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6" r:id="rId5"/>
    <p:sldId id="258" r:id="rId6"/>
    <p:sldId id="261" r:id="rId7"/>
    <p:sldId id="273" r:id="rId8"/>
    <p:sldId id="298" r:id="rId9"/>
    <p:sldId id="262" r:id="rId10"/>
    <p:sldId id="264" r:id="rId11"/>
    <p:sldId id="265" r:id="rId12"/>
    <p:sldId id="271" r:id="rId13"/>
    <p:sldId id="274" r:id="rId14"/>
    <p:sldId id="269" r:id="rId15"/>
    <p:sldId id="260" r:id="rId16"/>
    <p:sldId id="268" r:id="rId17"/>
    <p:sldId id="275" r:id="rId18"/>
    <p:sldId id="278" r:id="rId19"/>
    <p:sldId id="279" r:id="rId20"/>
    <p:sldId id="299" r:id="rId21"/>
    <p:sldId id="277" r:id="rId22"/>
    <p:sldId id="287" r:id="rId23"/>
    <p:sldId id="338" r:id="rId24"/>
    <p:sldId id="291" r:id="rId25"/>
    <p:sldId id="341" r:id="rId26"/>
    <p:sldId id="283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00"/>
    <a:srgbClr val="FF3300"/>
    <a:srgbClr val="CC3300"/>
    <a:srgbClr val="9900CC"/>
    <a:srgbClr val="008000"/>
    <a:srgbClr val="993366"/>
    <a:srgbClr val="FF006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57F1B-7A13-4C0B-9815-E39EA34434A6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7C58-C06D-4D72-9C30-2686E657F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7C58-C06D-4D72-9C30-2686E657F0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6DF41D-F542-43DC-B8C7-7A60F6F0B89D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FF95C4-374A-46AE-B672-A34B70BD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images.yandex.ru/yandsearch?source=wiz&amp;img_url=http://cs9778.vkontakte.ru/u7822333/111162866/x_5b22c682.jpg&amp;uinfo=sw-1333-sh-577-fw-0-fh-448-pd-1&amp;text=%D0%BA%D0%B0%D1%80%D1%82%D0%B8%D0%BD%D0%BA%D0%B8%20%D0%BF%D1%80%D0%BE%20%D1%88%D0%BA%D0%BE%D0%BB%D1%83%20%D0%B8%20%D1%83%D1%87%D0%B5%D0%BD%D0%B8%D0%BA%D0%BE%D0%B2&amp;noreask=1&amp;pos=3&amp;lr=15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yandsearch?source=wiz&amp;img_url=http://www.csjonquiere.qc.ca/fichiers/images/big_devoirs___487____phototeque.jpg&amp;uinfo=sw-1333-sh-577-fw-0-fh-448-pd-1&amp;text=%D0%BA%D0%B0%D1%80%D1%82%D0%B8%D0%BD%D0%BA%D0%B8%20%D0%BF%D1%80%D0%BE%20%D1%88%D0%BA%D0%BE%D0%BB%D1%83%20%D0%B8%20%D1%83%D1%87%D0%B5%D0%BD%D0%B8%D0%BA%D0%BE%D0%B2&amp;noreask=1&amp;pos=1&amp;lr=15&amp;rpt=simage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1571612"/>
            <a:ext cx="6172200" cy="33775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Профильный математический лагерь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6600"/>
                </a:solidFill>
              </a:rPr>
              <a:t>«ЭВРИКА»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на базе МБОУ «СОШ №5 г.Суворова Тульской области»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CC00"/>
                </a:solidFill>
              </a:rPr>
              <a:t>Ноябрь 2012</a:t>
            </a:r>
            <a:endParaRPr lang="ru-RU" sz="36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5-11 ноября\Копия Фото1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71678"/>
            <a:ext cx="5672328" cy="4547616"/>
          </a:xfrm>
          <a:prstGeom prst="rect">
            <a:avLst/>
          </a:prstGeom>
          <a:noFill/>
        </p:spPr>
      </p:pic>
      <p:pic>
        <p:nvPicPr>
          <p:cNvPr id="4101" name="Picture 5" descr="G:\5-11 ноября\DSCF23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88744" y="214290"/>
            <a:ext cx="3483784" cy="2286016"/>
          </a:xfrm>
          <a:prstGeom prst="rect">
            <a:avLst/>
          </a:prstGeom>
          <a:noFill/>
        </p:spPr>
      </p:pic>
      <p:pic>
        <p:nvPicPr>
          <p:cNvPr id="4103" name="Picture 7" descr="http://apozh.kz/uploads/2011/smeshnaja_eda/apozh_7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142852"/>
            <a:ext cx="2186108" cy="1686072"/>
          </a:xfrm>
          <a:prstGeom prst="rect">
            <a:avLst/>
          </a:prstGeom>
          <a:noFill/>
        </p:spPr>
      </p:pic>
      <p:pic>
        <p:nvPicPr>
          <p:cNvPr id="4105" name="Picture 9" descr="http://i1.i.ua/prikol/pic/9/4/835749_1065194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4000504"/>
            <a:ext cx="1643074" cy="26432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198378">
            <a:off x="1922876" y="2967335"/>
            <a:ext cx="5567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каша- то вкусная!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5-11 ноября\Фото1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5138147" cy="38536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Приятного   аппетита!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1" y="1428736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omic Sans MS" pitchFamily="66" charset="0"/>
              </a:rPr>
              <a:t>Bon appétit!</a:t>
            </a:r>
            <a:endParaRPr lang="ru-RU" sz="4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57200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endParaRPr lang="ru-RU" sz="3600" b="1" dirty="0">
              <a:solidFill>
                <a:srgbClr val="FF3300"/>
              </a:solidFill>
            </a:endParaRPr>
          </a:p>
        </p:txBody>
      </p:sp>
      <p:pic>
        <p:nvPicPr>
          <p:cNvPr id="7" name="Picture 3" descr="G:\5-11 ноября\Изображение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000504"/>
            <a:ext cx="3786214" cy="25241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9374798">
            <a:off x="1719482" y="3780182"/>
            <a:ext cx="622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3300"/>
                </a:solidFill>
              </a:rPr>
              <a:t>decir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buen</a:t>
            </a:r>
            <a:r>
              <a:rPr lang="en-US" sz="4000" b="1" dirty="0" smtClean="0">
                <a:solidFill>
                  <a:srgbClr val="FF3300"/>
                </a:solidFill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</a:rPr>
              <a:t>provecho</a:t>
            </a:r>
            <a:r>
              <a:rPr lang="ru-RU" sz="4000" b="1" dirty="0" smtClean="0">
                <a:solidFill>
                  <a:srgbClr val="FF3300"/>
                </a:solidFill>
              </a:rPr>
              <a:t>!</a:t>
            </a:r>
            <a:endParaRPr lang="ru-RU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5-11 ноября\Изображение 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500306"/>
            <a:ext cx="5857884" cy="3905256"/>
          </a:xfrm>
          <a:prstGeom prst="rect">
            <a:avLst/>
          </a:prstGeom>
          <a:noFill/>
        </p:spPr>
      </p:pic>
      <p:pic>
        <p:nvPicPr>
          <p:cNvPr id="27651" name="Picture 3" descr="G:\5-11 ноября\Фото11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57166"/>
            <a:ext cx="2183913" cy="3009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00042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 доски и учителя и ученики.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 ведь каникулы !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3" name="Picture 5" descr="http://im4-tub-ru.yandex.net/i?id=600737689-6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00042"/>
            <a:ext cx="1285884" cy="1518767"/>
          </a:xfrm>
          <a:prstGeom prst="rect">
            <a:avLst/>
          </a:prstGeom>
          <a:noFill/>
        </p:spPr>
      </p:pic>
      <p:pic>
        <p:nvPicPr>
          <p:cNvPr id="27657" name="Picture 9" descr="http://im4-tub-ru.yandex.net/i?id=1000152-70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571876"/>
            <a:ext cx="207169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Слово гимназии…</a:t>
            </a:r>
            <a:endParaRPr lang="ru-RU" sz="5400" dirty="0"/>
          </a:p>
        </p:txBody>
      </p:sp>
      <p:pic>
        <p:nvPicPr>
          <p:cNvPr id="33794" name="Picture 2" descr="G:\5-11 ноября\Изображение 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9" y="1214422"/>
            <a:ext cx="3929090" cy="2619393"/>
          </a:xfrm>
          <a:prstGeom prst="rect">
            <a:avLst/>
          </a:prstGeom>
          <a:noFill/>
        </p:spPr>
      </p:pic>
      <p:pic>
        <p:nvPicPr>
          <p:cNvPr id="33795" name="Picture 3" descr="G:\5-11 ноября\Изображение 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1357298"/>
            <a:ext cx="2214546" cy="1476364"/>
          </a:xfrm>
          <a:prstGeom prst="rect">
            <a:avLst/>
          </a:prstGeom>
          <a:noFill/>
        </p:spPr>
      </p:pic>
      <p:pic>
        <p:nvPicPr>
          <p:cNvPr id="33796" name="Picture 4" descr="G:\5-11 ноября\Изображение 0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10111">
            <a:off x="4204284" y="3472388"/>
            <a:ext cx="4143404" cy="2762269"/>
          </a:xfrm>
          <a:prstGeom prst="rect">
            <a:avLst/>
          </a:prstGeom>
          <a:noFill/>
        </p:spPr>
      </p:pic>
      <p:pic>
        <p:nvPicPr>
          <p:cNvPr id="33797" name="Picture 5" descr="G:\5-11 ноября\Изображение 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062481">
            <a:off x="285720" y="3071810"/>
            <a:ext cx="3071802" cy="2047868"/>
          </a:xfrm>
          <a:prstGeom prst="rect">
            <a:avLst/>
          </a:prstGeom>
          <a:noFill/>
        </p:spPr>
      </p:pic>
      <p:pic>
        <p:nvPicPr>
          <p:cNvPr id="33798" name="Picture 6" descr="G:\5-11 ноября\Изображение 03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4714884"/>
            <a:ext cx="2643174" cy="1928802"/>
          </a:xfrm>
          <a:prstGeom prst="rect">
            <a:avLst/>
          </a:prstGeom>
          <a:noFill/>
        </p:spPr>
      </p:pic>
      <p:pic>
        <p:nvPicPr>
          <p:cNvPr id="33799" name="Picture 7" descr="G:\5-11 ноября\Изображение 0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0987" y="1487035"/>
            <a:ext cx="1785918" cy="119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5-11 ноября\Изображение 0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2634" y="1000108"/>
            <a:ext cx="2311290" cy="2928958"/>
          </a:xfrm>
          <a:prstGeom prst="rect">
            <a:avLst/>
          </a:prstGeom>
          <a:noFill/>
        </p:spPr>
      </p:pic>
      <p:pic>
        <p:nvPicPr>
          <p:cNvPr id="30722" name="Picture 2" descr="G:\5-11 ноября\Изображение 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93070">
            <a:off x="263842" y="3573630"/>
            <a:ext cx="3284675" cy="2189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46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Уроки набирают обороты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4" name="Picture 4" descr="G:\5-11 ноября\Изображение 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67122">
            <a:off x="5242165" y="1503511"/>
            <a:ext cx="2928926" cy="1952618"/>
          </a:xfrm>
          <a:prstGeom prst="rect">
            <a:avLst/>
          </a:prstGeom>
          <a:noFill/>
        </p:spPr>
      </p:pic>
      <p:pic>
        <p:nvPicPr>
          <p:cNvPr id="30726" name="Picture 6" descr="G:\5-11 ноября\Изображение 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3786190"/>
            <a:ext cx="3357586" cy="22383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72206"/>
            <a:ext cx="89297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 ноября выполняем заветы В.И.Ленина </a:t>
            </a:r>
            <a:r>
              <a:rPr lang="ru-RU" sz="1600" b="1" dirty="0" smtClean="0">
                <a:solidFill>
                  <a:srgbClr val="FF0000"/>
                </a:solidFill>
              </a:rPr>
              <a:t>«УЧИТЬСЯ, УЧИТЬСЯ и                        УЧИТЬСЯ!»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4)\буклет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22434">
            <a:off x="1892066" y="1171001"/>
            <a:ext cx="4325126" cy="2762060"/>
          </a:xfrm>
          <a:prstGeom prst="rect">
            <a:avLst/>
          </a:prstGeom>
          <a:noFill/>
        </p:spPr>
      </p:pic>
      <p:pic>
        <p:nvPicPr>
          <p:cNvPr id="3075" name="Picture 3" descr="F:\Новая папка (4)\буклет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3643314"/>
            <a:ext cx="4318779" cy="2861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Математика против  вредных привычек!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69" name="Picture 1" descr="G:\5-11 ноября\DSCF5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500042"/>
            <a:ext cx="1857388" cy="2476518"/>
          </a:xfrm>
          <a:prstGeom prst="rect">
            <a:avLst/>
          </a:prstGeom>
          <a:noFill/>
        </p:spPr>
      </p:pic>
      <p:pic>
        <p:nvPicPr>
          <p:cNvPr id="7171" name="Picture 3" descr="G:\5-11 ноября\DSCF49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2071678"/>
            <a:ext cx="1809731" cy="1357298"/>
          </a:xfrm>
          <a:prstGeom prst="rect">
            <a:avLst/>
          </a:prstGeom>
          <a:noFill/>
        </p:spPr>
      </p:pic>
      <p:pic>
        <p:nvPicPr>
          <p:cNvPr id="7172" name="Picture 4" descr="G:\5-11 ноября\DSCF499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500042"/>
            <a:ext cx="812592" cy="1285860"/>
          </a:xfrm>
          <a:prstGeom prst="rect">
            <a:avLst/>
          </a:prstGeom>
          <a:noFill/>
        </p:spPr>
      </p:pic>
      <p:pic>
        <p:nvPicPr>
          <p:cNvPr id="7174" name="Picture 6" descr="G:\5-11 ноября\DSCF50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57290" y="571480"/>
            <a:ext cx="1500198" cy="1125148"/>
          </a:xfrm>
          <a:prstGeom prst="rect">
            <a:avLst/>
          </a:prstGeom>
          <a:noFill/>
        </p:spPr>
      </p:pic>
      <p:pic>
        <p:nvPicPr>
          <p:cNvPr id="7175" name="Picture 7" descr="G:\5-11 ноября\DSCF499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8094" y="4071942"/>
            <a:ext cx="3238525" cy="24288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5" y="3214685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Курение опасно для Вашего здоровья!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5-11 ноября\DSCF5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14290"/>
            <a:ext cx="5524505" cy="4143379"/>
          </a:xfrm>
          <a:prstGeom prst="rect">
            <a:avLst/>
          </a:prstGeom>
          <a:noFill/>
        </p:spPr>
      </p:pic>
      <p:pic>
        <p:nvPicPr>
          <p:cNvPr id="25603" name="Picture 3" descr="G:\5-11 ноября\DSCF5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429132"/>
            <a:ext cx="2928958" cy="2196719"/>
          </a:xfrm>
          <a:prstGeom prst="rect">
            <a:avLst/>
          </a:prstGeom>
          <a:noFill/>
        </p:spPr>
      </p:pic>
      <p:pic>
        <p:nvPicPr>
          <p:cNvPr id="4" name="Picture 5" descr="G:\5-11 ноября\DSCF5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857364"/>
            <a:ext cx="2139568" cy="2593416"/>
          </a:xfrm>
          <a:prstGeom prst="rect">
            <a:avLst/>
          </a:prstGeom>
          <a:noFill/>
        </p:spPr>
      </p:pic>
      <p:pic>
        <p:nvPicPr>
          <p:cNvPr id="25604" name="Picture 4" descr="G:\5-11 ноября\DSCF49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350840">
            <a:off x="2428860" y="4143380"/>
            <a:ext cx="1716479" cy="2428868"/>
          </a:xfrm>
          <a:prstGeom prst="rect">
            <a:avLst/>
          </a:prstGeom>
          <a:noFill/>
        </p:spPr>
      </p:pic>
      <p:pic>
        <p:nvPicPr>
          <p:cNvPr id="6" name="Picture 2" descr="G:\5-11 ноября\DSCF5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16414">
            <a:off x="357158" y="4429132"/>
            <a:ext cx="1607355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07154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Хочешь жить - бросай курить!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Идея бросит курить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так хороша и своевременна,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что не стоит её откладывать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00076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 стоит ли начинать…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00503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старте школа №1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G:\5-11 ноября\Фото1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33990">
            <a:off x="4143372" y="466344"/>
            <a:ext cx="4378836" cy="3284127"/>
          </a:xfrm>
          <a:prstGeom prst="rect">
            <a:avLst/>
          </a:prstGeom>
          <a:noFill/>
        </p:spPr>
      </p:pic>
      <p:pic>
        <p:nvPicPr>
          <p:cNvPr id="34819" name="Picture 3" descr="G:\5-11 ноября\Фото1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57166"/>
            <a:ext cx="2378809" cy="3794669"/>
          </a:xfrm>
          <a:prstGeom prst="rect">
            <a:avLst/>
          </a:prstGeom>
          <a:noFill/>
        </p:spPr>
      </p:pic>
      <p:pic>
        <p:nvPicPr>
          <p:cNvPr id="34820" name="Picture 4" descr="G:\5-11 ноября\DSCF23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4786322"/>
            <a:ext cx="1806985" cy="1785926"/>
          </a:xfrm>
          <a:prstGeom prst="rect">
            <a:avLst/>
          </a:prstGeom>
          <a:noFill/>
        </p:spPr>
      </p:pic>
      <p:pic>
        <p:nvPicPr>
          <p:cNvPr id="34821" name="Picture 5" descr="G:\5-11 ноября\Фото10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4857760"/>
            <a:ext cx="1785950" cy="1709952"/>
          </a:xfrm>
          <a:prstGeom prst="rect">
            <a:avLst/>
          </a:prstGeom>
          <a:noFill/>
        </p:spPr>
      </p:pic>
      <p:pic>
        <p:nvPicPr>
          <p:cNvPr id="34822" name="Picture 6" descr="G:\5-11 ноября\Изображение 0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4786322"/>
            <a:ext cx="2643174" cy="176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G:\5-11 ноября\DSCF23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81137">
            <a:off x="571472" y="3429000"/>
            <a:ext cx="4000496" cy="3000372"/>
          </a:xfrm>
          <a:prstGeom prst="rect">
            <a:avLst/>
          </a:prstGeom>
          <a:noFill/>
        </p:spPr>
      </p:pic>
      <p:pic>
        <p:nvPicPr>
          <p:cNvPr id="36868" name="Picture 4" descr="G:\5-11 ноября\DSCF23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7688">
            <a:off x="5072066" y="3786190"/>
            <a:ext cx="3500462" cy="2625347"/>
          </a:xfrm>
          <a:prstGeom prst="rect">
            <a:avLst/>
          </a:prstGeom>
          <a:noFill/>
        </p:spPr>
      </p:pic>
      <p:pic>
        <p:nvPicPr>
          <p:cNvPr id="36869" name="Picture 5" descr="G:\5-11 ноября\Изображение 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85728"/>
            <a:ext cx="4786314" cy="3190876"/>
          </a:xfrm>
          <a:prstGeom prst="rect">
            <a:avLst/>
          </a:prstGeom>
          <a:noFill/>
        </p:spPr>
      </p:pic>
      <p:pic>
        <p:nvPicPr>
          <p:cNvPr id="6" name="Picture 2" descr="G:\5-11 ноября\матем лагерь\Изображение 0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76400">
            <a:off x="4256625" y="910284"/>
            <a:ext cx="4532215" cy="30214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42860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Здесь теоремы и примеры, дроби и интеграл.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Здесь синусоиды и сферы, и дифференциал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5-11 ноября\Копия Фото1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357166"/>
            <a:ext cx="4343400" cy="3977640"/>
          </a:xfrm>
          <a:prstGeom prst="rect">
            <a:avLst/>
          </a:prstGeom>
          <a:noFill/>
        </p:spPr>
      </p:pic>
      <p:pic>
        <p:nvPicPr>
          <p:cNvPr id="3" name="Picture 2" descr="G:\5-11 ноября\Фото1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4071942"/>
            <a:ext cx="4786346" cy="2551554"/>
          </a:xfrm>
          <a:prstGeom prst="rect">
            <a:avLst/>
          </a:prstGeom>
          <a:noFill/>
        </p:spPr>
      </p:pic>
      <p:pic>
        <p:nvPicPr>
          <p:cNvPr id="4" name="Picture 2" descr="G:\5-11 ноября\Фото10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57166"/>
            <a:ext cx="3588398" cy="4069072"/>
          </a:xfrm>
          <a:prstGeom prst="rect">
            <a:avLst/>
          </a:prstGeom>
          <a:noFill/>
        </p:spPr>
      </p:pic>
      <p:pic>
        <p:nvPicPr>
          <p:cNvPr id="5" name="Picture 2" descr="G:\5-11 ноября\Копия Фото1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285728"/>
            <a:ext cx="4343400" cy="3977640"/>
          </a:xfrm>
          <a:prstGeom prst="rect">
            <a:avLst/>
          </a:prstGeom>
          <a:noFill/>
        </p:spPr>
      </p:pic>
      <p:pic>
        <p:nvPicPr>
          <p:cNvPr id="6" name="Picture 2" descr="G:\5-11 ноября\Копия Фото1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285728"/>
            <a:ext cx="4343400" cy="397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14744" y="214290"/>
            <a:ext cx="4743456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Ожидаемые результаты: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14744" y="1071546"/>
            <a:ext cx="4743456" cy="44291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Повышение интереса к математике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Углубление знаний учащихся, проявляющих повышенный интерес к математике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 Усовершенствование навыков решения нестандартных задач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Развитие творческих способностей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Совершение навыков проектной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omic Sans MS" pitchFamily="66" charset="0"/>
              </a:rPr>
              <a:t> Воспитание чувства коллективизма, толерантности.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28343"/>
            <a:ext cx="628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ЕГЭ! Как много в этом звуке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 Для сердца школьника слилось,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Как много в нем отозвалось…    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К ЕГЭ подружка поспешила,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ГИА подружка та звалась,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Она помочь ЕГЭ решилась,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9-й проверять взялась.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Уж к осени ребята знают,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 Когда и что  им  всем сдавать.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И </a:t>
            </a:r>
            <a:r>
              <a:rPr lang="ru-RU" dirty="0" err="1" smtClean="0">
                <a:solidFill>
                  <a:srgbClr val="FF3300"/>
                </a:solidFill>
              </a:rPr>
              <a:t>КИМов</a:t>
            </a:r>
            <a:r>
              <a:rPr lang="ru-RU" dirty="0" smtClean="0">
                <a:solidFill>
                  <a:srgbClr val="FF3300"/>
                </a:solidFill>
              </a:rPr>
              <a:t> много, демо-версий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Им приходилось открывать.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 Руководители </a:t>
            </a:r>
            <a:r>
              <a:rPr lang="ru-RU" dirty="0" smtClean="0">
                <a:solidFill>
                  <a:srgbClr val="FF3300"/>
                </a:solidFill>
              </a:rPr>
              <a:t>района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smtClean="0">
                <a:solidFill>
                  <a:srgbClr val="FF3300"/>
                </a:solidFill>
              </a:rPr>
              <a:t>за математику взялись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 Вот потому сегодня с вами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Мы дружно в пятой собрались.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А коль пришел ты в лагерь наш, 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Экзамен на «отлично» сдашь!</a:t>
            </a:r>
            <a:endParaRPr lang="ru-RU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MP\Desktop\матем лагерь\Изображение 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22483">
            <a:off x="526672" y="2986110"/>
            <a:ext cx="4496400" cy="2997600"/>
          </a:xfrm>
          <a:prstGeom prst="rect">
            <a:avLst/>
          </a:prstGeom>
          <a:noFill/>
        </p:spPr>
      </p:pic>
      <p:pic>
        <p:nvPicPr>
          <p:cNvPr id="19459" name="Picture 3" descr="C:\Users\COMP\Desktop\матем лагерь\Изображение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80911">
            <a:off x="5222116" y="3243695"/>
            <a:ext cx="3360793" cy="2422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967335"/>
            <a:ext cx="87523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Обсуждаем проект интернет - газеты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G:\5-11 ноября\Фото1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0"/>
            <a:ext cx="3694676" cy="277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5-11 ноября\Копия Фото1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857232"/>
            <a:ext cx="4187952" cy="3188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2295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успели подружиться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1" name="Picture 3" descr="G:\5-11 ноября\Изображение 042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36266">
            <a:off x="3480510" y="3551957"/>
            <a:ext cx="2714644" cy="271464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428736"/>
            <a:ext cx="2500298" cy="436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5-11 ноября\Фото10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576552">
            <a:off x="599899" y="3928627"/>
            <a:ext cx="2844359" cy="256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5-11 ноября\Фото1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071810"/>
            <a:ext cx="4376141" cy="3282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834543">
            <a:off x="-131538" y="3558489"/>
            <a:ext cx="83162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Приготовили улыбочки!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G:\5-11 ноября\Фото10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85728"/>
            <a:ext cx="4307398" cy="323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5-11 ноября\Фото10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357167"/>
            <a:ext cx="8406118" cy="5286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071942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3300"/>
              </a:solidFill>
            </a:endParaRPr>
          </a:p>
          <a:p>
            <a:r>
              <a:rPr lang="ru-RU" sz="3200" b="1" dirty="0" smtClean="0">
                <a:solidFill>
                  <a:srgbClr val="FF3300"/>
                </a:solidFill>
              </a:rPr>
              <a:t>Чтобы спорилось нужное дело,</a:t>
            </a:r>
          </a:p>
          <a:p>
            <a:r>
              <a:rPr lang="ru-RU" sz="3200" b="1" dirty="0" smtClean="0">
                <a:solidFill>
                  <a:srgbClr val="FF3300"/>
                </a:solidFill>
              </a:rPr>
              <a:t>Чтобы в жизни не знать неудач, </a:t>
            </a:r>
          </a:p>
          <a:p>
            <a:r>
              <a:rPr lang="ru-RU" sz="3200" b="1" dirty="0" smtClean="0">
                <a:solidFill>
                  <a:srgbClr val="FF3300"/>
                </a:solidFill>
              </a:rPr>
              <a:t>Мы в поход отправляемся смело</a:t>
            </a:r>
          </a:p>
          <a:p>
            <a:r>
              <a:rPr lang="ru-RU" sz="3200" b="1" dirty="0" smtClean="0">
                <a:solidFill>
                  <a:srgbClr val="FF3300"/>
                </a:solidFill>
              </a:rPr>
              <a:t> В мир загадок и сложных задач</a:t>
            </a:r>
            <a:r>
              <a:rPr lang="ru-RU" sz="2400" b="1" dirty="0" smtClean="0">
                <a:solidFill>
                  <a:srgbClr val="FF3300"/>
                </a:solidFill>
              </a:rPr>
              <a:t>.</a:t>
            </a:r>
          </a:p>
          <a:p>
            <a:endParaRPr lang="ru-RU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5-11 ноября\Фото1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355276"/>
            <a:ext cx="6715172" cy="5036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769101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Победители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«Звездного часа»-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представители всех городских школ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ге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553262" cy="5114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5786454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«Солнце успеха»</a:t>
            </a:r>
          </a:p>
        </p:txBody>
      </p:sp>
      <p:pic>
        <p:nvPicPr>
          <p:cNvPr id="6" name="Рисунок 5" descr="article1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72074"/>
            <a:ext cx="1785950" cy="15537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-11 ноября\Фото1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G:\5-11 ноября\0015-015-Skoro-v-shko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781050"/>
            <a:ext cx="9067800" cy="5295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8582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 Мне пора в летний математический лагерь</a:t>
            </a:r>
            <a:endParaRPr lang="ru-RU" sz="36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Календарный план работы лагеря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5762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6 ноября- День школы №5- </a:t>
            </a:r>
            <a:r>
              <a:rPr lang="ru-RU" b="1" i="1" dirty="0" err="1" smtClean="0">
                <a:solidFill>
                  <a:srgbClr val="008000"/>
                </a:solidFill>
                <a:latin typeface="Comic Sans MS" pitchFamily="66" charset="0"/>
              </a:rPr>
              <a:t>ГеометриЯ</a:t>
            </a:r>
            <a:endParaRPr lang="ru-RU" b="1" i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7 ноября – День Гимназии -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Алгебра и начала анализа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Comic Sans MS" pitchFamily="66" charset="0"/>
              </a:rPr>
              <a:t>8 ноября- День школы №2- 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i="1" dirty="0" smtClean="0">
                <a:solidFill>
                  <a:srgbClr val="9900CC"/>
                </a:solidFill>
                <a:latin typeface="Comic Sans MS" pitchFamily="66" charset="0"/>
              </a:rPr>
              <a:t>Практико-ориентированные задачи</a:t>
            </a:r>
          </a:p>
          <a:p>
            <a:r>
              <a:rPr lang="ru-RU" i="1" dirty="0" smtClean="0">
                <a:solidFill>
                  <a:srgbClr val="CC6600"/>
                </a:solidFill>
                <a:latin typeface="Comic Sans MS" pitchFamily="66" charset="0"/>
              </a:rPr>
              <a:t>9 ноября – День школы №1- </a:t>
            </a:r>
            <a:r>
              <a:rPr lang="ru-RU" b="1" i="1" dirty="0" smtClean="0">
                <a:solidFill>
                  <a:srgbClr val="CC3300"/>
                </a:solidFill>
                <a:latin typeface="Comic Sans MS" pitchFamily="66" charset="0"/>
              </a:rPr>
              <a:t>Тригонометрия</a:t>
            </a:r>
          </a:p>
          <a:p>
            <a:r>
              <a:rPr lang="ru-RU" i="1" dirty="0" smtClean="0">
                <a:solidFill>
                  <a:srgbClr val="FF0066"/>
                </a:solidFill>
                <a:latin typeface="Comic Sans MS" pitchFamily="66" charset="0"/>
              </a:rPr>
              <a:t>10 ноября – Закрытие математического лагеря. </a:t>
            </a:r>
            <a:r>
              <a:rPr lang="ru-RU" i="1" dirty="0" smtClean="0">
                <a:solidFill>
                  <a:srgbClr val="993366"/>
                </a:solidFill>
                <a:latin typeface="Comic Sans MS" pitchFamily="66" charset="0"/>
              </a:rPr>
              <a:t>Подведение итогов.</a:t>
            </a:r>
            <a:endParaRPr lang="ru-RU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5-11 ноября\Фото1044 - копия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714488"/>
            <a:ext cx="6499225" cy="4873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218920">
            <a:off x="309974" y="867763"/>
            <a:ext cx="63287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делаешь зарядку- будет всё всегда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порядке!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05764">
            <a:off x="769761" y="1650039"/>
            <a:ext cx="5625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60258">
            <a:off x="993435" y="442813"/>
            <a:ext cx="6584347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Доброе утро, уважаемые слушатели!  </a:t>
            </a:r>
          </a:p>
          <a:p>
            <a:pPr algn="ctr"/>
            <a:r>
              <a:rPr lang="ru-RU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эфире первая радиопередача нашего математического лагеря и с вами ведущая Маша </a:t>
            </a:r>
            <a:r>
              <a:rPr lang="ru-RU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Хромченко</a:t>
            </a:r>
            <a:r>
              <a:rPr lang="ru-RU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Сегодня, 6 ноября 2012 года. За окном +8, а нашей школе гораздо теплее. И это не только потому, что после грандиозного ремонта и замены обычных окон стеклопакетами, но и потому, что на время осенних каникул наша школа гостеприимно встречает учащихся других школ. Сегодня начинает работу профильный математический лагерь для старшеклассников. Такой лагерь организован впервые, но думаю запомнится всем старшеклассникам! И учителя, и ученики школы№5 с волнением ожидали этот день. Работники столовой обещали порадовать нас вкусной едой, педагоги школы- интересными мероприятиями. Но все зависит от нас с вами! Давайте будем активными с первой </a:t>
            </a:r>
          </a:p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минуты пребывания в лагере.</a:t>
            </a:r>
          </a:p>
          <a:p>
            <a:pPr algn="just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Сегодня- день знакомства…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3"/>
            <a:ext cx="799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Примерно так начиналась ежедневная радиолинейка, а её ведущие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Мария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Хромченко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и Валерий Минкин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дядя Валера- так он себя называл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рассказывали слушателям о событиях прошлого дня  и о дне грядущем..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F:\5-11 ноября\Копия Фото10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8" y="285728"/>
            <a:ext cx="1073150" cy="1993900"/>
          </a:xfrm>
          <a:prstGeom prst="rect">
            <a:avLst/>
          </a:prstGeom>
          <a:noFill/>
        </p:spPr>
      </p:pic>
      <p:pic>
        <p:nvPicPr>
          <p:cNvPr id="2051" name="Picture 3" descr="F:\5-11 ноября\Копия Фото11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2396" y="3929066"/>
            <a:ext cx="1000132" cy="1555101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микрофон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1214446" cy="124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Познакомимся с элементами режима дня 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6ноября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8219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Встреча  учащихся. Мониторинг психологического здоровья 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«Радуга настроения»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Зарядка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Радиолинейка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Завтрак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Торжественное открытие лагеря.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Представление команды школы №5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и темы первого дня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«ГЕОМЕТРИЯ»</a:t>
            </a: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G:\5-11 ноября\Фото10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2571744"/>
            <a:ext cx="307657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5-11 ноября\Фото10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1000108"/>
            <a:ext cx="3428988" cy="4571984"/>
          </a:xfrm>
          <a:prstGeom prst="rect">
            <a:avLst/>
          </a:prstGeom>
          <a:noFill/>
        </p:spPr>
      </p:pic>
      <p:pic>
        <p:nvPicPr>
          <p:cNvPr id="29699" name="Picture 3" descr="G:\5-11 ноября\Фото1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909268"/>
            <a:ext cx="2428892" cy="3633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092371" y="214291"/>
            <a:ext cx="100220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Нужно всё запечатлеть!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G:\5-11 ноября\Фото10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09244">
            <a:off x="4552933" y="552736"/>
            <a:ext cx="3689100" cy="2766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1" y="3334765"/>
            <a:ext cx="7356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Нужно всё запечатлеть!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120474" flipV="1">
            <a:off x="593178" y="997304"/>
            <a:ext cx="731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5-11 ноября\Фото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429520" cy="5572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642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Самая активная личность   – </a:t>
            </a:r>
            <a:r>
              <a:rPr lang="ru-RU" sz="2800" dirty="0" err="1" smtClean="0">
                <a:solidFill>
                  <a:srgbClr val="C00000"/>
                </a:solidFill>
              </a:rPr>
              <a:t>Полникова</a:t>
            </a:r>
            <a:r>
              <a:rPr lang="ru-RU" sz="2800" dirty="0" smtClean="0">
                <a:solidFill>
                  <a:srgbClr val="C00000"/>
                </a:solidFill>
              </a:rPr>
              <a:t> Любовь,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а самой загадочной … Осталась загадка!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COMP\Desktop\матем.лагерь\100_361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2111387" cy="311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5-11 ноября\Фото10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78329">
            <a:off x="3954080" y="423647"/>
            <a:ext cx="4446998" cy="5929330"/>
          </a:xfrm>
          <a:prstGeom prst="rect">
            <a:avLst/>
          </a:prstGeom>
          <a:noFill/>
        </p:spPr>
      </p:pic>
      <p:pic>
        <p:nvPicPr>
          <p:cNvPr id="2051" name="Picture 3" descr="G:\5-11 ноября\Фото1069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071850">
            <a:off x="649985" y="510138"/>
            <a:ext cx="2824641" cy="2000264"/>
          </a:xfrm>
          <a:prstGeom prst="rect">
            <a:avLst/>
          </a:prstGeom>
          <a:noFill/>
        </p:spPr>
      </p:pic>
      <p:pic>
        <p:nvPicPr>
          <p:cNvPr id="2052" name="Picture 4" descr="G:\5-11 ноября\Фото1069 - копия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285992"/>
            <a:ext cx="1889474" cy="1336491"/>
          </a:xfrm>
          <a:prstGeom prst="rect">
            <a:avLst/>
          </a:prstGeom>
          <a:noFill/>
        </p:spPr>
      </p:pic>
      <p:pic>
        <p:nvPicPr>
          <p:cNvPr id="2053" name="Picture 5" descr="G:\5-11 ноября\Фото10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000372"/>
            <a:ext cx="3143272" cy="28386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857892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rgbClr val="00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Настроение</a:t>
            </a:r>
            <a:r>
              <a:rPr lang="ru-RU" sz="5400" b="1" dirty="0" smtClean="0">
                <a:ln>
                  <a:prstDash val="solid"/>
                </a:ln>
                <a:solidFill>
                  <a:srgbClr val="00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.?!</a:t>
            </a:r>
            <a:endParaRPr lang="ru-RU" sz="5400" b="1" cap="none" spc="0" dirty="0">
              <a:ln>
                <a:prstDash val="solid"/>
              </a:ln>
              <a:solidFill>
                <a:srgbClr val="00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C0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607</Words>
  <Application>Microsoft Office PowerPoint</Application>
  <PresentationFormat>Экран (4:3)</PresentationFormat>
  <Paragraphs>94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Профильный математический лагерь «ЭВРИКА»  на базе МБОУ «СОШ №5 г.Суворова Тульской области»</vt:lpstr>
      <vt:lpstr> Ожидаемые результаты:</vt:lpstr>
      <vt:lpstr>Календарный план работы лагеря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МОУ СОШ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Профильный математический лагерь «ЭВРИКА»  на базе МБОУ «СОШ №5 г.Суворова Тульской области»</dc:title>
  <dc:creator>Учитель</dc:creator>
  <cp:lastModifiedBy>COMP</cp:lastModifiedBy>
  <cp:revision>48</cp:revision>
  <dcterms:created xsi:type="dcterms:W3CDTF">2013-04-18T18:26:23Z</dcterms:created>
  <dcterms:modified xsi:type="dcterms:W3CDTF">2013-09-11T23:00:08Z</dcterms:modified>
</cp:coreProperties>
</file>