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84" r:id="rId2"/>
    <p:sldId id="286" r:id="rId3"/>
    <p:sldId id="285" r:id="rId4"/>
    <p:sldId id="319" r:id="rId5"/>
    <p:sldId id="311" r:id="rId6"/>
    <p:sldId id="316" r:id="rId7"/>
    <p:sldId id="314" r:id="rId8"/>
    <p:sldId id="307" r:id="rId9"/>
    <p:sldId id="313" r:id="rId10"/>
    <p:sldId id="312" r:id="rId11"/>
    <p:sldId id="315" r:id="rId12"/>
    <p:sldId id="310" r:id="rId13"/>
    <p:sldId id="271" r:id="rId14"/>
    <p:sldId id="317" r:id="rId15"/>
    <p:sldId id="32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  <a:srgbClr val="FF3300"/>
    <a:srgbClr val="FFFF00"/>
    <a:srgbClr val="FCDF0C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946" autoAdjust="0"/>
    <p:restoredTop sz="95577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F7E2-FB43-44E7-9124-6237633D9D8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C7D2-A925-4A18-BF49-EF1A9C19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8204B-B4B8-435C-9108-5CA4FF32DD93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C3B3CF-40F4-43B4-8145-CDF3F72DE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5602-BA0C-46A6-A378-2B6CBD7C80FC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953B-6D94-4409-BE8A-874BE0E2D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E1810-DDBC-4DDF-B08E-AA5457EA6B2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22EE-A89F-4537-A2AA-4DCFFE6A3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00D4-1DFC-44E1-9341-CDE4CB09482F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BBA9-C2A8-4BF5-B2F8-05047F56F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6844-F972-424E-BB33-7929B3F7D3B8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59E8-2D56-4435-9426-90E788F70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B40EB-BF57-4B91-98A5-9E57EDF85CE1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93CC-E342-4F63-BB04-0178AEAC5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47D801-6196-4A58-A760-4A7610CA9F8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F1C3E9-A309-40E0-B5BA-7F513D7C0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1741-9DB3-4822-BD30-03F6D5515CC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02D8-0A35-4DBF-A392-11E114611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8B53D-FA11-4034-8863-0DCCE9111791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F346-0DC0-4FB3-B1CE-8F33C9E9C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E198-BCF9-4199-B822-601331A7016E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BAC7-3B1C-4193-BF32-AA781CDA5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4DFD-9CB9-46B9-AFA3-949537A5DEB5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0986-1E14-44BD-9681-118F20141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81369CC0-1240-418F-A097-077EB72AC890}" type="datetimeFigureOut">
              <a:rPr lang="ru-RU"/>
              <a:pPr>
                <a:defRPr/>
              </a:pPr>
              <a:t>17.02.2012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9B14595-CE46-42AE-8504-C61B5FE9D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04" r:id="rId2"/>
    <p:sldLayoutId id="2147483705" r:id="rId3"/>
    <p:sldLayoutId id="2147483706" r:id="rId4"/>
    <p:sldLayoutId id="2147483713" r:id="rId5"/>
    <p:sldLayoutId id="2147483714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32D2E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32D2E"/>
        </a:buClr>
        <a:buFont typeface="Georgia" pitchFamily="18" charset="0"/>
        <a:buChar char="▫"/>
        <a:defRPr sz="2000" kern="1200">
          <a:solidFill>
            <a:srgbClr val="C32D2E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857232"/>
            <a:ext cx="8229600" cy="1857388"/>
          </a:xfrm>
        </p:spPr>
        <p:txBody>
          <a:bodyPr/>
          <a:lstStyle/>
          <a:p>
            <a:pPr eaLnBrk="1" hangingPunct="1"/>
            <a:r>
              <a:rPr lang="ru-RU" sz="3600" dirty="0" smtClean="0">
                <a:latin typeface="Arial" charset="0"/>
              </a:rPr>
              <a:t>Совершенствование педагогического мастерства учителей гимназии через самообразовательную деятельность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714356"/>
            <a:ext cx="8229600" cy="2643206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4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Самообразование – основа успешной работы учителя</a:t>
            </a:r>
          </a:p>
        </p:txBody>
      </p:sp>
      <p:pic>
        <p:nvPicPr>
          <p:cNvPr id="5124" name="Picture 3" descr="C:\Documents and Settings\Варанкина\Мои документы\картинки\школьная\02d9e7a4b8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2536134"/>
            <a:ext cx="4714876" cy="453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46100" y="4600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250825" y="4292600"/>
            <a:ext cx="345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2214546" y="5929330"/>
            <a:ext cx="3286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17.02.2012 </a:t>
            </a:r>
            <a:r>
              <a:rPr lang="ru-RU" sz="2800" b="1" i="1" dirty="0"/>
              <a:t>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8572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МБОУ «ХСОШ №1 им. </a:t>
            </a:r>
            <a:r>
              <a:rPr lang="ru-RU" sz="2400" b="1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Д.Ж.Жанаева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71480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 самообразования: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Каждая деятельность бессмысленна, если в её результате не создается некий продукт, или нет каких-либо достижений. И в личном плане самообразования учителя обязательно должен быть список результатов, которые должны быть достигнуты за определенный срок. Каковы могут быть результаты самообразования учителя?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повышение качества преподавания предмета (указать показатели, по которым будет определяться эффективность и качество 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разработанные или изданные методические пособия, статьи, учебники, программы, сценарии, исследования.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разработка новых форм, методов и приемов обучения.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доклады, выступления.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разработка дидактических материалов, тестов, наглядностей.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выработка методических рекомендаций 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разработка и проведение открытых уроков по собственным, новаторским технологиям.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создание комплектов педагогических разработок.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642918"/>
            <a:ext cx="85725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Продуктивность процесса самообразования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Самообразование педагога будет продуктивным, если: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процессе самообразования реализуется потребность педагога к собственному развитию и саморазвитию.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Педагог владеет способами самопознания и самоанализа педагогического опыта.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Педагог обладает развитой способностью к рефлексии.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Программа профессионального развития учителя включает в себя возможность исследовательской, поисковой деятельности.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Педагог обладает готовностью к педагогическому творчеству.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Осуществляется взаимосвязь личностного и профессионального развития и саморазвития.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>
            <a:spLocks noChangeArrowheads="1"/>
          </p:cNvSpPr>
          <p:nvPr/>
        </p:nvSpPr>
        <p:spPr bwMode="auto">
          <a:xfrm>
            <a:off x="285720" y="785794"/>
            <a:ext cx="864399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Примерное содержание папки по самообразованию:</a:t>
            </a:r>
            <a:endParaRPr kumimoji="0" lang="ru-RU" sz="28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Титульный лист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2.Содержание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Перспективный план самообразовательной деятельности на 3-5 лет.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психолого-педагогической литературы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программно-методического обеспечения образовательного процесса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Обобщение собственного опыта педагогической деятельности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системе методической работы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Анализ самообразовательной деятельности за прошлый учебный год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план самообразовательной деятельности на текущий год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Теоретическая часть (изучение литературы по теме, знакомство с    практическим опытом работы по данной проблеме)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Практическая часть (разработка дидактических материалов для практического внедрения, конспекты уроков, внеклассных мероприятий)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00042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Образование только тогда считается законченным, когда человек становиться способным к дальнейшему саморазвитию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Дистервег</a:t>
            </a:r>
            <a:endParaRPr lang="ru-RU" sz="2800" dirty="0"/>
          </a:p>
        </p:txBody>
      </p:sp>
      <p:pic>
        <p:nvPicPr>
          <p:cNvPr id="5" name="Picture 2" descr="C:\Documents and Settings\Варанкина\Мои документы\оформление\1222791401_c41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479504"/>
            <a:ext cx="2357454" cy="319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Варанкина\Мои документы\оформление\dfb121ce78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170169"/>
            <a:ext cx="2571752" cy="233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28" y="1500174"/>
            <a:ext cx="60007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Хоть выйди ты не в белый свет,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 в поле за околицей, —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Пока идешь за кем-то вслед,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Дорога не запомнится.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Зато, куда б ты ни попал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по какой распутице,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Дорога та, что сам искал,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Вовек не позабудется.  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Н.Рыленков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857232"/>
            <a:ext cx="764386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Отметить положительный опыт всех учителей , предоставивших  творческий отчёт 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Вовлекать педагогов в постоянную деятельность по самообразованию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уроков (каждому учителю завести  тетрадь по посещённым урокам), педсоветов и другие формы учебно-воспитательной работы  ОУ.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3.Шире использовать систему повышения квалификации как одну из форм самообразования педагогических работников.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Учителям  активизировать работу по самообразованию, в  апреле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неделя) 2012 года руководителям МО предоставить отчёт.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Для создания эффективной работы в данном направлении развивать обмен опытом учителей школы в рамках предметных недель, методических объединений, педсоветов, семинаров.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«Учитель живет до тех пор, пока учится, как только он перестаёт учиться, в нём умирает учитель"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107950" y="333375"/>
            <a:ext cx="8578850" cy="6240463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dirty="0" smtClean="0"/>
              <a:t> </a:t>
            </a:r>
            <a:r>
              <a:rPr lang="ru-RU" sz="4000" b="1" i="1" dirty="0" smtClean="0">
                <a:solidFill>
                  <a:srgbClr val="0000CC"/>
                </a:solidFill>
              </a:rPr>
              <a:t>«Учитель живёт до тех пор, пока учится, как только он перестает учиться, в нём умирает учитель»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55738" y="40767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92588" y="4384675"/>
            <a:ext cx="534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03663" y="4673600"/>
            <a:ext cx="405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195513" y="4652963"/>
            <a:ext cx="489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00101" y="3786190"/>
            <a:ext cx="38576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i="1" dirty="0"/>
              <a:t>К.Д.Ушинский</a:t>
            </a:r>
          </a:p>
        </p:txBody>
      </p:sp>
      <p:pic>
        <p:nvPicPr>
          <p:cNvPr id="9" name="Picture 3" descr="C:\Documents and Settings\Варанкина\Мои документы\картинки\школьная\02d9e7a4b8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772538"/>
            <a:ext cx="4500563" cy="408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8243888" cy="2420938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  <a:defRPr/>
            </a:pPr>
            <a:r>
              <a:rPr lang="ru-RU" b="1" dirty="0" smtClean="0">
                <a:latin typeface="Arial" charset="0"/>
              </a:rPr>
              <a:t>  </a:t>
            </a:r>
            <a:r>
              <a:rPr lang="ru-RU" sz="4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ЦЕЛЬ: </a:t>
            </a:r>
          </a:p>
          <a:p>
            <a:pPr algn="ctr" eaLnBrk="1" hangingPunct="1">
              <a:buFont typeface="Georgia" pitchFamily="18" charset="0"/>
              <a:buNone/>
              <a:defRPr/>
            </a:pPr>
            <a:r>
              <a:rPr lang="ru-RU" sz="40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выявить влияние самообразования на педагогическое мастерство и профессиональный рост учителей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5720" y="4214818"/>
            <a:ext cx="8643998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Задачи:</a:t>
            </a:r>
          </a:p>
          <a:p>
            <a:pPr algn="ctr">
              <a:buFontTx/>
              <a:buChar char="•"/>
            </a:pPr>
            <a:r>
              <a:rPr lang="ru-RU" sz="2000" dirty="0" smtClean="0"/>
              <a:t>Показать необходимость самообразовательной деятельности  в процессе совершенствования педагогического мастерства учителя.</a:t>
            </a:r>
          </a:p>
          <a:p>
            <a:pPr algn="ctr">
              <a:buFontTx/>
              <a:buChar char="•"/>
            </a:pPr>
            <a:r>
              <a:rPr lang="ru-RU" sz="2000" dirty="0" smtClean="0"/>
              <a:t>Представить  творческие отчёты учителей школы по </a:t>
            </a:r>
            <a:r>
              <a:rPr lang="ru-RU" sz="2000" dirty="0"/>
              <a:t>самообразовательной </a:t>
            </a:r>
            <a:r>
              <a:rPr lang="ru-RU" sz="2000" dirty="0" smtClean="0"/>
              <a:t>деятельности.</a:t>
            </a:r>
            <a:endParaRPr lang="ru-RU" sz="2000" dirty="0"/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2918"/>
            <a:ext cx="9144000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ru-RU" sz="4000" b="1" dirty="0" smtClean="0">
                <a:latin typeface="Times New Roman" pitchFamily="18" charset="0"/>
              </a:rPr>
              <a:t>Повестка:</a:t>
            </a:r>
          </a:p>
          <a:p>
            <a:pPr marL="609600" indent="-609600" algn="ctr">
              <a:lnSpc>
                <a:spcPct val="80000"/>
              </a:lnSpc>
            </a:pPr>
            <a:endParaRPr lang="ru-RU" sz="4000" b="1" dirty="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Самообразование  - основа успешной работы учителя.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Выступления учителей-предметников по темам самообразования:</a:t>
            </a:r>
            <a:endParaRPr lang="ru-RU" sz="2800" u="sng" dirty="0" smtClean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МО  начальных классов (</a:t>
            </a:r>
            <a:r>
              <a:rPr lang="ru-RU" sz="2800" dirty="0" err="1" smtClean="0">
                <a:latin typeface="Times New Roman" pitchFamily="18" charset="0"/>
              </a:rPr>
              <a:t>Ширебазарова</a:t>
            </a:r>
            <a:r>
              <a:rPr lang="ru-RU" sz="2800" dirty="0" smtClean="0">
                <a:latin typeface="Times New Roman" pitchFamily="18" charset="0"/>
              </a:rPr>
              <a:t> Ц.Д.);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МО  русского языка и литературы (Цыдыпова Г.В.);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МО  английского  языка (</a:t>
            </a:r>
            <a:r>
              <a:rPr lang="ru-RU" sz="2800" dirty="0" err="1" smtClean="0">
                <a:latin typeface="Times New Roman" pitchFamily="18" charset="0"/>
              </a:rPr>
              <a:t>Бадмацыренова</a:t>
            </a:r>
            <a:r>
              <a:rPr lang="ru-RU" sz="2800" dirty="0" smtClean="0">
                <a:latin typeface="Times New Roman" pitchFamily="18" charset="0"/>
              </a:rPr>
              <a:t> Ж.Д.);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МО  математики, физики и информатики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                            (Татаурова М.В.);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МО  бурятского языка (Батуева Л.Ц.);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МО географии, биологии и химии (</a:t>
            </a:r>
            <a:r>
              <a:rPr lang="ru-RU" sz="2800" dirty="0" err="1" smtClean="0">
                <a:latin typeface="Times New Roman" pitchFamily="18" charset="0"/>
              </a:rPr>
              <a:t>Мангатаева</a:t>
            </a:r>
            <a:r>
              <a:rPr lang="ru-RU" sz="2800" dirty="0" smtClean="0">
                <a:latin typeface="Times New Roman" pitchFamily="18" charset="0"/>
              </a:rPr>
              <a:t> Е.Ц.);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МО  физической культуры (</a:t>
            </a:r>
            <a:r>
              <a:rPr lang="ru-RU" sz="2800" dirty="0" err="1" smtClean="0">
                <a:latin typeface="Times New Roman" pitchFamily="18" charset="0"/>
              </a:rPr>
              <a:t>Цыбиков</a:t>
            </a:r>
            <a:r>
              <a:rPr lang="ru-RU" sz="2800" dirty="0" smtClean="0">
                <a:latin typeface="Times New Roman" pitchFamily="18" charset="0"/>
              </a:rPr>
              <a:t> Н.Б.).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  Выводы и рекомендации.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500594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Самообразование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педагогической и психологической наук.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Варанкина\Мои документы\картинки\школьная\02d9e7a4b8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8073" y="4286256"/>
            <a:ext cx="27459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57256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Мотивы, побуждающие учителя к самообразованию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Ежедневная работа с информацией. Готовясь к уроку, выступлению, родительскому собранию, классному часу, общешкольному мероприятию, олимпиаде и др. у учителя возникает необходимость поиска и анализа новой информации.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Желание творчества. Учитель – профессия творческая. Творческий человек не сможет из года в год работать по одному и тому же пожелтевшему поурочному плану или сценарию, читать одни и те же доклады.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Стремительный рост современной науки. Особенно психологии и педагогики. В эпоху автомобилей негоже пользоваться телегой.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Изменения, происходящие в жизни общества. Эти изменения в первую очередь отражаются на учениках, формируют их мировоззрение, и соответственно, очень часто, формируют образ учителя как «несовременного человека»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Конкуренция. Не секрет, что многие родители, приводя ребенка в школу, просятся в класс к конкретному учителю, предметнику или классному руководителю.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Общественное мнение. Учителю не безразлично, считают его «хорошим» или «плохим».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Материальное стимулирование.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Интерес. Как человек, который ежедневно учит, не будет постоянно учиться . Вправе ли он тогда преподавать?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00034" y="497006"/>
            <a:ext cx="828680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Самообразование как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постоянная  деятельность  учителя  включает: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-114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научно-исследовательскую  работу по определенной  проблеме;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-114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посещение  библиотек,  изучение  научно-методической  и  учебной  литературы;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-114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 в  педсоветах,  научно-методических  объединениях;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-114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посещение  уроков  своих  коллег, обмен  мнениями  по  вопросам  организации  занятий, содержания  обучения,  методов  преподавания;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-114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теоретическую  разработку  и  практическую  апробацию  разных  форм  уроков,  внеклассных  мероприятий  и  учебных  материалов.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357158" y="419666"/>
            <a:ext cx="857256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составления плана по самообразованию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На основании выбранной темы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разрабатывает личный план работы над поставленной перед собой  проблемой. В плане указываются: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темы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выполнения каждого этапа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действия и мероприятия,  проводимые в процессе работы над темой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 демонстрации результата проделанной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отчета по проделанной работе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окончании работы над темой каждый педагог  должен написать отчет с анализом, выводами и рекомендациями для других педагогов.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работы над темой самообразования: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Определение темы, знакомство с передовым педагогическим опытом, постановка целей и задач.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этап: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теоретического материала, практических методов; формирование научной основы будущей работы.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Адаптация теоретического материала к конкретной ситуации (классу, предмету); апробирование на практике выбранных методов; мониторинг, анкетирование.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Выступление с сообщением на МО.</a:t>
            </a:r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IV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этап: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Создание собственных наработок в русле выбранной темы с опорой на теоретический материал; апробация, коррекция, отслеживание результативности, рекомендации.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этап: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Систематизация материала по теме, обобщение, оформление в виде творческой работы, подготовка к защите. Выступление на педагогическом совете.</a:t>
            </a:r>
          </a:p>
          <a:p>
            <a:pPr algn="ctr"/>
            <a:endParaRPr lang="ru-RU" sz="2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740</Words>
  <Application>Microsoft Office PowerPoint</Application>
  <PresentationFormat>Экран (4:3)</PresentationFormat>
  <Paragraphs>98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Совершенствование педагогического мастерства учителей гимназии через самообразовательную деятельность</vt:lpstr>
      <vt:lpstr>«Учитель живет до тех пор, пока учится, как только он перестаёт учиться, в нём умирает учитель"</vt:lpstr>
      <vt:lpstr>Слайд 3</vt:lpstr>
      <vt:lpstr>Слайд 4</vt:lpstr>
      <vt:lpstr>Самообразование – 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педагогической и психологической наук. 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Самообразование-основа успешной работы учителя  </dc:title>
  <cp:lastModifiedBy>User</cp:lastModifiedBy>
  <cp:revision>69</cp:revision>
  <dcterms:modified xsi:type="dcterms:W3CDTF">2012-02-17T05:35:19Z</dcterms:modified>
</cp:coreProperties>
</file>