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6" r:id="rId2"/>
    <p:sldId id="287" r:id="rId3"/>
    <p:sldId id="288" r:id="rId4"/>
    <p:sldId id="289" r:id="rId5"/>
    <p:sldId id="293" r:id="rId6"/>
    <p:sldId id="290" r:id="rId7"/>
    <p:sldId id="291" r:id="rId8"/>
    <p:sldId id="292" r:id="rId9"/>
  </p:sldIdLst>
  <p:sldSz cx="10080625" cy="7559675"/>
  <p:notesSz cx="6811963" cy="9939338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08" y="-4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7"/>
        <p:guide pos="194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CB13D-4339-4D66-B5C8-DFDC18CFBD72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9213" y="9440863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5FA79-A8CC-44FD-83C6-9EB45E651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036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55650"/>
            <a:ext cx="4967288" cy="3725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1038" y="4721225"/>
            <a:ext cx="5448300" cy="4471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54338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664355" algn="l"/>
                <a:tab pos="1328710" algn="l"/>
                <a:tab pos="1993065" algn="l"/>
                <a:tab pos="2657421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56038" y="0"/>
            <a:ext cx="2954337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664355" algn="l"/>
                <a:tab pos="1328710" algn="l"/>
                <a:tab pos="1993065" algn="l"/>
                <a:tab pos="2657421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440863"/>
            <a:ext cx="2954338" cy="496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664355" algn="l"/>
                <a:tab pos="1328710" algn="l"/>
                <a:tab pos="1993065" algn="l"/>
                <a:tab pos="2657421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56038" y="9440863"/>
            <a:ext cx="2954337" cy="496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664355" algn="l"/>
                <a:tab pos="1328710" algn="l"/>
                <a:tab pos="1993065" algn="l"/>
                <a:tab pos="2657421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836744B9-B019-4EAA-98C5-12418B842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689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34843-08DC-4C28-A71D-D05E80BA12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5D2B3-A769-480A-96FE-E31AAEE985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EEABA-17B4-4889-ACDF-0FB684AA85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70A64-6EEE-4066-AF86-8119719090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66826-5755-452F-B8FC-B9E02B3D3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41218-E2B2-421E-A119-58F4AD4F04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4D30F-6945-4167-83ED-CB18DD0367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06532-995B-4AEB-8B4E-0877F829CD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9120D-7052-4F20-ACA9-83B15976D2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C7FD0-B98F-4AEF-87D1-5D4EB8DFA5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AA504-F331-4505-8D2C-25A8A00C7E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790AC4BE-70AD-4741-A7DF-253E0CF54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589120D-7052-4F20-ACA9-83B15976D27C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63848" y="1946066"/>
            <a:ext cx="7704856" cy="31836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Формулы сокращенного умножения</a:t>
            </a:r>
          </a:p>
          <a:p>
            <a:pPr algn="ctr"/>
            <a:r>
              <a:rPr lang="ru-RU" sz="54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(ФСУ)</a:t>
            </a:r>
            <a:endParaRPr lang="ru-RU" sz="5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2200" y="6719798"/>
            <a:ext cx="1440160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7 класс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413890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589120D-7052-4F20-ACA9-83B15976D27C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439912" y="1979637"/>
            <a:ext cx="7344816" cy="1924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«У математиков есть свой язык - формулы»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                            </a:t>
            </a:r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С.В</a:t>
            </a: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Ковалевская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791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589120D-7052-4F20-ACA9-83B15976D27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91840" y="755501"/>
            <a:ext cx="8856984" cy="493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Формулы сокращенного умножения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1920" y="1475581"/>
            <a:ext cx="252028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 dirty="0">
                <a:solidFill>
                  <a:schemeClr val="accent2"/>
                </a:solidFill>
              </a:rPr>
              <a:t>(3+2</a:t>
            </a:r>
            <a:r>
              <a:rPr lang="en-US" sz="2800" b="1" i="1" dirty="0">
                <a:solidFill>
                  <a:schemeClr val="accent2"/>
                </a:solidFill>
              </a:rPr>
              <a:t>t</a:t>
            </a:r>
            <a:r>
              <a:rPr lang="ru-RU" sz="2800" b="1" dirty="0">
                <a:solidFill>
                  <a:schemeClr val="accent2"/>
                </a:solidFill>
              </a:rPr>
              <a:t>)</a:t>
            </a:r>
            <a:r>
              <a:rPr lang="ru-RU" sz="2800" b="1" baseline="30000" dirty="0">
                <a:solidFill>
                  <a:schemeClr val="accent2"/>
                </a:solidFill>
              </a:rPr>
              <a:t>2  </a:t>
            </a:r>
            <a:r>
              <a:rPr lang="ru-RU" sz="2800" b="1" dirty="0" smtClean="0">
                <a:solidFill>
                  <a:schemeClr val="accent2"/>
                </a:solidFill>
              </a:rPr>
              <a:t>=</a:t>
            </a:r>
            <a:endParaRPr lang="en-US" sz="2800" b="1" dirty="0" smtClean="0">
              <a:solidFill>
                <a:schemeClr val="accent2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2"/>
                </a:solidFill>
              </a:rPr>
              <a:t>49</a:t>
            </a:r>
            <a:r>
              <a:rPr lang="ru-RU" sz="28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sz="2800" b="1" baseline="30000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=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2"/>
                </a:solidFill>
              </a:rPr>
              <a:t>(</a:t>
            </a:r>
            <a:r>
              <a:rPr lang="ru-RU" sz="2800" b="1" i="1" dirty="0">
                <a:solidFill>
                  <a:schemeClr val="accent2"/>
                </a:solidFill>
              </a:rPr>
              <a:t>х-</a:t>
            </a:r>
            <a:r>
              <a:rPr lang="ru-RU" sz="2800" b="1" dirty="0">
                <a:solidFill>
                  <a:schemeClr val="accent2"/>
                </a:solidFill>
              </a:rPr>
              <a:t>7)(</a:t>
            </a:r>
            <a:r>
              <a:rPr lang="ru-RU" sz="2800" b="1" i="1" dirty="0">
                <a:solidFill>
                  <a:schemeClr val="accent2"/>
                </a:solidFill>
              </a:rPr>
              <a:t>х</a:t>
            </a:r>
            <a:r>
              <a:rPr lang="ru-RU" sz="2800" b="1" dirty="0">
                <a:solidFill>
                  <a:schemeClr val="accent2"/>
                </a:solidFill>
              </a:rPr>
              <a:t>+7) </a:t>
            </a:r>
            <a:r>
              <a:rPr lang="en-US" sz="2800" b="1" dirty="0" smtClean="0">
                <a:solidFill>
                  <a:schemeClr val="accent2"/>
                </a:solidFill>
              </a:rPr>
              <a:t>=</a:t>
            </a:r>
            <a:endParaRPr lang="en-US" sz="2800" b="1" dirty="0">
              <a:solidFill>
                <a:schemeClr val="accent2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dirty="0" smtClean="0"/>
              <a:t> </a:t>
            </a:r>
            <a:r>
              <a:rPr lang="ru-RU" sz="2800" b="1" dirty="0">
                <a:solidFill>
                  <a:schemeClr val="accent2"/>
                </a:solidFill>
              </a:rPr>
              <a:t>49*51</a:t>
            </a:r>
            <a:r>
              <a:rPr lang="ru-RU" sz="2800" b="1" dirty="0" smtClean="0">
                <a:solidFill>
                  <a:schemeClr val="accent2"/>
                </a:solidFill>
              </a:rPr>
              <a:t>=</a:t>
            </a:r>
            <a:endParaRPr lang="en-US" sz="2800" b="1" dirty="0" smtClean="0">
              <a:solidFill>
                <a:schemeClr val="accent2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ru-RU" sz="2800" b="1" dirty="0" smtClean="0">
                <a:solidFill>
                  <a:schemeClr val="accent2"/>
                </a:solidFill>
              </a:rPr>
              <a:t>8</a:t>
            </a:r>
            <a:r>
              <a:rPr lang="ru-RU" sz="2800" b="1" i="1" dirty="0" smtClean="0">
                <a:solidFill>
                  <a:schemeClr val="accent2"/>
                </a:solidFill>
              </a:rPr>
              <a:t>а</a:t>
            </a:r>
            <a:r>
              <a:rPr lang="ru-RU" sz="2800" b="1" i="1" baseline="30000" dirty="0" smtClean="0">
                <a:solidFill>
                  <a:schemeClr val="accent2"/>
                </a:solidFill>
              </a:rPr>
              <a:t>3</a:t>
            </a:r>
            <a:r>
              <a:rPr lang="ru-RU" sz="2800" b="1" dirty="0" smtClean="0">
                <a:solidFill>
                  <a:schemeClr val="accent2"/>
                </a:solidFill>
              </a:rPr>
              <a:t>-27</a:t>
            </a:r>
            <a:r>
              <a:rPr lang="en-US" sz="2800" b="1" dirty="0" smtClean="0">
                <a:solidFill>
                  <a:schemeClr val="accent2"/>
                </a:solidFill>
              </a:rPr>
              <a:t> =</a:t>
            </a:r>
            <a:r>
              <a:rPr lang="en-US" sz="2800" dirty="0" smtClean="0"/>
              <a:t> 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384128" y="1676260"/>
            <a:ext cx="2322258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9</a:t>
            </a:r>
            <a:r>
              <a:rPr lang="en-US" sz="2800" dirty="0" smtClean="0"/>
              <a:t> </a:t>
            </a:r>
            <a:r>
              <a:rPr lang="ru-RU" sz="2800" dirty="0" smtClean="0"/>
              <a:t>+</a:t>
            </a:r>
            <a:r>
              <a:rPr lang="en-US" sz="2800" dirty="0" smtClean="0"/>
              <a:t> </a:t>
            </a:r>
            <a:r>
              <a:rPr lang="ru-RU" sz="2800" dirty="0" smtClean="0"/>
              <a:t>12</a:t>
            </a:r>
            <a:r>
              <a:rPr lang="en-US" sz="2800" dirty="0" smtClean="0"/>
              <a:t>t + 4t</a:t>
            </a:r>
            <a:r>
              <a:rPr lang="en-US" sz="2800" baseline="30000" dirty="0" smtClean="0"/>
              <a:t>2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800788" y="2264032"/>
            <a:ext cx="6067452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800" dirty="0"/>
              <a:t>50-1)</a:t>
            </a:r>
            <a:r>
              <a:rPr lang="en-US" sz="2800" baseline="30000" dirty="0"/>
              <a:t>2 </a:t>
            </a:r>
            <a:r>
              <a:rPr lang="en-US" sz="2800" dirty="0"/>
              <a:t>= 2500 – 100 + 1 = </a:t>
            </a:r>
            <a:r>
              <a:rPr lang="en-US" sz="2800" dirty="0" smtClean="0"/>
              <a:t>2401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858160" y="2915741"/>
            <a:ext cx="1848226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  <a:r>
              <a:rPr lang="en-US" sz="2800" baseline="30000" dirty="0"/>
              <a:t>2</a:t>
            </a:r>
            <a:r>
              <a:rPr lang="en-US" sz="2800" dirty="0"/>
              <a:t> - </a:t>
            </a:r>
            <a:r>
              <a:rPr lang="en-US" sz="2800" dirty="0" smtClean="0"/>
              <a:t>49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240112" y="3574785"/>
            <a:ext cx="5628128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800" dirty="0"/>
              <a:t>50-1)(50+1)= 2500 – 1 = </a:t>
            </a:r>
            <a:r>
              <a:rPr lang="en-US" sz="2800" dirty="0" smtClean="0"/>
              <a:t>2499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312120" y="4049285"/>
            <a:ext cx="373462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</a:rPr>
              <a:t>(2a-3)(4a</a:t>
            </a:r>
            <a:r>
              <a:rPr lang="en-US" sz="2800" baseline="30000" dirty="0">
                <a:solidFill>
                  <a:srgbClr val="000000"/>
                </a:solidFill>
              </a:rPr>
              <a:t>2 </a:t>
            </a:r>
            <a:r>
              <a:rPr lang="en-US" sz="2800" dirty="0">
                <a:solidFill>
                  <a:srgbClr val="000000"/>
                </a:solidFill>
              </a:rPr>
              <a:t>+ 6a - 9)</a:t>
            </a:r>
            <a:endParaRPr lang="ru-RU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13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589120D-7052-4F20-ACA9-83B15976D27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248578" y="349237"/>
            <a:ext cx="5503866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(</a:t>
            </a:r>
            <a:r>
              <a:rPr lang="ru-RU" sz="3200" b="1" i="1" dirty="0"/>
              <a:t>х</a:t>
            </a:r>
            <a:r>
              <a:rPr lang="ru-RU" sz="3200" b="1" dirty="0"/>
              <a:t> - 2)</a:t>
            </a:r>
            <a:r>
              <a:rPr lang="ru-RU" sz="3200" b="1" baseline="30000" dirty="0"/>
              <a:t>2</a:t>
            </a:r>
            <a:r>
              <a:rPr lang="ru-RU" sz="3200" b="1" dirty="0"/>
              <a:t> - (</a:t>
            </a:r>
            <a:r>
              <a:rPr lang="ru-RU" sz="3200" b="1" i="1" dirty="0"/>
              <a:t>х</a:t>
            </a:r>
            <a:r>
              <a:rPr lang="ru-RU" sz="3200" b="1" dirty="0"/>
              <a:t> + 2)</a:t>
            </a:r>
            <a:r>
              <a:rPr lang="ru-RU" sz="3200" b="1" baseline="30000" dirty="0"/>
              <a:t>2</a:t>
            </a:r>
            <a:r>
              <a:rPr lang="ru-RU" sz="3200" b="1" dirty="0"/>
              <a:t> = </a:t>
            </a:r>
            <a:r>
              <a:rPr lang="en-US" sz="3200" b="1" dirty="0" smtClean="0"/>
              <a:t>-</a:t>
            </a:r>
            <a:r>
              <a:rPr lang="ru-RU" sz="3200" b="1" dirty="0" smtClean="0"/>
              <a:t> </a:t>
            </a:r>
            <a:r>
              <a:rPr lang="ru-RU" sz="3200" b="1" dirty="0"/>
              <a:t>16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>
            <a:off x="4392240" y="922628"/>
            <a:ext cx="0" cy="557040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19832" y="899516"/>
            <a:ext cx="2592288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способ:</a:t>
            </a:r>
            <a:endParaRPr lang="ru-RU" sz="3200" b="1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60156" y="947069"/>
            <a:ext cx="2592288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способ:</a:t>
            </a:r>
            <a:endParaRPr lang="ru-RU" sz="3200" b="1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616" y="2051645"/>
            <a:ext cx="3878600" cy="3119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4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+ 4 -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4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- 4 = -16 </a:t>
            </a:r>
          </a:p>
          <a:p>
            <a:pPr>
              <a:lnSpc>
                <a:spcPct val="150000"/>
              </a:lnSpc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4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+ 4 -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4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- 4 = - 16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- 4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4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-16 + 4 - 4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-16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2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333620" y="3116527"/>
            <a:ext cx="2520280" cy="92149"/>
            <a:chOff x="575816" y="2915741"/>
            <a:chExt cx="2520280" cy="92149"/>
          </a:xfrm>
        </p:grpSpPr>
        <p:cxnSp>
          <p:nvCxnSpPr>
            <p:cNvPr id="10" name="Прямая соединительная линия 9"/>
            <p:cNvCxnSpPr/>
            <p:nvPr/>
          </p:nvCxnSpPr>
          <p:spPr bwMode="auto">
            <a:xfrm>
              <a:off x="575816" y="2915741"/>
              <a:ext cx="288032" cy="49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Прямая соединительная линия 11"/>
            <p:cNvCxnSpPr/>
            <p:nvPr/>
          </p:nvCxnSpPr>
          <p:spPr bwMode="auto">
            <a:xfrm>
              <a:off x="2808064" y="3007890"/>
              <a:ext cx="28803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Прямая соединительная линия 12"/>
            <p:cNvCxnSpPr/>
            <p:nvPr/>
          </p:nvCxnSpPr>
          <p:spPr bwMode="auto">
            <a:xfrm>
              <a:off x="2159992" y="2915741"/>
              <a:ext cx="28803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Прямая соединительная линия 13"/>
            <p:cNvCxnSpPr/>
            <p:nvPr/>
          </p:nvCxnSpPr>
          <p:spPr bwMode="auto">
            <a:xfrm>
              <a:off x="1216640" y="2920642"/>
              <a:ext cx="28803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Прямая соединительная линия 14"/>
            <p:cNvCxnSpPr/>
            <p:nvPr/>
          </p:nvCxnSpPr>
          <p:spPr bwMode="auto">
            <a:xfrm>
              <a:off x="1223888" y="2987749"/>
              <a:ext cx="28803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Прямая соединительная линия 16"/>
            <p:cNvCxnSpPr/>
            <p:nvPr/>
          </p:nvCxnSpPr>
          <p:spPr bwMode="auto">
            <a:xfrm>
              <a:off x="2808064" y="2920642"/>
              <a:ext cx="28803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0" name="TextBox 19"/>
          <p:cNvSpPr txBox="1"/>
          <p:nvPr/>
        </p:nvSpPr>
        <p:spPr>
          <a:xfrm>
            <a:off x="4699652" y="1497348"/>
            <a:ext cx="3024336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7616" y="1467036"/>
            <a:ext cx="3024336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36256" y="1933173"/>
            <a:ext cx="3312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(a - b)(a + b)</a:t>
            </a:r>
          </a:p>
          <a:p>
            <a:pPr>
              <a:lnSpc>
                <a:spcPct val="150000"/>
              </a:lnSpc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2)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36256" y="3491805"/>
            <a:ext cx="5224904" cy="3205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2) –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+ 2))((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2)+(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+2))= -16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2 –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- 2)(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2 +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+ 2) = -16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- 4 ∙ 2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- 16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- 8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- 16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2</a:t>
            </a:r>
          </a:p>
          <a:p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096096" y="6697619"/>
            <a:ext cx="3360204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Ответ: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50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0" grpId="0"/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589120D-7052-4F20-ACA9-83B15976D27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03808" y="755501"/>
            <a:ext cx="8784976" cy="5674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FF0000"/>
                </a:solidFill>
              </a:rPr>
              <a:t>Проверочная работа</a:t>
            </a:r>
          </a:p>
          <a:p>
            <a:pPr lvl="0" algn="ctr"/>
            <a:endParaRPr lang="ru-RU" sz="2800" b="1" dirty="0" smtClean="0"/>
          </a:p>
          <a:p>
            <a:pPr lvl="0"/>
            <a:r>
              <a:rPr lang="ru-RU" sz="2800" b="1" dirty="0" smtClean="0">
                <a:solidFill>
                  <a:schemeClr val="accent6"/>
                </a:solidFill>
              </a:rPr>
              <a:t>1. Выполните умножение, использовав ФСУ:</a:t>
            </a:r>
            <a:endParaRPr lang="ru-RU" sz="2800" dirty="0">
              <a:solidFill>
                <a:schemeClr val="accent6"/>
              </a:solidFill>
            </a:endParaRPr>
          </a:p>
          <a:p>
            <a:r>
              <a:rPr lang="ru-RU" sz="2800" i="1" dirty="0" smtClean="0">
                <a:solidFill>
                  <a:schemeClr val="accent6"/>
                </a:solidFill>
              </a:rPr>
              <a:t>      А</a:t>
            </a:r>
            <a:r>
              <a:rPr lang="ru-RU" sz="2800" i="1" dirty="0">
                <a:solidFill>
                  <a:schemeClr val="accent6"/>
                </a:solidFill>
              </a:rPr>
              <a:t>) a</a:t>
            </a:r>
            <a:r>
              <a:rPr lang="ru-RU" sz="2800" i="1" baseline="30000" dirty="0">
                <a:solidFill>
                  <a:schemeClr val="accent6"/>
                </a:solidFill>
              </a:rPr>
              <a:t>2</a:t>
            </a:r>
            <a:r>
              <a:rPr lang="ru-RU" sz="2800" dirty="0">
                <a:solidFill>
                  <a:schemeClr val="accent6"/>
                </a:solidFill>
              </a:rPr>
              <a:t> – 9</a:t>
            </a:r>
          </a:p>
          <a:p>
            <a:r>
              <a:rPr lang="ru-RU" sz="2800" dirty="0">
                <a:solidFill>
                  <a:schemeClr val="accent6"/>
                </a:solidFill>
              </a:rPr>
              <a:t>      Б) </a:t>
            </a:r>
            <a:r>
              <a:rPr lang="en-US" sz="2800" dirty="0">
                <a:solidFill>
                  <a:schemeClr val="accent6"/>
                </a:solidFill>
              </a:rPr>
              <a:t>25</a:t>
            </a:r>
            <a:r>
              <a:rPr lang="en-US" sz="2800" i="1" dirty="0">
                <a:solidFill>
                  <a:schemeClr val="accent6"/>
                </a:solidFill>
              </a:rPr>
              <a:t>b</a:t>
            </a:r>
            <a:r>
              <a:rPr lang="en-US" sz="2800" baseline="30000" dirty="0">
                <a:solidFill>
                  <a:schemeClr val="accent6"/>
                </a:solidFill>
              </a:rPr>
              <a:t>2</a:t>
            </a:r>
            <a:r>
              <a:rPr lang="en-US" sz="2800" dirty="0">
                <a:solidFill>
                  <a:schemeClr val="accent6"/>
                </a:solidFill>
              </a:rPr>
              <a:t> + 10</a:t>
            </a:r>
            <a:r>
              <a:rPr lang="en-US" sz="2800" i="1" dirty="0">
                <a:solidFill>
                  <a:schemeClr val="accent6"/>
                </a:solidFill>
              </a:rPr>
              <a:t>b </a:t>
            </a:r>
            <a:r>
              <a:rPr lang="en-US" sz="2800" dirty="0">
                <a:solidFill>
                  <a:schemeClr val="accent6"/>
                </a:solidFill>
              </a:rPr>
              <a:t>+ 1</a:t>
            </a:r>
            <a:endParaRPr lang="ru-RU" sz="2800" dirty="0">
              <a:solidFill>
                <a:schemeClr val="accent6"/>
              </a:solidFill>
            </a:endParaRPr>
          </a:p>
          <a:p>
            <a:r>
              <a:rPr lang="ru-RU" sz="2800" dirty="0">
                <a:solidFill>
                  <a:schemeClr val="accent6"/>
                </a:solidFill>
              </a:rPr>
              <a:t>      В) (2</a:t>
            </a:r>
            <a:r>
              <a:rPr lang="ru-RU" sz="2800" i="1" dirty="0">
                <a:solidFill>
                  <a:schemeClr val="accent6"/>
                </a:solidFill>
              </a:rPr>
              <a:t>а</a:t>
            </a:r>
            <a:r>
              <a:rPr lang="ru-RU" sz="2800" dirty="0">
                <a:solidFill>
                  <a:schemeClr val="accent6"/>
                </a:solidFill>
              </a:rPr>
              <a:t>-</a:t>
            </a:r>
            <a:r>
              <a:rPr lang="en-US" sz="2800" i="1" dirty="0">
                <a:solidFill>
                  <a:schemeClr val="accent6"/>
                </a:solidFill>
              </a:rPr>
              <a:t>b</a:t>
            </a:r>
            <a:r>
              <a:rPr lang="ru-RU" sz="2800" dirty="0">
                <a:solidFill>
                  <a:schemeClr val="accent6"/>
                </a:solidFill>
              </a:rPr>
              <a:t>)</a:t>
            </a:r>
            <a:r>
              <a:rPr lang="en-US" sz="2800" dirty="0">
                <a:solidFill>
                  <a:schemeClr val="accent6"/>
                </a:solidFill>
              </a:rPr>
              <a:t>(4</a:t>
            </a:r>
            <a:r>
              <a:rPr lang="en-US" sz="2800" i="1" dirty="0">
                <a:solidFill>
                  <a:schemeClr val="accent6"/>
                </a:solidFill>
              </a:rPr>
              <a:t>a</a:t>
            </a:r>
            <a:r>
              <a:rPr lang="en-US" sz="2800" baseline="30000" dirty="0">
                <a:solidFill>
                  <a:schemeClr val="accent6"/>
                </a:solidFill>
              </a:rPr>
              <a:t>2</a:t>
            </a:r>
            <a:r>
              <a:rPr lang="en-US" sz="2800" dirty="0">
                <a:solidFill>
                  <a:schemeClr val="accent6"/>
                </a:solidFill>
              </a:rPr>
              <a:t>+2</a:t>
            </a:r>
            <a:r>
              <a:rPr lang="en-US" sz="2800" i="1" dirty="0">
                <a:solidFill>
                  <a:schemeClr val="accent6"/>
                </a:solidFill>
              </a:rPr>
              <a:t>ab</a:t>
            </a:r>
            <a:r>
              <a:rPr lang="en-US" sz="2800" dirty="0">
                <a:solidFill>
                  <a:schemeClr val="accent6"/>
                </a:solidFill>
              </a:rPr>
              <a:t>+</a:t>
            </a:r>
            <a:r>
              <a:rPr lang="en-US" sz="2800" i="1" dirty="0">
                <a:solidFill>
                  <a:schemeClr val="accent6"/>
                </a:solidFill>
              </a:rPr>
              <a:t>b</a:t>
            </a:r>
            <a:r>
              <a:rPr lang="en-US" sz="2800" baseline="30000" dirty="0">
                <a:solidFill>
                  <a:schemeClr val="accent6"/>
                </a:solidFill>
              </a:rPr>
              <a:t>2</a:t>
            </a:r>
            <a:r>
              <a:rPr lang="en-US" sz="2800" dirty="0">
                <a:solidFill>
                  <a:schemeClr val="accent6"/>
                </a:solidFill>
              </a:rPr>
              <a:t>)</a:t>
            </a:r>
            <a:endParaRPr lang="ru-RU" sz="2800" dirty="0">
              <a:solidFill>
                <a:schemeClr val="accent6"/>
              </a:solidFill>
            </a:endParaRPr>
          </a:p>
          <a:p>
            <a:pPr lvl="0"/>
            <a:endParaRPr lang="ru-RU" sz="2800" b="1" dirty="0" smtClean="0">
              <a:solidFill>
                <a:schemeClr val="accent6"/>
              </a:solidFill>
            </a:endParaRPr>
          </a:p>
          <a:p>
            <a:pPr lvl="0"/>
            <a:r>
              <a:rPr lang="ru-RU" sz="2800" b="1" dirty="0" smtClean="0">
                <a:solidFill>
                  <a:schemeClr val="accent6"/>
                </a:solidFill>
              </a:rPr>
              <a:t>2. Преобразуйте </a:t>
            </a:r>
            <a:r>
              <a:rPr lang="ru-RU" sz="2800" b="1" dirty="0">
                <a:solidFill>
                  <a:schemeClr val="accent6"/>
                </a:solidFill>
              </a:rPr>
              <a:t>в многочлен стандартного вида:</a:t>
            </a:r>
            <a:r>
              <a:rPr lang="ru-RU" sz="2800" dirty="0">
                <a:solidFill>
                  <a:schemeClr val="accent6"/>
                </a:solidFill>
              </a:rPr>
              <a:t>       </a:t>
            </a:r>
            <a:endParaRPr lang="ru-RU" sz="2800" dirty="0" smtClean="0">
              <a:solidFill>
                <a:schemeClr val="accent6"/>
              </a:solidFill>
            </a:endParaRPr>
          </a:p>
          <a:p>
            <a:pPr lvl="0"/>
            <a:r>
              <a:rPr lang="ru-RU" sz="2800" dirty="0" smtClean="0">
                <a:solidFill>
                  <a:schemeClr val="accent6"/>
                </a:solidFill>
              </a:rPr>
              <a:t>(</a:t>
            </a:r>
            <a:r>
              <a:rPr lang="ru-RU" sz="2800" dirty="0">
                <a:solidFill>
                  <a:schemeClr val="accent6"/>
                </a:solidFill>
              </a:rPr>
              <a:t>3а-2)(3</a:t>
            </a:r>
            <a:r>
              <a:rPr lang="ru-RU" sz="2800" i="1" dirty="0">
                <a:solidFill>
                  <a:schemeClr val="accent6"/>
                </a:solidFill>
              </a:rPr>
              <a:t>а</a:t>
            </a:r>
            <a:r>
              <a:rPr lang="ru-RU" sz="2800" dirty="0">
                <a:solidFill>
                  <a:schemeClr val="accent6"/>
                </a:solidFill>
              </a:rPr>
              <a:t>+2)+(2</a:t>
            </a:r>
            <a:r>
              <a:rPr lang="ru-RU" sz="2800" i="1" dirty="0">
                <a:solidFill>
                  <a:schemeClr val="accent6"/>
                </a:solidFill>
              </a:rPr>
              <a:t>а</a:t>
            </a:r>
            <a:r>
              <a:rPr lang="ru-RU" sz="2800" dirty="0">
                <a:solidFill>
                  <a:schemeClr val="accent6"/>
                </a:solidFill>
              </a:rPr>
              <a:t>-3)</a:t>
            </a:r>
            <a:r>
              <a:rPr lang="ru-RU" sz="2800" baseline="30000" dirty="0">
                <a:solidFill>
                  <a:schemeClr val="accent6"/>
                </a:solidFill>
              </a:rPr>
              <a:t>2</a:t>
            </a:r>
            <a:endParaRPr lang="ru-RU" sz="2800" dirty="0">
              <a:solidFill>
                <a:schemeClr val="accent6"/>
              </a:solidFill>
            </a:endParaRPr>
          </a:p>
          <a:p>
            <a:pPr lvl="0"/>
            <a:endParaRPr lang="ru-RU" sz="2800" b="1" dirty="0" smtClean="0">
              <a:solidFill>
                <a:schemeClr val="accent6"/>
              </a:solidFill>
            </a:endParaRPr>
          </a:p>
          <a:p>
            <a:pPr lvl="0"/>
            <a:r>
              <a:rPr lang="ru-RU" sz="2800" b="1" dirty="0" smtClean="0">
                <a:solidFill>
                  <a:schemeClr val="accent6"/>
                </a:solidFill>
              </a:rPr>
              <a:t>3. Решите </a:t>
            </a:r>
            <a:r>
              <a:rPr lang="ru-RU" sz="2800" b="1" dirty="0">
                <a:solidFill>
                  <a:schemeClr val="accent6"/>
                </a:solidFill>
              </a:rPr>
              <a:t>уравнение:</a:t>
            </a:r>
            <a:endParaRPr lang="ru-RU" sz="2800" dirty="0">
              <a:solidFill>
                <a:schemeClr val="accent6"/>
              </a:solidFill>
            </a:endParaRPr>
          </a:p>
          <a:p>
            <a:r>
              <a:rPr lang="ru-RU" sz="2800" dirty="0">
                <a:solidFill>
                  <a:schemeClr val="accent6"/>
                </a:solidFill>
              </a:rPr>
              <a:t>(3</a:t>
            </a:r>
            <a:r>
              <a:rPr lang="ru-RU" sz="2800" i="1" dirty="0">
                <a:solidFill>
                  <a:schemeClr val="accent6"/>
                </a:solidFill>
              </a:rPr>
              <a:t>х</a:t>
            </a:r>
            <a:r>
              <a:rPr lang="ru-RU" sz="2800" dirty="0">
                <a:solidFill>
                  <a:schemeClr val="accent6"/>
                </a:solidFill>
              </a:rPr>
              <a:t>+1)</a:t>
            </a:r>
            <a:r>
              <a:rPr lang="ru-RU" sz="2800" baseline="30000" dirty="0">
                <a:solidFill>
                  <a:schemeClr val="accent6"/>
                </a:solidFill>
              </a:rPr>
              <a:t>2</a:t>
            </a:r>
            <a:r>
              <a:rPr lang="ru-RU" sz="2800" dirty="0">
                <a:solidFill>
                  <a:schemeClr val="accent6"/>
                </a:solidFill>
              </a:rPr>
              <a:t>+(4</a:t>
            </a:r>
            <a:r>
              <a:rPr lang="ru-RU" sz="2800" i="1" dirty="0">
                <a:solidFill>
                  <a:schemeClr val="accent6"/>
                </a:solidFill>
              </a:rPr>
              <a:t>х</a:t>
            </a:r>
            <a:r>
              <a:rPr lang="ru-RU" sz="2800" dirty="0">
                <a:solidFill>
                  <a:schemeClr val="accent6"/>
                </a:solidFill>
              </a:rPr>
              <a:t>-3)(4</a:t>
            </a:r>
            <a:r>
              <a:rPr lang="ru-RU" sz="2800" i="1" dirty="0">
                <a:solidFill>
                  <a:schemeClr val="accent6"/>
                </a:solidFill>
              </a:rPr>
              <a:t>х</a:t>
            </a:r>
            <a:r>
              <a:rPr lang="ru-RU" sz="2800" dirty="0">
                <a:solidFill>
                  <a:schemeClr val="accent6"/>
                </a:solidFill>
              </a:rPr>
              <a:t>+3)=5</a:t>
            </a:r>
            <a:r>
              <a:rPr lang="ru-RU" sz="2800" i="1" dirty="0">
                <a:solidFill>
                  <a:schemeClr val="accent6"/>
                </a:solidFill>
              </a:rPr>
              <a:t>х</a:t>
            </a:r>
            <a:r>
              <a:rPr lang="ru-RU" sz="2800" dirty="0">
                <a:solidFill>
                  <a:schemeClr val="accent6"/>
                </a:solidFill>
              </a:rPr>
              <a:t>(5</a:t>
            </a:r>
            <a:r>
              <a:rPr lang="ru-RU" sz="2800" i="1" dirty="0">
                <a:solidFill>
                  <a:schemeClr val="accent6"/>
                </a:solidFill>
              </a:rPr>
              <a:t>х</a:t>
            </a:r>
            <a:r>
              <a:rPr lang="ru-RU" sz="2800" dirty="0">
                <a:solidFill>
                  <a:schemeClr val="accent6"/>
                </a:solidFill>
              </a:rPr>
              <a:t>-2)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38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589120D-7052-4F20-ACA9-83B15976D27C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1026" name="Picture 2" descr="Богданов-бельский. Картина Устный сче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72" y="1475581"/>
            <a:ext cx="4105854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87784" y="539477"/>
            <a:ext cx="5832648" cy="779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Картина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русского художника начала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XX в.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 Богданова-Бельского «Устный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счет»</a:t>
            </a:r>
            <a:r>
              <a:rPr lang="ru-RU" dirty="0"/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544368" y="1835619"/>
                <a:ext cx="3600400" cy="666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2000" b="0" i="1" smtClean="0"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ru-RU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20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2000" b="0" i="1" smtClean="0">
                                  <a:latin typeface="Cambria Math"/>
                                </a:rPr>
                                <m:t>11</m:t>
                              </m:r>
                            </m:e>
                            <m:sup>
                              <m:r>
                                <a:rPr lang="ru-RU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20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2000" b="0" i="1" smtClean="0">
                                  <a:latin typeface="Cambria Math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ru-RU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20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2000" b="0" i="1" smtClean="0">
                                  <a:latin typeface="Cambria Math"/>
                                </a:rPr>
                                <m:t>13</m:t>
                              </m:r>
                            </m:e>
                            <m:sup>
                              <m:r>
                                <a:rPr lang="ru-RU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20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2000" b="0" i="1" smtClean="0">
                                  <a:latin typeface="Cambria Math"/>
                                </a:rPr>
                                <m:t>14</m:t>
                              </m:r>
                            </m:e>
                            <m:sup>
                              <m:r>
                                <a:rPr lang="ru-RU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ru-RU" sz="2000" b="0" i="1" smtClean="0">
                              <a:latin typeface="Cambria Math"/>
                            </a:rPr>
                            <m:t>365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368" y="1835619"/>
                <a:ext cx="3600400" cy="66672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9008376" y="1993995"/>
            <a:ext cx="288032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=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05106" y="2807105"/>
                <a:ext cx="5760640" cy="683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600" b="0" i="1" smtClean="0">
                            <a:latin typeface="Cambria Math"/>
                          </a:rPr>
                          <m:t>100+</m:t>
                        </m:r>
                        <m:sSup>
                          <m:sSupPr>
                            <m:ctrlPr>
                              <a:rPr lang="ru-RU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2600" b="0" i="1" smtClean="0">
                                <a:latin typeface="Cambria Math"/>
                              </a:rPr>
                              <m:t>(10+1)</m:t>
                            </m:r>
                          </m:e>
                          <m:sup>
                            <m:r>
                              <a:rPr lang="ru-RU" sz="26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sz="2600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ru-RU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2600" b="0" i="1" smtClean="0">
                                <a:latin typeface="Cambria Math"/>
                              </a:rPr>
                              <m:t>(10+2)</m:t>
                            </m:r>
                          </m:e>
                          <m:sup>
                            <m:r>
                              <a:rPr lang="ru-RU" sz="26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sz="2600" b="0" i="1" smtClean="0">
                            <a:latin typeface="Cambria Math"/>
                          </a:rPr>
                          <m:t>+(</m:t>
                        </m:r>
                        <m:sSup>
                          <m:sSupPr>
                            <m:ctrlPr>
                              <a:rPr lang="ru-RU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2600" i="1">
                                <a:latin typeface="Cambria Math"/>
                              </a:rPr>
                              <m:t>10+3</m:t>
                            </m:r>
                            <m:r>
                              <a:rPr lang="ru-RU" sz="2600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ru-RU" sz="26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sz="2600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ru-RU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26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ru-RU" sz="2600" b="0" i="1" smtClean="0">
                                    <a:latin typeface="Cambria Math"/>
                                  </a:rPr>
                                  <m:t>10+4</m:t>
                                </m:r>
                              </m:e>
                            </m:d>
                          </m:e>
                          <m:sup>
                            <m:r>
                              <a:rPr lang="ru-RU" sz="26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sz="2600" b="0" i="1" smtClean="0">
                            <a:latin typeface="Cambria Math"/>
                          </a:rPr>
                          <m:t>365</m:t>
                        </m:r>
                      </m:den>
                    </m:f>
                  </m:oMath>
                </a14:m>
                <a:r>
                  <a:rPr lang="ru-RU" sz="2600" i="1" dirty="0" smtClean="0"/>
                  <a:t>=</a:t>
                </a:r>
                <a:endParaRPr lang="ru-RU" sz="2600" i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5106" y="2807105"/>
                <a:ext cx="5760640" cy="683842"/>
              </a:xfrm>
              <a:prstGeom prst="rect">
                <a:avLst/>
              </a:prstGeom>
              <a:blipFill rotWithShape="1">
                <a:blip r:embed="rId4"/>
                <a:stretch>
                  <a:fillRect b="-61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05926" y="3799494"/>
                <a:ext cx="5548442" cy="5367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600" b="0" i="1" smtClean="0">
                              <a:latin typeface="Cambria Math"/>
                            </a:rPr>
                            <m:t>100+</m:t>
                          </m:r>
                          <m:d>
                            <m:dPr>
                              <m:ctrlPr>
                                <a:rPr lang="ru-RU" sz="16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sz="1600" b="0" i="1" smtClean="0">
                                  <a:latin typeface="Cambria Math"/>
                                </a:rPr>
                                <m:t>100+20+1</m:t>
                              </m:r>
                            </m:e>
                          </m:d>
                          <m:r>
                            <a:rPr lang="ru-RU" sz="1600" b="0" i="1" smtClean="0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ru-RU" sz="16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sz="1600" b="0" i="1" smtClean="0">
                                  <a:latin typeface="Cambria Math"/>
                                </a:rPr>
                                <m:t>100+40+4</m:t>
                              </m:r>
                            </m:e>
                          </m:d>
                          <m:r>
                            <a:rPr lang="ru-RU" sz="1600" b="0" i="1" smtClean="0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ru-RU" sz="16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sz="1600" b="0" i="1" smtClean="0">
                                  <a:latin typeface="Cambria Math"/>
                                </a:rPr>
                                <m:t>100+60+9</m:t>
                              </m:r>
                            </m:e>
                          </m:d>
                          <m:r>
                            <a:rPr lang="ru-RU" sz="1600" b="0" i="1" smtClean="0">
                              <a:latin typeface="Cambria Math"/>
                            </a:rPr>
                            <m:t>+</m:t>
                          </m:r>
                        </m:num>
                        <m:den>
                          <m:r>
                            <a:rPr lang="ru-RU" sz="1600" b="0" i="1" smtClean="0">
                              <a:latin typeface="Cambria Math"/>
                            </a:rPr>
                            <m:t>365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926" y="3799494"/>
                <a:ext cx="5548442" cy="536750"/>
              </a:xfrm>
              <a:prstGeom prst="rect">
                <a:avLst/>
              </a:prstGeom>
              <a:blipFill rotWithShape="1">
                <a:blip r:embed="rId5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66340" y="4499917"/>
                <a:ext cx="462761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0" i="0" smtClean="0">
                            <a:latin typeface="Cambria Math"/>
                          </a:rPr>
                          <m:t>+(100+80+16)</m:t>
                        </m:r>
                      </m:num>
                      <m:den>
                        <m:r>
                          <a:rPr lang="ru-RU" sz="2400" b="0" i="0" smtClean="0">
                            <a:latin typeface="Cambria Math"/>
                          </a:rPr>
                          <m:t>365</m:t>
                        </m:r>
                      </m:den>
                    </m:f>
                  </m:oMath>
                </a14:m>
                <a:r>
                  <a:rPr lang="ru-RU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ru-RU" b="0" dirty="0" smtClean="0">
                            <a:latin typeface="Cambria Math"/>
                          </a:rPr>
                          <m:t>500+200+30</m:t>
                        </m:r>
                      </m:num>
                      <m:den>
                        <m:r>
                          <a:rPr lang="ru-RU" b="0" i="0" dirty="0" smtClean="0">
                            <a:latin typeface="Cambria Math"/>
                          </a:rPr>
                          <m:t>365</m:t>
                        </m:r>
                      </m:den>
                    </m:f>
                  </m:oMath>
                </a14:m>
                <a:r>
                  <a:rPr lang="ru-RU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0" i="1" dirty="0" smtClean="0">
                            <a:latin typeface="Cambria Math"/>
                          </a:rPr>
                          <m:t>730</m:t>
                        </m:r>
                      </m:num>
                      <m:den>
                        <m:r>
                          <a:rPr lang="ru-RU" sz="2400" b="0" i="1" dirty="0" smtClean="0">
                            <a:latin typeface="Cambria Math"/>
                          </a:rPr>
                          <m:t>365</m:t>
                        </m:r>
                      </m:den>
                    </m:f>
                    <m:r>
                      <a:rPr lang="ru-RU" sz="2400" b="0" i="1" dirty="0" smtClean="0">
                        <a:latin typeface="Cambria Math"/>
                      </a:rPr>
                      <m:t>=2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6340" y="4499917"/>
                <a:ext cx="4627613" cy="59548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631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589120D-7052-4F20-ACA9-83B15976D27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232000" y="808922"/>
            <a:ext cx="5040560" cy="664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66845" y="1702483"/>
            <a:ext cx="6696744" cy="1895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+mj-lt"/>
                <a:cs typeface="Calibri"/>
              </a:rPr>
              <a:t>§28</a:t>
            </a:r>
            <a:endParaRPr lang="ru-RU" sz="3600" dirty="0" smtClean="0">
              <a:latin typeface="+mj-lt"/>
            </a:endParaRPr>
          </a:p>
          <a:p>
            <a:r>
              <a:rPr lang="ru-RU" sz="3600" dirty="0" smtClean="0"/>
              <a:t>28.62 </a:t>
            </a:r>
          </a:p>
          <a:p>
            <a:r>
              <a:rPr lang="ru-RU" sz="3600" dirty="0" smtClean="0"/>
              <a:t>28.63 (</a:t>
            </a:r>
            <a:r>
              <a:rPr lang="ru-RU" sz="3600" dirty="0" err="1" smtClean="0"/>
              <a:t>в,г</a:t>
            </a:r>
            <a:r>
              <a:rPr lang="ru-RU" sz="3600" dirty="0" smtClean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136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589120D-7052-4F20-ACA9-83B15976D27C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2050" name="Picture 2" descr="http://probno.ru/wp-content/uploads/2012/05/%D0%927.17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0" r="21236" b="50000"/>
          <a:stretch/>
        </p:blipFill>
        <p:spPr bwMode="auto">
          <a:xfrm rot="21148149">
            <a:off x="4176952" y="4030830"/>
            <a:ext cx="3992880" cy="24717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3" name="TextBox 2"/>
          <p:cNvSpPr txBox="1"/>
          <p:nvPr/>
        </p:nvSpPr>
        <p:spPr>
          <a:xfrm>
            <a:off x="1007864" y="899517"/>
            <a:ext cx="5616624" cy="26684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Удачи в изучении алгебры!</a:t>
            </a:r>
            <a:endParaRPr lang="ru-RU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548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344</Words>
  <Application>Microsoft Office PowerPoint</Application>
  <PresentationFormat>Произвольный</PresentationFormat>
  <Paragraphs>68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Ира</dc:creator>
  <cp:lastModifiedBy>Ира</cp:lastModifiedBy>
  <cp:revision>61</cp:revision>
  <cp:lastPrinted>2014-03-16T17:22:43Z</cp:lastPrinted>
  <dcterms:created xsi:type="dcterms:W3CDTF">2010-10-05T12:11:11Z</dcterms:created>
  <dcterms:modified xsi:type="dcterms:W3CDTF">2014-12-15T10:17:11Z</dcterms:modified>
</cp:coreProperties>
</file>