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72" r:id="rId2"/>
    <p:sldId id="273" r:id="rId3"/>
    <p:sldId id="274" r:id="rId4"/>
    <p:sldId id="275" r:id="rId5"/>
    <p:sldId id="276" r:id="rId6"/>
    <p:sldId id="292" r:id="rId7"/>
    <p:sldId id="277" r:id="rId8"/>
    <p:sldId id="284" r:id="rId9"/>
    <p:sldId id="286" r:id="rId10"/>
    <p:sldId id="287" r:id="rId11"/>
    <p:sldId id="285" r:id="rId12"/>
    <p:sldId id="289" r:id="rId13"/>
    <p:sldId id="282" r:id="rId14"/>
    <p:sldId id="279" r:id="rId15"/>
    <p:sldId id="281" r:id="rId16"/>
    <p:sldId id="283" r:id="rId17"/>
    <p:sldId id="288" r:id="rId18"/>
    <p:sldId id="260" r:id="rId19"/>
    <p:sldId id="263" r:id="rId20"/>
    <p:sldId id="264" r:id="rId21"/>
    <p:sldId id="265" r:id="rId22"/>
    <p:sldId id="266" r:id="rId23"/>
    <p:sldId id="267" r:id="rId24"/>
    <p:sldId id="268" r:id="rId25"/>
    <p:sldId id="271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33CC"/>
    <a:srgbClr val="CCCCFF"/>
    <a:srgbClr val="0000FF"/>
    <a:srgbClr val="6600FF"/>
    <a:srgbClr val="FF3300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3218" autoAdjust="0"/>
  </p:normalViewPr>
  <p:slideViewPr>
    <p:cSldViewPr>
      <p:cViewPr>
        <p:scale>
          <a:sx n="100" d="100"/>
          <a:sy n="100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e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81511F8-5B0A-409E-BB0F-DC3FB1D969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573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583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579EAA8-A801-46C0-B13E-F0D6CF7F25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1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88A31-3AEC-4259-B694-362030CF5E64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C589E-0E9C-440B-9324-99CD664F124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D104F-770C-4F09-A137-F808590AAA29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9B548-3101-4060-B711-1469CD01449C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6EBE5-4851-4B01-8904-0C40B541D797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7B64C7-A123-43B2-8F62-847F073A89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36217-F229-4667-A8D0-80268168B04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17052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C7ED57-74EC-4456-B238-5800ADD1886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047864"/>
      </p:ext>
    </p:extLst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F88C0-6BB6-4543-B7DF-DC7F65C7720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032198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49D47C-EA17-40DF-A1F6-AA3FD1FA4F9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586915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026F8A-6D93-4760-88BD-92747E0690D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3519987"/>
      </p:ext>
    </p:extLst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1F509B-CC9F-4AD0-B75C-328FDFE2361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431409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4CC088-8888-47E0-B658-2154D95607B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568112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238E0E-D1F3-4A69-8FDB-82925C6E55F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21938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3F6498-9D0B-43AD-A3F9-2F89863586C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34385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0724E5-99D9-4CBB-9DE5-465B6DF4E45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250016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335B3E-FFD9-44D1-886B-8BB51C65478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780874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DE697-B5A2-4D3F-B40C-C808A21F872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864618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A60FC-2776-492F-99A0-ABAE9F53A40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601592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26D6E0-94C6-4102-AFEC-261ACA4858D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409827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CC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4E12EBF-D268-4EBA-8D7B-D08E1406874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slow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7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4.e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6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1.w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3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60.w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wmf"/><Relationship Id="rId25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wmf"/><Relationship Id="rId31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5.bin"/><Relationship Id="rId30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9.bin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/>
          <p:cNvSpPr>
            <a:spLocks noChangeArrowheads="1" noChangeShapeType="1" noTextEdit="1"/>
          </p:cNvSpPr>
          <p:nvPr/>
        </p:nvSpPr>
        <p:spPr bwMode="auto">
          <a:xfrm>
            <a:off x="179388" y="1125538"/>
            <a:ext cx="8856662" cy="4897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kern="10">
                <a:gradFill rotWithShape="1">
                  <a:gsLst>
                    <a:gs pos="0">
                      <a:srgbClr val="6600FF"/>
                    </a:gs>
                    <a:gs pos="100000">
                      <a:srgbClr val="0000FF">
                        <a:alpha val="88000"/>
                      </a:srgbClr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Функция. Свойства </a:t>
            </a:r>
          </a:p>
          <a:p>
            <a:pPr algn="ctr"/>
            <a:r>
              <a:rPr lang="ru-RU" sz="4000" kern="10">
                <a:gradFill rotWithShape="1">
                  <a:gsLst>
                    <a:gs pos="0">
                      <a:srgbClr val="6600FF"/>
                    </a:gs>
                    <a:gs pos="100000">
                      <a:srgbClr val="0000FF">
                        <a:alpha val="88000"/>
                      </a:srgbClr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графики функций.</a:t>
            </a:r>
          </a:p>
          <a:p>
            <a:pPr algn="ctr"/>
            <a:endParaRPr lang="ru-RU" sz="4000" kern="10">
              <a:gradFill rotWithShape="1">
                <a:gsLst>
                  <a:gs pos="0">
                    <a:srgbClr val="6600FF"/>
                  </a:gs>
                  <a:gs pos="100000">
                    <a:srgbClr val="0000FF">
                      <a:alpha val="88000"/>
                    </a:srgbClr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2468" name="Picture 4" descr="uchenik[1]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163195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27088" y="4652963"/>
            <a:ext cx="40322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800100" indent="-342900" algn="ctr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219200" indent="-304800" algn="ctr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38300" indent="-2667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95500" indent="-266700" algn="ctr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52700" indent="-2667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009900" indent="-2667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67100" indent="-2667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924300" indent="-2667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800">
                <a:solidFill>
                  <a:srgbClr val="006600"/>
                </a:solidFill>
              </a:rPr>
              <a:t>Логинова Н.В.</a:t>
            </a:r>
          </a:p>
          <a:p>
            <a:pPr>
              <a:lnSpc>
                <a:spcPct val="80000"/>
              </a:lnSpc>
            </a:pPr>
            <a:r>
              <a:rPr lang="ru-RU" altLang="ru-RU" sz="2800">
                <a:solidFill>
                  <a:srgbClr val="006600"/>
                </a:solidFill>
              </a:rPr>
              <a:t>учитель математики</a:t>
            </a:r>
            <a:r>
              <a:rPr lang="ru-RU" altLang="ru-RU" sz="280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800">
                <a:solidFill>
                  <a:srgbClr val="000099"/>
                </a:solidFill>
              </a:rPr>
              <a:t>МБОУ «СОШ № 16»</a:t>
            </a:r>
          </a:p>
          <a:p>
            <a:pPr>
              <a:lnSpc>
                <a:spcPct val="80000"/>
              </a:lnSpc>
            </a:pPr>
            <a:r>
              <a:rPr lang="ru-RU" altLang="ru-RU" sz="2800">
                <a:solidFill>
                  <a:srgbClr val="000099"/>
                </a:solidFill>
              </a:rPr>
              <a:t>г. Ижевска</a:t>
            </a:r>
          </a:p>
        </p:txBody>
      </p:sp>
      <p:sp>
        <p:nvSpPr>
          <p:cNvPr id="8194" name="Дата 3"/>
          <p:cNvSpPr txBox="1">
            <a:spLocks noGrp="1"/>
          </p:cNvSpPr>
          <p:nvPr/>
        </p:nvSpPr>
        <p:spPr>
          <a:xfrm>
            <a:off x="6156325" y="5734050"/>
            <a:ext cx="2305050" cy="5810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93C861-6272-43B2-B401-C68B1FCEDB2C}" type="datetime1">
              <a:rPr lang="ru-RU" altLang="ru-RU" sz="3200">
                <a:solidFill>
                  <a:srgbClr val="005490"/>
                </a:solidFill>
                <a:latin typeface="Calibri" pitchFamily="34" charset="0"/>
              </a:rPr>
              <a:pPr/>
              <a:t>14.12.2014</a:t>
            </a:fld>
            <a:endParaRPr lang="en-US" altLang="ru-RU" sz="3200">
              <a:solidFill>
                <a:srgbClr val="00549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84213" y="2133600"/>
            <a:ext cx="8280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altLang="ru-RU" sz="2400">
                <a:solidFill>
                  <a:srgbClr val="0033CC"/>
                </a:solidFill>
                <a:latin typeface="Romes New Roman" pitchFamily="18" charset="0"/>
              </a:rPr>
              <a:t>Область определения функции </a:t>
            </a:r>
            <a:r>
              <a:rPr lang="en-US" altLang="ru-RU" sz="2400" i="1">
                <a:solidFill>
                  <a:srgbClr val="0033CC"/>
                </a:solidFill>
                <a:latin typeface="Romes New Roman" pitchFamily="18" charset="0"/>
              </a:rPr>
              <a:t>D</a:t>
            </a:r>
            <a:r>
              <a:rPr lang="ru-RU" altLang="ru-RU" sz="2400">
                <a:solidFill>
                  <a:srgbClr val="0033CC"/>
                </a:solidFill>
                <a:latin typeface="Romes New Roman" pitchFamily="18" charset="0"/>
              </a:rPr>
              <a:t> (</a:t>
            </a:r>
            <a:r>
              <a:rPr lang="en-US" altLang="ru-RU" sz="2400" i="1">
                <a:solidFill>
                  <a:srgbClr val="0033CC"/>
                </a:solidFill>
                <a:latin typeface="Romes New Roman" pitchFamily="18" charset="0"/>
              </a:rPr>
              <a:t>f</a:t>
            </a:r>
            <a:r>
              <a:rPr lang="ru-RU" altLang="ru-RU" sz="2400">
                <a:solidFill>
                  <a:srgbClr val="0033CC"/>
                </a:solidFill>
                <a:latin typeface="Romes New Roman" pitchFamily="18" charset="0"/>
              </a:rPr>
              <a:t>)</a:t>
            </a:r>
            <a:r>
              <a:rPr lang="en-US" altLang="ru-RU" sz="2400">
                <a:solidFill>
                  <a:srgbClr val="0033CC"/>
                </a:solidFill>
                <a:latin typeface="Romes New Roman" pitchFamily="18" charset="0"/>
              </a:rPr>
              <a:t> – </a:t>
            </a:r>
            <a:r>
              <a:rPr lang="ru-RU" altLang="ru-RU" sz="2400">
                <a:solidFill>
                  <a:srgbClr val="0033CC"/>
                </a:solidFill>
                <a:latin typeface="Romes New Roman" pitchFamily="18" charset="0"/>
              </a:rPr>
              <a:t>симметричное</a:t>
            </a:r>
          </a:p>
          <a:p>
            <a:pPr algn="just">
              <a:spcBef>
                <a:spcPct val="50000"/>
              </a:spcBef>
            </a:pPr>
            <a:r>
              <a:rPr lang="ru-RU" altLang="ru-RU" sz="2400">
                <a:solidFill>
                  <a:srgbClr val="0033CC"/>
                </a:solidFill>
                <a:latin typeface="Romes New Roman" pitchFamily="18" charset="0"/>
              </a:rPr>
              <a:t>    множество;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684213" y="3068638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33CC"/>
                </a:solidFill>
                <a:latin typeface="Romes New Roman" pitchFamily="18" charset="0"/>
              </a:rPr>
              <a:t>2.  Для любого </a:t>
            </a:r>
            <a:r>
              <a:rPr lang="ru-RU" altLang="ru-RU" sz="2400" i="1">
                <a:solidFill>
                  <a:srgbClr val="0033CC"/>
                </a:solidFill>
                <a:latin typeface="Romes New Roman" pitchFamily="18" charset="0"/>
              </a:rPr>
              <a:t>х</a:t>
            </a:r>
            <a:r>
              <a:rPr lang="ru-RU" altLang="ru-RU" sz="2400">
                <a:solidFill>
                  <a:srgbClr val="0033CC"/>
                </a:solidFill>
                <a:latin typeface="Romes New Roman" pitchFamily="18" charset="0"/>
              </a:rPr>
              <a:t> </a:t>
            </a:r>
            <a:r>
              <a:rPr lang="ru-RU" altLang="ru-RU" sz="2400">
                <a:solidFill>
                  <a:srgbClr val="0033CC"/>
                </a:solidFill>
                <a:latin typeface="Romes New Roman" pitchFamily="18" charset="0"/>
                <a:sym typeface="Symbol" pitchFamily="18" charset="2"/>
              </a:rPr>
              <a:t> </a:t>
            </a:r>
            <a:r>
              <a:rPr lang="ru-RU" altLang="ru-RU" sz="2400" i="1">
                <a:solidFill>
                  <a:srgbClr val="0033CC"/>
                </a:solidFill>
                <a:latin typeface="Romes New Roman" pitchFamily="18" charset="0"/>
                <a:sym typeface="Symbol" pitchFamily="18" charset="2"/>
              </a:rPr>
              <a:t>Х</a:t>
            </a:r>
            <a:r>
              <a:rPr lang="ru-RU" altLang="ru-RU" sz="2400">
                <a:solidFill>
                  <a:srgbClr val="0033CC"/>
                </a:solidFill>
                <a:latin typeface="Romes New Roman" pitchFamily="18" charset="0"/>
                <a:sym typeface="Symbol" pitchFamily="18" charset="2"/>
              </a:rPr>
              <a:t> выполняется равенство:</a:t>
            </a:r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 rot="6929597">
            <a:off x="1403350" y="1412875"/>
            <a:ext cx="1081088" cy="287338"/>
          </a:xfrm>
          <a:prstGeom prst="notchedRightArrow">
            <a:avLst>
              <a:gd name="adj1" fmla="val 50000"/>
              <a:gd name="adj2" fmla="val 94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 rot="3399576">
            <a:off x="6262688" y="1377950"/>
            <a:ext cx="1081088" cy="287337"/>
          </a:xfrm>
          <a:prstGeom prst="notchedRightArrow">
            <a:avLst>
              <a:gd name="adj1" fmla="val 50000"/>
              <a:gd name="adj2" fmla="val 94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9095" name="Group 7"/>
          <p:cNvGrpSpPr>
            <a:grpSpLocks/>
          </p:cNvGrpSpPr>
          <p:nvPr/>
        </p:nvGrpSpPr>
        <p:grpSpPr bwMode="auto">
          <a:xfrm>
            <a:off x="684213" y="3500438"/>
            <a:ext cx="3489325" cy="2736850"/>
            <a:chOff x="137" y="2296"/>
            <a:chExt cx="2198" cy="1724"/>
          </a:xfrm>
        </p:grpSpPr>
        <p:sp>
          <p:nvSpPr>
            <p:cNvPr id="89096" name="Text Box 8"/>
            <p:cNvSpPr txBox="1">
              <a:spLocks noChangeArrowheads="1"/>
            </p:cNvSpPr>
            <p:nvPr/>
          </p:nvSpPr>
          <p:spPr bwMode="auto">
            <a:xfrm>
              <a:off x="612" y="2296"/>
              <a:ext cx="1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solidFill>
                    <a:schemeClr val="bg2"/>
                  </a:solidFill>
                  <a:latin typeface="Romes New Roman" pitchFamily="18" charset="0"/>
                </a:rPr>
                <a:t>f</a:t>
              </a:r>
              <a:r>
                <a:rPr lang="en-US" altLang="ru-RU" sz="2400" b="1">
                  <a:solidFill>
                    <a:schemeClr val="bg2"/>
                  </a:solidFill>
                  <a:latin typeface="Romes New Roman" pitchFamily="18" charset="0"/>
                </a:rPr>
                <a:t> ( – </a:t>
              </a:r>
              <a:r>
                <a:rPr lang="en-US" altLang="ru-RU" sz="2400" b="1" i="1">
                  <a:solidFill>
                    <a:schemeClr val="bg2"/>
                  </a:solidFill>
                  <a:latin typeface="Romes New Roman" pitchFamily="18" charset="0"/>
                </a:rPr>
                <a:t>x</a:t>
              </a:r>
              <a:r>
                <a:rPr lang="en-US" altLang="ru-RU" sz="2400" b="1">
                  <a:solidFill>
                    <a:schemeClr val="bg2"/>
                  </a:solidFill>
                  <a:latin typeface="Romes New Roman" pitchFamily="18" charset="0"/>
                </a:rPr>
                <a:t>) = </a:t>
              </a:r>
              <a:r>
                <a:rPr lang="en-US" altLang="ru-RU" sz="2400" b="1" i="1">
                  <a:solidFill>
                    <a:schemeClr val="bg2"/>
                  </a:solidFill>
                  <a:latin typeface="Romes New Roman" pitchFamily="18" charset="0"/>
                </a:rPr>
                <a:t>f</a:t>
              </a:r>
              <a:r>
                <a:rPr lang="en-US" altLang="ru-RU" sz="2400" b="1">
                  <a:solidFill>
                    <a:schemeClr val="bg2"/>
                  </a:solidFill>
                  <a:latin typeface="Romes New Roman" pitchFamily="18" charset="0"/>
                </a:rPr>
                <a:t> (</a:t>
              </a:r>
              <a:r>
                <a:rPr lang="en-US" altLang="ru-RU" sz="2400" b="1" i="1">
                  <a:solidFill>
                    <a:schemeClr val="bg2"/>
                  </a:solidFill>
                  <a:latin typeface="Romes New Roman" pitchFamily="18" charset="0"/>
                </a:rPr>
                <a:t>x</a:t>
              </a:r>
              <a:r>
                <a:rPr lang="en-US" altLang="ru-RU" sz="2400" b="1">
                  <a:solidFill>
                    <a:schemeClr val="bg2"/>
                  </a:solidFill>
                  <a:latin typeface="Romes New Roman" pitchFamily="18" charset="0"/>
                </a:rPr>
                <a:t>)</a:t>
              </a:r>
              <a:endParaRPr lang="ru-RU" altLang="ru-RU" sz="2400" b="1">
                <a:solidFill>
                  <a:schemeClr val="bg2"/>
                </a:solidFill>
                <a:latin typeface="Romes New Roman" pitchFamily="18" charset="0"/>
              </a:endParaRPr>
            </a:p>
          </p:txBody>
        </p:sp>
        <p:sp>
          <p:nvSpPr>
            <p:cNvPr id="89097" name="Line 9"/>
            <p:cNvSpPr>
              <a:spLocks noChangeShapeType="1"/>
            </p:cNvSpPr>
            <p:nvPr/>
          </p:nvSpPr>
          <p:spPr bwMode="auto">
            <a:xfrm>
              <a:off x="340" y="3385"/>
              <a:ext cx="176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098" name="Line 10"/>
            <p:cNvSpPr>
              <a:spLocks noChangeShapeType="1"/>
            </p:cNvSpPr>
            <p:nvPr/>
          </p:nvSpPr>
          <p:spPr bwMode="auto">
            <a:xfrm flipV="1">
              <a:off x="1066" y="2614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auto">
            <a:xfrm>
              <a:off x="1066" y="2886"/>
              <a:ext cx="950" cy="631"/>
            </a:xfrm>
            <a:custGeom>
              <a:avLst/>
              <a:gdLst>
                <a:gd name="T0" fmla="*/ 0 w 950"/>
                <a:gd name="T1" fmla="*/ 631 h 631"/>
                <a:gd name="T2" fmla="*/ 320 w 950"/>
                <a:gd name="T3" fmla="*/ 557 h 631"/>
                <a:gd name="T4" fmla="*/ 448 w 950"/>
                <a:gd name="T5" fmla="*/ 201 h 631"/>
                <a:gd name="T6" fmla="*/ 950 w 950"/>
                <a:gd name="T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0" h="631">
                  <a:moveTo>
                    <a:pt x="0" y="631"/>
                  </a:moveTo>
                  <a:cubicBezTo>
                    <a:pt x="53" y="620"/>
                    <a:pt x="245" y="629"/>
                    <a:pt x="320" y="557"/>
                  </a:cubicBezTo>
                  <a:cubicBezTo>
                    <a:pt x="395" y="485"/>
                    <a:pt x="343" y="294"/>
                    <a:pt x="448" y="201"/>
                  </a:cubicBezTo>
                  <a:cubicBezTo>
                    <a:pt x="553" y="108"/>
                    <a:pt x="845" y="42"/>
                    <a:pt x="950" y="0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auto">
            <a:xfrm>
              <a:off x="137" y="2862"/>
              <a:ext cx="914" cy="670"/>
            </a:xfrm>
            <a:custGeom>
              <a:avLst/>
              <a:gdLst>
                <a:gd name="T0" fmla="*/ 0 w 914"/>
                <a:gd name="T1" fmla="*/ 0 h 670"/>
                <a:gd name="T2" fmla="*/ 448 w 914"/>
                <a:gd name="T3" fmla="*/ 219 h 670"/>
                <a:gd name="T4" fmla="*/ 609 w 914"/>
                <a:gd name="T5" fmla="*/ 600 h 670"/>
                <a:gd name="T6" fmla="*/ 914 w 914"/>
                <a:gd name="T7" fmla="*/ 64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4" h="670">
                  <a:moveTo>
                    <a:pt x="0" y="0"/>
                  </a:moveTo>
                  <a:cubicBezTo>
                    <a:pt x="76" y="36"/>
                    <a:pt x="347" y="119"/>
                    <a:pt x="448" y="219"/>
                  </a:cubicBezTo>
                  <a:cubicBezTo>
                    <a:pt x="549" y="319"/>
                    <a:pt x="531" y="530"/>
                    <a:pt x="609" y="600"/>
                  </a:cubicBezTo>
                  <a:cubicBezTo>
                    <a:pt x="687" y="670"/>
                    <a:pt x="851" y="632"/>
                    <a:pt x="914" y="640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01" name="Text Box 13"/>
            <p:cNvSpPr txBox="1">
              <a:spLocks noChangeArrowheads="1"/>
            </p:cNvSpPr>
            <p:nvPr/>
          </p:nvSpPr>
          <p:spPr bwMode="auto">
            <a:xfrm>
              <a:off x="1973" y="343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000000"/>
                  </a:solidFill>
                  <a:latin typeface="Arial" charset="0"/>
                </a:rPr>
                <a:t>х</a:t>
              </a:r>
            </a:p>
          </p:txBody>
        </p:sp>
        <p:sp>
          <p:nvSpPr>
            <p:cNvPr id="89102" name="Text Box 14"/>
            <p:cNvSpPr txBox="1">
              <a:spLocks noChangeArrowheads="1"/>
            </p:cNvSpPr>
            <p:nvPr/>
          </p:nvSpPr>
          <p:spPr bwMode="auto">
            <a:xfrm>
              <a:off x="1111" y="2614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000000"/>
                  </a:solidFill>
                  <a:latin typeface="Arial" charset="0"/>
                </a:rPr>
                <a:t>у</a:t>
              </a:r>
            </a:p>
          </p:txBody>
        </p:sp>
        <p:sp>
          <p:nvSpPr>
            <p:cNvPr id="89103" name="Line 15"/>
            <p:cNvSpPr>
              <a:spLocks noChangeShapeType="1"/>
            </p:cNvSpPr>
            <p:nvPr/>
          </p:nvSpPr>
          <p:spPr bwMode="auto">
            <a:xfrm flipV="1">
              <a:off x="1066" y="2614"/>
              <a:ext cx="0" cy="136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4787900" y="3429000"/>
            <a:ext cx="3455988" cy="2889250"/>
            <a:chOff x="3152" y="2296"/>
            <a:chExt cx="2177" cy="1820"/>
          </a:xfrm>
        </p:grpSpPr>
        <p:sp>
          <p:nvSpPr>
            <p:cNvPr id="89105" name="Text Box 17"/>
            <p:cNvSpPr txBox="1">
              <a:spLocks noChangeArrowheads="1"/>
            </p:cNvSpPr>
            <p:nvPr/>
          </p:nvSpPr>
          <p:spPr bwMode="auto">
            <a:xfrm>
              <a:off x="3515" y="2296"/>
              <a:ext cx="18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solidFill>
                    <a:schemeClr val="bg2"/>
                  </a:solidFill>
                  <a:latin typeface="Romes New Roman" pitchFamily="18" charset="0"/>
                </a:rPr>
                <a:t>f</a:t>
              </a:r>
              <a:r>
                <a:rPr lang="en-US" altLang="ru-RU" sz="2400" b="1">
                  <a:solidFill>
                    <a:schemeClr val="bg2"/>
                  </a:solidFill>
                  <a:latin typeface="Romes New Roman" pitchFamily="18" charset="0"/>
                </a:rPr>
                <a:t> ( – </a:t>
              </a:r>
              <a:r>
                <a:rPr lang="en-US" altLang="ru-RU" sz="2400" b="1" i="1">
                  <a:solidFill>
                    <a:schemeClr val="bg2"/>
                  </a:solidFill>
                  <a:latin typeface="Romes New Roman" pitchFamily="18" charset="0"/>
                </a:rPr>
                <a:t>x</a:t>
              </a:r>
              <a:r>
                <a:rPr lang="en-US" altLang="ru-RU" sz="2400" b="1">
                  <a:solidFill>
                    <a:schemeClr val="bg2"/>
                  </a:solidFill>
                  <a:latin typeface="Romes New Roman" pitchFamily="18" charset="0"/>
                </a:rPr>
                <a:t>) = </a:t>
              </a:r>
              <a:r>
                <a:rPr lang="ru-RU" altLang="ru-RU" sz="2400" b="1">
                  <a:solidFill>
                    <a:schemeClr val="bg2"/>
                  </a:solidFill>
                  <a:latin typeface="Romes New Roman" pitchFamily="18" charset="0"/>
                </a:rPr>
                <a:t> – </a:t>
              </a:r>
              <a:r>
                <a:rPr lang="en-US" altLang="ru-RU" sz="2400" b="1" i="1">
                  <a:solidFill>
                    <a:schemeClr val="bg2"/>
                  </a:solidFill>
                  <a:latin typeface="Romes New Roman" pitchFamily="18" charset="0"/>
                </a:rPr>
                <a:t>f</a:t>
              </a:r>
              <a:r>
                <a:rPr lang="en-US" altLang="ru-RU" sz="2400" b="1">
                  <a:solidFill>
                    <a:schemeClr val="bg2"/>
                  </a:solidFill>
                  <a:latin typeface="Romes New Roman" pitchFamily="18" charset="0"/>
                </a:rPr>
                <a:t> (</a:t>
              </a:r>
              <a:r>
                <a:rPr lang="en-US" altLang="ru-RU" sz="2400" b="1" i="1">
                  <a:solidFill>
                    <a:schemeClr val="bg2"/>
                  </a:solidFill>
                  <a:latin typeface="Romes New Roman" pitchFamily="18" charset="0"/>
                </a:rPr>
                <a:t>x</a:t>
              </a:r>
              <a:r>
                <a:rPr lang="en-US" altLang="ru-RU" sz="2400" b="1">
                  <a:solidFill>
                    <a:schemeClr val="bg2"/>
                  </a:solidFill>
                  <a:latin typeface="Romes New Roman" pitchFamily="18" charset="0"/>
                </a:rPr>
                <a:t>)</a:t>
              </a:r>
              <a:endParaRPr lang="ru-RU" altLang="ru-RU" sz="2400" b="1">
                <a:solidFill>
                  <a:schemeClr val="bg2"/>
                </a:solidFill>
                <a:latin typeface="Romes New Roman" pitchFamily="18" charset="0"/>
              </a:endParaRPr>
            </a:p>
          </p:txBody>
        </p:sp>
        <p:sp>
          <p:nvSpPr>
            <p:cNvPr id="89106" name="Line 18"/>
            <p:cNvSpPr>
              <a:spLocks noChangeShapeType="1"/>
            </p:cNvSpPr>
            <p:nvPr/>
          </p:nvSpPr>
          <p:spPr bwMode="auto">
            <a:xfrm>
              <a:off x="3152" y="3385"/>
              <a:ext cx="172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 flipV="1">
              <a:off x="3923" y="2614"/>
              <a:ext cx="0" cy="140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08" name="Freeform 20"/>
            <p:cNvSpPr>
              <a:spLocks/>
            </p:cNvSpPr>
            <p:nvPr/>
          </p:nvSpPr>
          <p:spPr bwMode="auto">
            <a:xfrm>
              <a:off x="3923" y="2704"/>
              <a:ext cx="530" cy="686"/>
            </a:xfrm>
            <a:custGeom>
              <a:avLst/>
              <a:gdLst>
                <a:gd name="T0" fmla="*/ 0 w 530"/>
                <a:gd name="T1" fmla="*/ 686 h 686"/>
                <a:gd name="T2" fmla="*/ 219 w 530"/>
                <a:gd name="T3" fmla="*/ 558 h 686"/>
                <a:gd name="T4" fmla="*/ 292 w 530"/>
                <a:gd name="T5" fmla="*/ 320 h 686"/>
                <a:gd name="T6" fmla="*/ 384 w 530"/>
                <a:gd name="T7" fmla="*/ 82 h 686"/>
                <a:gd name="T8" fmla="*/ 530 w 530"/>
                <a:gd name="T9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686">
                  <a:moveTo>
                    <a:pt x="0" y="686"/>
                  </a:moveTo>
                  <a:cubicBezTo>
                    <a:pt x="37" y="663"/>
                    <a:pt x="170" y="619"/>
                    <a:pt x="219" y="558"/>
                  </a:cubicBezTo>
                  <a:cubicBezTo>
                    <a:pt x="268" y="497"/>
                    <a:pt x="264" y="399"/>
                    <a:pt x="292" y="320"/>
                  </a:cubicBezTo>
                  <a:cubicBezTo>
                    <a:pt x="320" y="241"/>
                    <a:pt x="344" y="135"/>
                    <a:pt x="384" y="82"/>
                  </a:cubicBezTo>
                  <a:cubicBezTo>
                    <a:pt x="424" y="29"/>
                    <a:pt x="500" y="17"/>
                    <a:pt x="530" y="0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09" name="Freeform 21"/>
            <p:cNvSpPr>
              <a:spLocks/>
            </p:cNvSpPr>
            <p:nvPr/>
          </p:nvSpPr>
          <p:spPr bwMode="auto">
            <a:xfrm rot="10588153">
              <a:off x="3379" y="3430"/>
              <a:ext cx="530" cy="686"/>
            </a:xfrm>
            <a:custGeom>
              <a:avLst/>
              <a:gdLst>
                <a:gd name="T0" fmla="*/ 0 w 530"/>
                <a:gd name="T1" fmla="*/ 686 h 686"/>
                <a:gd name="T2" fmla="*/ 219 w 530"/>
                <a:gd name="T3" fmla="*/ 558 h 686"/>
                <a:gd name="T4" fmla="*/ 292 w 530"/>
                <a:gd name="T5" fmla="*/ 320 h 686"/>
                <a:gd name="T6" fmla="*/ 384 w 530"/>
                <a:gd name="T7" fmla="*/ 82 h 686"/>
                <a:gd name="T8" fmla="*/ 530 w 530"/>
                <a:gd name="T9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686">
                  <a:moveTo>
                    <a:pt x="0" y="686"/>
                  </a:moveTo>
                  <a:cubicBezTo>
                    <a:pt x="37" y="663"/>
                    <a:pt x="170" y="619"/>
                    <a:pt x="219" y="558"/>
                  </a:cubicBezTo>
                  <a:cubicBezTo>
                    <a:pt x="268" y="497"/>
                    <a:pt x="264" y="399"/>
                    <a:pt x="292" y="320"/>
                  </a:cubicBezTo>
                  <a:cubicBezTo>
                    <a:pt x="320" y="241"/>
                    <a:pt x="344" y="135"/>
                    <a:pt x="384" y="82"/>
                  </a:cubicBezTo>
                  <a:cubicBezTo>
                    <a:pt x="424" y="29"/>
                    <a:pt x="500" y="17"/>
                    <a:pt x="530" y="0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10" name="Text Box 22"/>
            <p:cNvSpPr txBox="1">
              <a:spLocks noChangeArrowheads="1"/>
            </p:cNvSpPr>
            <p:nvPr/>
          </p:nvSpPr>
          <p:spPr bwMode="auto">
            <a:xfrm>
              <a:off x="4785" y="343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000000"/>
                  </a:solidFill>
                  <a:latin typeface="Arial" charset="0"/>
                </a:rPr>
                <a:t>х</a:t>
              </a:r>
            </a:p>
          </p:txBody>
        </p:sp>
        <p:sp>
          <p:nvSpPr>
            <p:cNvPr id="89111" name="Text Box 23"/>
            <p:cNvSpPr txBox="1">
              <a:spLocks noChangeArrowheads="1"/>
            </p:cNvSpPr>
            <p:nvPr/>
          </p:nvSpPr>
          <p:spPr bwMode="auto">
            <a:xfrm>
              <a:off x="3651" y="2614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000000"/>
                  </a:solidFill>
                  <a:latin typeface="Arial" charset="0"/>
                </a:rPr>
                <a:t>у</a:t>
              </a:r>
            </a:p>
          </p:txBody>
        </p:sp>
        <p:sp>
          <p:nvSpPr>
            <p:cNvPr id="89112" name="Oval 24"/>
            <p:cNvSpPr>
              <a:spLocks noChangeArrowheads="1"/>
            </p:cNvSpPr>
            <p:nvPr/>
          </p:nvSpPr>
          <p:spPr bwMode="auto">
            <a:xfrm>
              <a:off x="3878" y="3339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1187450" y="404813"/>
            <a:ext cx="6562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33CC"/>
                </a:solidFill>
                <a:latin typeface="Arial" charset="0"/>
              </a:rPr>
              <a:t>Четные и нечетные функции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9116" name="Rectangle 28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A66F57-C757-4D33-89BC-2089C705B0F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89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  <p:bldP spid="89092" grpId="0"/>
      <p:bldP spid="89093" grpId="0" animBg="1"/>
      <p:bldP spid="890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547813" y="404813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>
                <a:solidFill>
                  <a:srgbClr val="0033CC"/>
                </a:solidFill>
                <a:latin typeface="Times New Roman" pitchFamily="18" charset="0"/>
              </a:rPr>
              <a:t>Выпуклость функции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611188" y="4365625"/>
            <a:ext cx="3168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 flipV="1">
            <a:off x="2051050" y="2060575"/>
            <a:ext cx="0" cy="3455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45" name="Arc 5"/>
          <p:cNvSpPr>
            <a:spLocks/>
          </p:cNvSpPr>
          <p:nvPr/>
        </p:nvSpPr>
        <p:spPr bwMode="auto">
          <a:xfrm rot="21392266" flipV="1">
            <a:off x="1331913" y="2060575"/>
            <a:ext cx="2554287" cy="2016125"/>
          </a:xfrm>
          <a:custGeom>
            <a:avLst/>
            <a:gdLst>
              <a:gd name="G0" fmla="+- 0 0 0"/>
              <a:gd name="G1" fmla="+- 21310 0 0"/>
              <a:gd name="G2" fmla="+- 21600 0 0"/>
              <a:gd name="T0" fmla="*/ 3528 w 21600"/>
              <a:gd name="T1" fmla="*/ 0 h 22262"/>
              <a:gd name="T2" fmla="*/ 21579 w 21600"/>
              <a:gd name="T3" fmla="*/ 22262 h 22262"/>
              <a:gd name="T4" fmla="*/ 0 w 21600"/>
              <a:gd name="T5" fmla="*/ 21310 h 2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262" fill="none" extrusionOk="0">
                <a:moveTo>
                  <a:pt x="3527" y="0"/>
                </a:moveTo>
                <a:cubicBezTo>
                  <a:pt x="13953" y="1726"/>
                  <a:pt x="21600" y="10742"/>
                  <a:pt x="21600" y="21310"/>
                </a:cubicBezTo>
                <a:cubicBezTo>
                  <a:pt x="21600" y="21627"/>
                  <a:pt x="21593" y="21944"/>
                  <a:pt x="21579" y="22262"/>
                </a:cubicBezTo>
              </a:path>
              <a:path w="21600" h="22262" stroke="0" extrusionOk="0">
                <a:moveTo>
                  <a:pt x="3527" y="0"/>
                </a:moveTo>
                <a:cubicBezTo>
                  <a:pt x="13953" y="1726"/>
                  <a:pt x="21600" y="10742"/>
                  <a:pt x="21600" y="21310"/>
                </a:cubicBezTo>
                <a:cubicBezTo>
                  <a:pt x="21600" y="21627"/>
                  <a:pt x="21593" y="21944"/>
                  <a:pt x="21579" y="22262"/>
                </a:cubicBezTo>
                <a:lnTo>
                  <a:pt x="0" y="2131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V="1">
            <a:off x="2268538" y="2636838"/>
            <a:ext cx="1511300" cy="1368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419475" y="443706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х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124075" y="19891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2051050" y="436562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4500563" y="4292600"/>
            <a:ext cx="3600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V="1">
            <a:off x="6443663" y="1844675"/>
            <a:ext cx="0" cy="36718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52" name="Arc 12"/>
          <p:cNvSpPr>
            <a:spLocks/>
          </p:cNvSpPr>
          <p:nvPr/>
        </p:nvSpPr>
        <p:spPr bwMode="auto">
          <a:xfrm rot="10643472" flipV="1">
            <a:off x="5729288" y="2701925"/>
            <a:ext cx="2801937" cy="1755775"/>
          </a:xfrm>
          <a:custGeom>
            <a:avLst/>
            <a:gdLst>
              <a:gd name="G0" fmla="+- 0 0 0"/>
              <a:gd name="G1" fmla="+- 21310 0 0"/>
              <a:gd name="G2" fmla="+- 21600 0 0"/>
              <a:gd name="T0" fmla="*/ 3528 w 21600"/>
              <a:gd name="T1" fmla="*/ 0 h 22636"/>
              <a:gd name="T2" fmla="*/ 21559 w 21600"/>
              <a:gd name="T3" fmla="*/ 22636 h 22636"/>
              <a:gd name="T4" fmla="*/ 0 w 21600"/>
              <a:gd name="T5" fmla="*/ 21310 h 22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636" fill="none" extrusionOk="0">
                <a:moveTo>
                  <a:pt x="3527" y="0"/>
                </a:moveTo>
                <a:cubicBezTo>
                  <a:pt x="13953" y="1726"/>
                  <a:pt x="21600" y="10742"/>
                  <a:pt x="21600" y="21310"/>
                </a:cubicBezTo>
                <a:cubicBezTo>
                  <a:pt x="21600" y="21752"/>
                  <a:pt x="21586" y="22194"/>
                  <a:pt x="21559" y="22636"/>
                </a:cubicBezTo>
              </a:path>
              <a:path w="21600" h="22636" stroke="0" extrusionOk="0">
                <a:moveTo>
                  <a:pt x="3527" y="0"/>
                </a:moveTo>
                <a:cubicBezTo>
                  <a:pt x="13953" y="1726"/>
                  <a:pt x="21600" y="10742"/>
                  <a:pt x="21600" y="21310"/>
                </a:cubicBezTo>
                <a:cubicBezTo>
                  <a:pt x="21600" y="21752"/>
                  <a:pt x="21586" y="22194"/>
                  <a:pt x="21559" y="22636"/>
                </a:cubicBezTo>
                <a:lnTo>
                  <a:pt x="0" y="2131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V="1">
            <a:off x="5795963" y="2781300"/>
            <a:ext cx="1728787" cy="129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7740650" y="42926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х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6011863" y="19161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6084888" y="42926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497BE8-0D13-4D28-93A2-7C9500AFB1D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animBg="1"/>
      <p:bldP spid="87044" grpId="0" animBg="1"/>
      <p:bldP spid="87045" grpId="0" animBg="1"/>
      <p:bldP spid="87046" grpId="0" animBg="1"/>
      <p:bldP spid="87047" grpId="0"/>
      <p:bldP spid="87048" grpId="0"/>
      <p:bldP spid="87049" grpId="0"/>
      <p:bldP spid="87050" grpId="0" animBg="1"/>
      <p:bldP spid="87051" grpId="0" animBg="1"/>
      <p:bldP spid="87052" grpId="0" animBg="1"/>
      <p:bldP spid="87053" grpId="0" animBg="1"/>
      <p:bldP spid="87054" grpId="0"/>
      <p:bldP spid="87055" grpId="0"/>
      <p:bldP spid="870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0033CC"/>
                </a:solidFill>
                <a:effectLst/>
                <a:latin typeface="Times New Roman" pitchFamily="18" charset="0"/>
              </a:rPr>
              <a:t>Периодичность функции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5580063" y="3783013"/>
          <a:ext cx="3201987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7" r:id="rId3" imgW="2696566" imgH="2052218" progId="Visio.Drawing.11">
                  <p:embed/>
                </p:oleObj>
              </mc:Choice>
              <mc:Fallback>
                <p:oleObj r:id="rId3" imgW="2696566" imgH="205221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399" t="5779" r="10011" b="5861"/>
                      <a:stretch>
                        <a:fillRect/>
                      </a:stretch>
                    </p:blipFill>
                    <p:spPr bwMode="auto">
                      <a:xfrm>
                        <a:off x="5580063" y="3783013"/>
                        <a:ext cx="3201987" cy="2778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684213" y="1628775"/>
            <a:ext cx="75596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l"/>
            <a:r>
              <a:rPr lang="ru-RU" altLang="ru-RU" sz="3200" b="1" i="1">
                <a:solidFill>
                  <a:srgbClr val="0033CC"/>
                </a:solidFill>
                <a:effectLst/>
                <a:latin typeface="Times New Roman" pitchFamily="18" charset="0"/>
              </a:rPr>
              <a:t>Периодической</a:t>
            </a:r>
            <a:r>
              <a:rPr lang="ru-RU" altLang="ru-RU" sz="3200" b="1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3200">
                <a:solidFill>
                  <a:srgbClr val="0033CC"/>
                </a:solidFill>
                <a:effectLst/>
                <a:latin typeface="Times New Roman" pitchFamily="18" charset="0"/>
              </a:rPr>
              <a:t>называется функция, удовлетворяющая условию: </a:t>
            </a:r>
            <a:r>
              <a:rPr lang="en-US" altLang="ru-RU" sz="3200">
                <a:solidFill>
                  <a:srgbClr val="0033CC"/>
                </a:solidFill>
                <a:effectLst/>
                <a:latin typeface="Times New Roman" pitchFamily="18" charset="0"/>
              </a:rPr>
              <a:t>f(x+T)=f(x)</a:t>
            </a:r>
            <a:r>
              <a:rPr lang="ru-RU" altLang="ru-RU" sz="3200">
                <a:solidFill>
                  <a:srgbClr val="0033CC"/>
                </a:solidFill>
                <a:effectLst/>
                <a:latin typeface="Times New Roman" pitchFamily="18" charset="0"/>
              </a:rPr>
              <a:t> для любого х. </a:t>
            </a:r>
            <a:endParaRPr lang="ru-RU" altLang="ru-RU" sz="3200" b="1" i="1">
              <a:solidFill>
                <a:srgbClr val="00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684213" y="4292600"/>
            <a:ext cx="439261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0033CC"/>
                </a:solidFill>
                <a:latin typeface="Times New Roman" pitchFamily="18" charset="0"/>
              </a:rPr>
              <a:t>Наименьшее значение Т называется</a:t>
            </a:r>
            <a:r>
              <a:rPr lang="ru-RU" altLang="ru-RU" sz="32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3200" b="1" i="1">
                <a:solidFill>
                  <a:srgbClr val="0033CC"/>
                </a:solidFill>
                <a:latin typeface="Times New Roman" pitchFamily="18" charset="0"/>
              </a:rPr>
              <a:t>периодом функции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31321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558213" y="630872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1226F3-6FAA-4578-96BD-BB38D09F506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52" grpId="0"/>
      <p:bldP spid="911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95288" y="71438"/>
            <a:ext cx="8351837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008000"/>
                </a:solidFill>
                <a:latin typeface="Times New Roman" pitchFamily="18" charset="0"/>
              </a:rPr>
              <a:t>Общая схема исследования функции</a:t>
            </a:r>
          </a:p>
          <a:p>
            <a:pPr algn="ctr"/>
            <a:endParaRPr lang="ru-RU" altLang="ru-RU" sz="3600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1. Область определения функции.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2. Исследование области значений функции. </a:t>
            </a:r>
          </a:p>
          <a:p>
            <a:pPr algn="just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 Определение точек пересечения графика функции с</a:t>
            </a:r>
          </a:p>
          <a:p>
            <a:pPr algn="just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осями координат (нули функции).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4. Исследование функции на монотонность (возрастание,</a:t>
            </a:r>
          </a:p>
          <a:p>
            <a:pPr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    убывание функции) </a:t>
            </a:r>
          </a:p>
          <a:p>
            <a:pPr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5. Определение промежутков знакопостоянства. </a:t>
            </a:r>
          </a:p>
          <a:p>
            <a:pPr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6. Исследование функции на непрерывность. </a:t>
            </a:r>
          </a:p>
          <a:p>
            <a:pPr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Исследование функции на четность. 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Наибольшее и наименьшее значения функции.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9. Ограниченность функции.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 Выпуклость функции.</a:t>
            </a:r>
          </a:p>
          <a:p>
            <a:pPr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 Периодичность функции.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 Построение графика функции.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419475" y="6524625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70B1B9-8A64-4D1E-ACC0-3F46F1D46DD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39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39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39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39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839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9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9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39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39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839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39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39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39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39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839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39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9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39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39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839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 flipV="1">
            <a:off x="1619250" y="1412875"/>
            <a:ext cx="0" cy="259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684213" y="2852738"/>
            <a:ext cx="2160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V="1">
            <a:off x="611188" y="1628775"/>
            <a:ext cx="1873250" cy="1871663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627313" y="2997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Arial" charset="0"/>
              </a:rPr>
              <a:t>х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258888" y="14128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61925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979613" y="3449638"/>
            <a:ext cx="2305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&gt; 0</a:t>
            </a:r>
          </a:p>
          <a:p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возрастающая 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392363" y="5105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5795963" y="2781300"/>
            <a:ext cx="2808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7235825" y="1484313"/>
            <a:ext cx="0" cy="2305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8316913" y="28527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Arial" charset="0"/>
              </a:rPr>
              <a:t>х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804025" y="14128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7235825" y="2781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6156325" y="1700213"/>
            <a:ext cx="2376488" cy="1800225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6011863" y="3429000"/>
            <a:ext cx="17129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k &lt; 0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убывающая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755650" y="404813"/>
            <a:ext cx="7200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solidFill>
                  <a:srgbClr val="0033CC"/>
                </a:solidFill>
                <a:latin typeface="Times New Roman" pitchFamily="18" charset="0"/>
              </a:rPr>
              <a:t>Свойства линейной функции </a:t>
            </a:r>
            <a:r>
              <a:rPr lang="ru-RU" altLang="ru-RU" sz="3200" i="1">
                <a:solidFill>
                  <a:srgbClr val="0033CC"/>
                </a:solidFill>
                <a:latin typeface="Times New Roman" pitchFamily="18" charset="0"/>
              </a:rPr>
              <a:t>у</a:t>
            </a:r>
            <a:r>
              <a:rPr lang="ru-RU" altLang="ru-RU" sz="3200">
                <a:solidFill>
                  <a:srgbClr val="0033CC"/>
                </a:solidFill>
                <a:latin typeface="Times New Roman" pitchFamily="18" charset="0"/>
              </a:rPr>
              <a:t> = </a:t>
            </a:r>
            <a:r>
              <a:rPr lang="en-US" altLang="ru-RU" sz="3200" i="1">
                <a:solidFill>
                  <a:srgbClr val="0033CC"/>
                </a:solidFill>
                <a:latin typeface="Times New Roman" pitchFamily="18" charset="0"/>
              </a:rPr>
              <a:t>kx</a:t>
            </a:r>
            <a:r>
              <a:rPr lang="en-US" altLang="ru-RU" sz="3200">
                <a:solidFill>
                  <a:srgbClr val="0033CC"/>
                </a:solidFill>
                <a:latin typeface="Times New Roman" pitchFamily="18" charset="0"/>
              </a:rPr>
              <a:t> + </a:t>
            </a:r>
            <a:r>
              <a:rPr lang="ru-RU" altLang="ru-RU" sz="3200" i="1">
                <a:solidFill>
                  <a:srgbClr val="0033CC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2987675" y="1052513"/>
            <a:ext cx="3097213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) = (-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;+)</a:t>
            </a:r>
            <a:endParaRPr lang="en-US" altLang="ru-RU" sz="240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 = (-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;+)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у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0 при </a:t>
            </a:r>
            <a:r>
              <a:rPr lang="ru-RU" altLang="ru-RU" sz="24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х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- </a:t>
            </a:r>
            <a:r>
              <a:rPr lang="ru-RU" altLang="ru-RU" sz="24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в/к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Монотонность </a:t>
            </a:r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 rot="-2074271">
            <a:off x="3419475" y="3213100"/>
            <a:ext cx="792163" cy="360363"/>
          </a:xfrm>
          <a:prstGeom prst="lef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916" name="AutoShape 20"/>
          <p:cNvSpPr>
            <a:spLocks noChangeArrowheads="1"/>
          </p:cNvSpPr>
          <p:nvPr/>
        </p:nvSpPr>
        <p:spPr bwMode="auto">
          <a:xfrm rot="13021219">
            <a:off x="5292725" y="3284538"/>
            <a:ext cx="792163" cy="360362"/>
          </a:xfrm>
          <a:prstGeom prst="lef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1258888" y="2133600"/>
            <a:ext cx="306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Arial" charset="0"/>
              </a:rPr>
              <a:t>в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7235825" y="2205038"/>
            <a:ext cx="306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Arial" charset="0"/>
              </a:rPr>
              <a:t>в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1116013" y="4365625"/>
            <a:ext cx="7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827088" y="4437063"/>
            <a:ext cx="7632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6. Нет ни наибольшего, ни наименьшего значений.</a:t>
            </a:r>
            <a:r>
              <a:rPr lang="ru-RU" altLang="ru-RU" sz="240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5. Не ограничена ни сверху, ни снизу.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7. Функция непрерывна.</a:t>
            </a:r>
          </a:p>
        </p:txBody>
      </p:sp>
      <p:graphicFrame>
        <p:nvGraphicFramePr>
          <p:cNvPr id="80922" name="Object 2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26C249-4B28-44D1-A275-79B122F3B75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80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0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0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0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80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8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80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80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0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0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0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0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0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0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0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0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0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899" grpId="0" animBg="1"/>
      <p:bldP spid="80900" grpId="0" animBg="1"/>
      <p:bldP spid="80901" grpId="0"/>
      <p:bldP spid="80902" grpId="0"/>
      <p:bldP spid="80903" grpId="0"/>
      <p:bldP spid="80906" grpId="0" animBg="1"/>
      <p:bldP spid="80907" grpId="0" animBg="1"/>
      <p:bldP spid="80908" grpId="0"/>
      <p:bldP spid="80909" grpId="0"/>
      <p:bldP spid="80910" grpId="0"/>
      <p:bldP spid="80911" grpId="0" animBg="1"/>
      <p:bldP spid="80915" grpId="0" animBg="1"/>
      <p:bldP spid="80916" grpId="0" animBg="1"/>
      <p:bldP spid="80917" grpId="0"/>
      <p:bldP spid="809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6192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0033CC"/>
                </a:solidFill>
                <a:latin typeface="Times New Roman" pitchFamily="18" charset="0"/>
              </a:rPr>
              <a:t>Свойства функции</a:t>
            </a:r>
            <a:r>
              <a:rPr lang="ru-RU" altLang="ru-RU" sz="280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4572000" y="0"/>
          <a:ext cx="10604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4" name="Формула" r:id="rId3" imgW="393480" imgH="393480" progId="Equation.3">
                  <p:embed/>
                </p:oleObj>
              </mc:Choice>
              <mc:Fallback>
                <p:oleObj name="Формула" r:id="rId3" imgW="3934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0"/>
                        <a:ext cx="10604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555875" y="1052513"/>
            <a:ext cx="36004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) = (-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;0)(0;+)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Е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(</a:t>
            </a: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 = 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(-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;0)(0;+)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Монотонность </a:t>
            </a:r>
            <a:endParaRPr lang="en-US" altLang="ru-RU" sz="240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 rot="7923195">
            <a:off x="2884488" y="2740025"/>
            <a:ext cx="547688" cy="198437"/>
          </a:xfrm>
          <a:prstGeom prst="rightArrow">
            <a:avLst>
              <a:gd name="adj1" fmla="val 50000"/>
              <a:gd name="adj2" fmla="val 69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 rot="3292410">
            <a:off x="4482307" y="2726531"/>
            <a:ext cx="515938" cy="193675"/>
          </a:xfrm>
          <a:prstGeom prst="rightArrow">
            <a:avLst>
              <a:gd name="adj1" fmla="val 50000"/>
              <a:gd name="adj2" fmla="val 665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555875" y="30686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k &gt; 0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716463" y="31416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k &lt; 0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39750" y="3644900"/>
            <a:ext cx="3455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Функция убывает на промежутках (-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;0) и (0;+)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4572000" y="3644900"/>
            <a:ext cx="3455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Функция возрастает на промежутках (-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;0) и (0;+)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042988" y="4508500"/>
            <a:ext cx="67691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4. Функция непрерывна на луче (-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;0) и луче (0;+).</a:t>
            </a:r>
            <a:r>
              <a:rPr lang="ru-RU" altLang="ru-RU" sz="200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5. Нет ни наименьшего, ни наибольшего значений.</a:t>
            </a:r>
            <a:r>
              <a:rPr lang="ru-RU" altLang="ru-RU" sz="200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6.Не ограничена ни сверху, ни снизу.</a:t>
            </a:r>
            <a:r>
              <a:rPr lang="ru-RU" altLang="ru-RU" sz="200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7. Функция нечетная</a:t>
            </a: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468313" y="2708275"/>
            <a:ext cx="1943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V="1">
            <a:off x="1331913" y="1412875"/>
            <a:ext cx="0" cy="2303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5795963" y="2708275"/>
            <a:ext cx="2520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V="1">
            <a:off x="6948488" y="1412875"/>
            <a:ext cx="0" cy="2303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60" name="Freeform 16"/>
          <p:cNvSpPr>
            <a:spLocks/>
          </p:cNvSpPr>
          <p:nvPr/>
        </p:nvSpPr>
        <p:spPr bwMode="auto">
          <a:xfrm>
            <a:off x="1403350" y="1484313"/>
            <a:ext cx="890588" cy="1154112"/>
          </a:xfrm>
          <a:custGeom>
            <a:avLst/>
            <a:gdLst>
              <a:gd name="T0" fmla="*/ 0 w 561"/>
              <a:gd name="T1" fmla="*/ 0 h 727"/>
              <a:gd name="T2" fmla="*/ 113 w 561"/>
              <a:gd name="T3" fmla="*/ 610 h 727"/>
              <a:gd name="T4" fmla="*/ 561 w 561"/>
              <a:gd name="T5" fmla="*/ 702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1" h="727">
                <a:moveTo>
                  <a:pt x="0" y="0"/>
                </a:moveTo>
                <a:cubicBezTo>
                  <a:pt x="19" y="102"/>
                  <a:pt x="20" y="493"/>
                  <a:pt x="113" y="610"/>
                </a:cubicBezTo>
                <a:cubicBezTo>
                  <a:pt x="206" y="727"/>
                  <a:pt x="468" y="683"/>
                  <a:pt x="561" y="702"/>
                </a:cubicBezTo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61" name="Freeform 17"/>
          <p:cNvSpPr>
            <a:spLocks/>
          </p:cNvSpPr>
          <p:nvPr/>
        </p:nvSpPr>
        <p:spPr bwMode="auto">
          <a:xfrm>
            <a:off x="333375" y="2760663"/>
            <a:ext cx="885825" cy="955675"/>
          </a:xfrm>
          <a:custGeom>
            <a:avLst/>
            <a:gdLst>
              <a:gd name="T0" fmla="*/ 558 w 558"/>
              <a:gd name="T1" fmla="*/ 602 h 602"/>
              <a:gd name="T2" fmla="*/ 448 w 558"/>
              <a:gd name="T3" fmla="*/ 99 h 602"/>
              <a:gd name="T4" fmla="*/ 0 w 558"/>
              <a:gd name="T5" fmla="*/ 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8" h="602">
                <a:moveTo>
                  <a:pt x="558" y="602"/>
                </a:moveTo>
                <a:cubicBezTo>
                  <a:pt x="540" y="518"/>
                  <a:pt x="541" y="198"/>
                  <a:pt x="448" y="99"/>
                </a:cubicBezTo>
                <a:cubicBezTo>
                  <a:pt x="355" y="0"/>
                  <a:pt x="93" y="26"/>
                  <a:pt x="0" y="7"/>
                </a:cubicBezTo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62" name="Freeform 18"/>
          <p:cNvSpPr>
            <a:spLocks/>
          </p:cNvSpPr>
          <p:nvPr/>
        </p:nvSpPr>
        <p:spPr bwMode="auto">
          <a:xfrm>
            <a:off x="5762625" y="1628775"/>
            <a:ext cx="1147763" cy="1004888"/>
          </a:xfrm>
          <a:custGeom>
            <a:avLst/>
            <a:gdLst>
              <a:gd name="T0" fmla="*/ 0 w 723"/>
              <a:gd name="T1" fmla="*/ 629 h 633"/>
              <a:gd name="T2" fmla="*/ 603 w 723"/>
              <a:gd name="T3" fmla="*/ 528 h 633"/>
              <a:gd name="T4" fmla="*/ 723 w 723"/>
              <a:gd name="T5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3" h="633">
                <a:moveTo>
                  <a:pt x="0" y="629"/>
                </a:moveTo>
                <a:cubicBezTo>
                  <a:pt x="99" y="612"/>
                  <a:pt x="483" y="633"/>
                  <a:pt x="603" y="528"/>
                </a:cubicBezTo>
                <a:cubicBezTo>
                  <a:pt x="723" y="423"/>
                  <a:pt x="698" y="110"/>
                  <a:pt x="723" y="0"/>
                </a:cubicBezTo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63" name="Freeform 19"/>
          <p:cNvSpPr>
            <a:spLocks/>
          </p:cNvSpPr>
          <p:nvPr/>
        </p:nvSpPr>
        <p:spPr bwMode="auto">
          <a:xfrm rot="10800000">
            <a:off x="7019925" y="2781300"/>
            <a:ext cx="1147763" cy="1004888"/>
          </a:xfrm>
          <a:custGeom>
            <a:avLst/>
            <a:gdLst>
              <a:gd name="T0" fmla="*/ 0 w 723"/>
              <a:gd name="T1" fmla="*/ 629 h 633"/>
              <a:gd name="T2" fmla="*/ 603 w 723"/>
              <a:gd name="T3" fmla="*/ 528 h 633"/>
              <a:gd name="T4" fmla="*/ 723 w 723"/>
              <a:gd name="T5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3" h="633">
                <a:moveTo>
                  <a:pt x="0" y="629"/>
                </a:moveTo>
                <a:cubicBezTo>
                  <a:pt x="99" y="612"/>
                  <a:pt x="483" y="633"/>
                  <a:pt x="603" y="528"/>
                </a:cubicBezTo>
                <a:cubicBezTo>
                  <a:pt x="723" y="423"/>
                  <a:pt x="698" y="110"/>
                  <a:pt x="723" y="0"/>
                </a:cubicBezTo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2268538" y="278130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х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8027988" y="278130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х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971550" y="1412875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6588125" y="1412875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1403350" y="270827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6588125" y="270827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F4E40B-76D9-4D24-9B7C-19FA9A2048B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29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3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7" dur="1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5" dur="1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9" dur="1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4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2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2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2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2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2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2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2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2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2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0" grpId="0" animBg="1"/>
      <p:bldP spid="82951" grpId="0"/>
      <p:bldP spid="82952" grpId="0"/>
      <p:bldP spid="82953" grpId="0"/>
      <p:bldP spid="82954" grpId="0"/>
      <p:bldP spid="82956" grpId="0" animBg="1"/>
      <p:bldP spid="82957" grpId="0" animBg="1"/>
      <p:bldP spid="82958" grpId="0" animBg="1"/>
      <p:bldP spid="82959" grpId="0" animBg="1"/>
      <p:bldP spid="82960" grpId="0" animBg="1"/>
      <p:bldP spid="82961" grpId="0" animBg="1"/>
      <p:bldP spid="82962" grpId="0" animBg="1"/>
      <p:bldP spid="82963" grpId="0" animBg="1"/>
      <p:bldP spid="82964" grpId="0"/>
      <p:bldP spid="82965" grpId="0"/>
      <p:bldP spid="82966" grpId="0"/>
      <p:bldP spid="82967" grpId="0"/>
      <p:bldP spid="82968" grpId="0"/>
      <p:bldP spid="829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476375" y="404813"/>
            <a:ext cx="6191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400">
                <a:solidFill>
                  <a:srgbClr val="0033CC"/>
                </a:solidFill>
                <a:latin typeface="Times New Roman" pitchFamily="18" charset="0"/>
              </a:rPr>
              <a:t>Свойства функции </a:t>
            </a:r>
            <a:r>
              <a:rPr lang="ru-RU" altLang="ru-RU" sz="3400" i="1">
                <a:solidFill>
                  <a:srgbClr val="0033CC"/>
                </a:solidFill>
                <a:latin typeface="Times New Roman" pitchFamily="18" charset="0"/>
              </a:rPr>
              <a:t>у</a:t>
            </a:r>
            <a:r>
              <a:rPr lang="ru-RU" altLang="ru-RU" sz="3400">
                <a:solidFill>
                  <a:srgbClr val="0033CC"/>
                </a:solidFill>
                <a:latin typeface="Times New Roman" pitchFamily="18" charset="0"/>
              </a:rPr>
              <a:t> = </a:t>
            </a:r>
            <a:r>
              <a:rPr lang="en-US" altLang="ru-RU" sz="3400" i="1">
                <a:solidFill>
                  <a:srgbClr val="0033CC"/>
                </a:solidFill>
                <a:latin typeface="Times New Roman" pitchFamily="18" charset="0"/>
              </a:rPr>
              <a:t>kx</a:t>
            </a:r>
            <a:r>
              <a:rPr lang="en-US" altLang="ru-RU" sz="3400" baseline="3000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lang="ru-RU" altLang="ru-RU" sz="3400" baseline="30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771775" y="105251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) = (-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;+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altLang="ru-RU" sz="240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 rot="7494871">
            <a:off x="2735262" y="2241551"/>
            <a:ext cx="576263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 rot="3048602">
            <a:off x="4824412" y="2168526"/>
            <a:ext cx="576263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555875" y="1557338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k &gt; 0                  k &lt; 0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484438" y="1557338"/>
            <a:ext cx="936625" cy="503237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500563" y="1557338"/>
            <a:ext cx="936625" cy="503237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684213" y="3213100"/>
            <a:ext cx="172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V="1">
            <a:off x="1403350" y="1557338"/>
            <a:ext cx="0" cy="2087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03" name="Freeform 11"/>
          <p:cNvSpPr>
            <a:spLocks/>
          </p:cNvSpPr>
          <p:nvPr/>
        </p:nvSpPr>
        <p:spPr bwMode="auto">
          <a:xfrm rot="1038756">
            <a:off x="742950" y="1504950"/>
            <a:ext cx="1071563" cy="1666875"/>
          </a:xfrm>
          <a:custGeom>
            <a:avLst/>
            <a:gdLst>
              <a:gd name="T0" fmla="*/ 0 w 734"/>
              <a:gd name="T1" fmla="*/ 153 h 1040"/>
              <a:gd name="T2" fmla="*/ 634 w 734"/>
              <a:gd name="T3" fmla="*/ 1015 h 1040"/>
              <a:gd name="T4" fmla="*/ 597 w 734"/>
              <a:gd name="T5" fmla="*/ 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4" h="1040">
                <a:moveTo>
                  <a:pt x="0" y="153"/>
                </a:moveTo>
                <a:cubicBezTo>
                  <a:pt x="106" y="297"/>
                  <a:pt x="534" y="1040"/>
                  <a:pt x="634" y="1015"/>
                </a:cubicBezTo>
                <a:cubicBezTo>
                  <a:pt x="734" y="990"/>
                  <a:pt x="605" y="212"/>
                  <a:pt x="597" y="0"/>
                </a:cubicBezTo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195513" y="321310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000000"/>
                </a:solidFill>
                <a:latin typeface="Arial" charset="0"/>
              </a:rPr>
              <a:t>x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476375" y="155733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000000"/>
                </a:solidFill>
                <a:latin typeface="Arial" charset="0"/>
              </a:rPr>
              <a:t>y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403350" y="314166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000000"/>
                </a:solidFill>
                <a:latin typeface="Arial" charset="0"/>
              </a:rPr>
              <a:t>0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2339975" y="3284538"/>
            <a:ext cx="417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         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. у = 0 при х = 0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611188" y="4076700"/>
            <a:ext cx="4032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убывает на луче (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;0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]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,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возрастает на луче 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[0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;+) 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5. </a:t>
            </a:r>
            <a:r>
              <a:rPr lang="ru-RU" altLang="ru-RU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у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наим = 0; </a:t>
            </a:r>
            <a:r>
              <a:rPr lang="ru-RU" altLang="ru-RU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у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наиб – не существует.</a:t>
            </a:r>
            <a:endParaRPr lang="ru-RU" altLang="ru-RU" sz="200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6. Ограничена снизу.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1835150" y="2708275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ru-RU" altLang="ru-RU" sz="2400" i="1">
                <a:solidFill>
                  <a:srgbClr val="000000"/>
                </a:solidFill>
                <a:latin typeface="Times New Roman" pitchFamily="18" charset="0"/>
              </a:rPr>
              <a:t>Е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) = [0;+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)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4427538" y="2708275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ru-RU" altLang="ru-RU" sz="2400" i="1">
                <a:solidFill>
                  <a:srgbClr val="000000"/>
                </a:solidFill>
                <a:latin typeface="Times New Roman" pitchFamily="18" charset="0"/>
              </a:rPr>
              <a:t>Е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ru-RU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) = (-</a:t>
            </a: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;0]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5940425" y="1916113"/>
            <a:ext cx="2303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V="1">
            <a:off x="7164388" y="1412875"/>
            <a:ext cx="0" cy="2016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8027988" y="206057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000000"/>
                </a:solidFill>
                <a:latin typeface="Arial" charset="0"/>
              </a:rPr>
              <a:t>x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6877050" y="12684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000000"/>
                </a:solidFill>
                <a:latin typeface="Arial" charset="0"/>
              </a:rPr>
              <a:t>y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7164388" y="15573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000000"/>
                </a:solidFill>
                <a:latin typeface="Arial" charset="0"/>
              </a:rPr>
              <a:t>0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016" name="Freeform 24"/>
          <p:cNvSpPr>
            <a:spLocks/>
          </p:cNvSpPr>
          <p:nvPr/>
        </p:nvSpPr>
        <p:spPr bwMode="auto">
          <a:xfrm rot="11878498">
            <a:off x="6732588" y="1989138"/>
            <a:ext cx="1165225" cy="1651000"/>
          </a:xfrm>
          <a:custGeom>
            <a:avLst/>
            <a:gdLst>
              <a:gd name="T0" fmla="*/ 0 w 734"/>
              <a:gd name="T1" fmla="*/ 153 h 1040"/>
              <a:gd name="T2" fmla="*/ 634 w 734"/>
              <a:gd name="T3" fmla="*/ 1015 h 1040"/>
              <a:gd name="T4" fmla="*/ 597 w 734"/>
              <a:gd name="T5" fmla="*/ 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4" h="1040">
                <a:moveTo>
                  <a:pt x="0" y="153"/>
                </a:moveTo>
                <a:cubicBezTo>
                  <a:pt x="106" y="297"/>
                  <a:pt x="534" y="1040"/>
                  <a:pt x="634" y="1015"/>
                </a:cubicBezTo>
                <a:cubicBezTo>
                  <a:pt x="734" y="990"/>
                  <a:pt x="605" y="212"/>
                  <a:pt x="597" y="0"/>
                </a:cubicBezTo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4859338" y="4076700"/>
            <a:ext cx="38163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убывает на луче 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[0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;+), возрастает на луче 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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;0</a:t>
            </a:r>
            <a:r>
              <a:rPr lang="en-US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]</a:t>
            </a:r>
            <a:endParaRPr lang="ru-RU" altLang="ru-RU" sz="200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5. </a:t>
            </a:r>
            <a:r>
              <a:rPr lang="ru-RU" altLang="ru-RU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у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наим – не существует; </a:t>
            </a:r>
            <a:r>
              <a:rPr lang="ru-RU" altLang="ru-RU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у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наиб = 0.</a:t>
            </a:r>
            <a:r>
              <a:rPr lang="ru-RU" altLang="ru-RU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6. Ограничена сверху.</a:t>
            </a:r>
            <a:endParaRPr lang="ru-RU" altLang="ru-RU" sz="2000" i="1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611188" y="5661025"/>
            <a:ext cx="7632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7. Непрерывная, четная.</a:t>
            </a:r>
          </a:p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8. Выпукла вниз.                                       8. Выпукла вверх.             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2339975" y="3644900"/>
            <a:ext cx="417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4.Промежутки монотонности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395288" y="6492875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2987675" y="6453188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EA83C8-7301-452D-9A53-47318A2996E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1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1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1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5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5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5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5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5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5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5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5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5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5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5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5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5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5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5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5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5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5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4998" grpId="0"/>
      <p:bldP spid="84999" grpId="0" animBg="1"/>
      <p:bldP spid="85000" grpId="0" animBg="1"/>
      <p:bldP spid="85001" grpId="0" animBg="1"/>
      <p:bldP spid="85002" grpId="0" animBg="1"/>
      <p:bldP spid="85003" grpId="0" animBg="1"/>
      <p:bldP spid="85004" grpId="0"/>
      <p:bldP spid="85005" grpId="0"/>
      <p:bldP spid="85006" grpId="0"/>
      <p:bldP spid="85007" grpId="0"/>
      <p:bldP spid="85009" grpId="0"/>
      <p:bldP spid="85010" grpId="0"/>
      <p:bldP spid="85011" grpId="0" animBg="1"/>
      <p:bldP spid="85012" grpId="0" animBg="1"/>
      <p:bldP spid="85013" grpId="0"/>
      <p:bldP spid="85014" grpId="0"/>
      <p:bldP spid="85015" grpId="0"/>
      <p:bldP spid="85016" grpId="0" animBg="1"/>
      <p:bldP spid="850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971550" y="404813"/>
            <a:ext cx="6048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rgbClr val="0033CC"/>
                </a:solidFill>
                <a:latin typeface="Times New Roman" pitchFamily="18" charset="0"/>
              </a:rPr>
              <a:t>График постоянной функции</a:t>
            </a:r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1331913" y="3789363"/>
            <a:ext cx="41767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3203575" y="1700213"/>
            <a:ext cx="0" cy="3384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148263" y="393382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>
                <a:solidFill>
                  <a:srgbClr val="000000"/>
                </a:solidFill>
                <a:latin typeface="Arial" charset="0"/>
              </a:rPr>
              <a:t>х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771775" y="162877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843213" y="37893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1403350" y="2924175"/>
            <a:ext cx="403225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500563" y="25654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>
                <a:solidFill>
                  <a:srgbClr val="000000"/>
                </a:solidFill>
                <a:latin typeface="Arial" charset="0"/>
              </a:rPr>
              <a:t>у = С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2843213" y="256540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>
                <a:solidFill>
                  <a:srgbClr val="000000"/>
                </a:solidFill>
                <a:latin typeface="Arial" charset="0"/>
              </a:rPr>
              <a:t>С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EBD0BD-5924-43BF-8E0F-1078A535951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nimBg="1"/>
      <p:bldP spid="90121" grpId="0"/>
      <p:bldP spid="90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39750" y="692150"/>
          <a:ext cx="16954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r:id="rId3" imgW="1976538" imgH="1692038" progId="Visio.Drawing.11">
                  <p:embed/>
                </p:oleObj>
              </mc:Choice>
              <mc:Fallback>
                <p:oleObj r:id="rId3" imgW="1976538" imgH="169203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308" t="6419" r="13202" b="6517"/>
                      <a:stretch>
                        <a:fillRect/>
                      </a:stretch>
                    </p:blipFill>
                    <p:spPr bwMode="auto">
                      <a:xfrm>
                        <a:off x="539750" y="692150"/>
                        <a:ext cx="1695450" cy="1685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71550" y="2622550"/>
            <a:ext cx="92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</a:rPr>
              <a:t>Рис. 1</a:t>
            </a:r>
            <a:r>
              <a:rPr lang="ru-RU" altLang="ru-RU">
                <a:solidFill>
                  <a:srgbClr val="008000"/>
                </a:solidFill>
              </a:rPr>
              <a:t> 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771775" y="765175"/>
          <a:ext cx="19145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r:id="rId5" imgW="3107741" imgH="2052218" progId="Visio.Drawing.11">
                  <p:embed/>
                </p:oleObj>
              </mc:Choice>
              <mc:Fallback>
                <p:oleObj r:id="rId5" imgW="3107741" imgH="2052218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242" t="5611" r="15492" b="5547"/>
                      <a:stretch>
                        <a:fillRect/>
                      </a:stretch>
                    </p:blipFill>
                    <p:spPr bwMode="auto">
                      <a:xfrm>
                        <a:off x="2771775" y="765175"/>
                        <a:ext cx="1914525" cy="1552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5076825" y="765175"/>
          <a:ext cx="155257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r:id="rId7" imgW="1976538" imgH="1692038" progId="Visio.Drawing.11">
                  <p:embed/>
                </p:oleObj>
              </mc:Choice>
              <mc:Fallback>
                <p:oleObj r:id="rId7" imgW="1976538" imgH="1692038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15" t="6644" r="12936" b="6389"/>
                      <a:stretch>
                        <a:fillRect/>
                      </a:stretch>
                    </p:blipFill>
                    <p:spPr bwMode="auto">
                      <a:xfrm>
                        <a:off x="5076825" y="765175"/>
                        <a:ext cx="1552575" cy="1562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6948488" y="765175"/>
          <a:ext cx="189547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r:id="rId9" imgW="3107741" imgH="2052218" progId="Visio.Drawing.11">
                  <p:embed/>
                </p:oleObj>
              </mc:Choice>
              <mc:Fallback>
                <p:oleObj r:id="rId9" imgW="3107741" imgH="2052218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804" t="5208" r="15738" b="5547"/>
                      <a:stretch>
                        <a:fillRect/>
                      </a:stretch>
                    </p:blipFill>
                    <p:spPr bwMode="auto">
                      <a:xfrm>
                        <a:off x="6948488" y="765175"/>
                        <a:ext cx="1895475" cy="1562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132138" y="2622550"/>
            <a:ext cx="92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</a:rPr>
              <a:t>Рис. 2</a:t>
            </a:r>
            <a:r>
              <a:rPr lang="ru-RU" altLang="ru-RU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364163" y="2622550"/>
            <a:ext cx="91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</a:rPr>
              <a:t>Рис. 3 </a:t>
            </a:r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179388" y="3429000"/>
          <a:ext cx="25336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r:id="rId11" imgW="3308299" imgH="2052218" progId="Visio.Drawing.11">
                  <p:embed/>
                </p:oleObj>
              </mc:Choice>
              <mc:Fallback>
                <p:oleObj r:id="rId11" imgW="3308299" imgH="2052218" progId="Visio.Drawing.1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600" t="5609" r="11850" b="5545"/>
                      <a:stretch>
                        <a:fillRect/>
                      </a:stretch>
                    </p:blipFill>
                    <p:spPr bwMode="auto">
                      <a:xfrm>
                        <a:off x="179388" y="3429000"/>
                        <a:ext cx="2533650" cy="1819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2916238" y="3429000"/>
          <a:ext cx="2290762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r:id="rId13" imgW="2876702" imgH="2052218" progId="Visio.Drawing.11">
                  <p:embed/>
                </p:oleObj>
              </mc:Choice>
              <mc:Fallback>
                <p:oleObj r:id="rId13" imgW="2876702" imgH="2052218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301" t="5611" r="9081" b="5547"/>
                      <a:stretch>
                        <a:fillRect/>
                      </a:stretch>
                    </p:blipFill>
                    <p:spPr bwMode="auto">
                      <a:xfrm>
                        <a:off x="2916238" y="3429000"/>
                        <a:ext cx="2290762" cy="1819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563938" y="5516563"/>
            <a:ext cx="91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</a:rPr>
              <a:t>Рис. 6 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1035050" y="5516563"/>
            <a:ext cx="91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</a:rPr>
              <a:t>Рис. 5 </a:t>
            </a:r>
            <a:endParaRPr lang="ru-RU" altLang="ru-RU" sz="2000" b="1">
              <a:latin typeface="Times New Roman" pitchFamily="18" charset="0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7426325" y="2622550"/>
            <a:ext cx="91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</a:rPr>
              <a:t>Рис. 4 </a:t>
            </a:r>
            <a:endParaRPr lang="ru-RU" altLang="ru-RU" sz="2000" b="1">
              <a:latin typeface="Times New Roman" pitchFamily="18" charset="0"/>
            </a:endParaRPr>
          </a:p>
        </p:txBody>
      </p:sp>
      <p:graphicFrame>
        <p:nvGraphicFramePr>
          <p:cNvPr id="11290" name="Object 26"/>
          <p:cNvGraphicFramePr>
            <a:graphicFrameLocks noChangeAspect="1"/>
          </p:cNvGraphicFramePr>
          <p:nvPr>
            <p:ph sz="half" idx="1"/>
          </p:nvPr>
        </p:nvGraphicFramePr>
        <p:xfrm>
          <a:off x="7585075" y="3429000"/>
          <a:ext cx="13779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r:id="rId15" imgW="1976628" imgH="1691945" progId="Visio.Drawing.11">
                  <p:embed/>
                </p:oleObj>
              </mc:Choice>
              <mc:Fallback>
                <p:oleObj r:id="rId15" imgW="1976628" imgH="1691945" progId="Visio.Drawing.11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943" t="6984" r="13684" b="7640"/>
                      <a:stretch>
                        <a:fillRect/>
                      </a:stretch>
                    </p:blipFill>
                    <p:spPr bwMode="auto">
                      <a:xfrm>
                        <a:off x="7585075" y="3429000"/>
                        <a:ext cx="1377950" cy="1800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5795963" y="5516563"/>
            <a:ext cx="91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</a:rPr>
              <a:t>Рис. 7 </a:t>
            </a: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7596188" y="5516563"/>
            <a:ext cx="852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</a:rPr>
              <a:t>Рис. 8</a:t>
            </a:r>
          </a:p>
        </p:txBody>
      </p:sp>
      <p:graphicFrame>
        <p:nvGraphicFramePr>
          <p:cNvPr id="11297" name="Object 33"/>
          <p:cNvGraphicFramePr>
            <a:graphicFrameLocks noChangeAspect="1"/>
          </p:cNvGraphicFramePr>
          <p:nvPr>
            <p:ph sz="quarter" idx="3"/>
          </p:nvPr>
        </p:nvGraphicFramePr>
        <p:xfrm>
          <a:off x="5364163" y="3429000"/>
          <a:ext cx="2016125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r:id="rId17" imgW="1976628" imgH="1691945" progId="Visio.Drawing.11">
                  <p:embed/>
                </p:oleObj>
              </mc:Choice>
              <mc:Fallback>
                <p:oleObj r:id="rId17" imgW="1976628" imgH="1691945" progId="Visio.Drawing.11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825" t="6316" r="13211" b="6726"/>
                      <a:stretch>
                        <a:fillRect/>
                      </a:stretch>
                    </p:blipFill>
                    <p:spPr bwMode="auto">
                      <a:xfrm>
                        <a:off x="5364163" y="3429000"/>
                        <a:ext cx="2016125" cy="17986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CB6529-F014-48AB-B67D-3D0012FC5EE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19250" y="5157788"/>
            <a:ext cx="6027738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539750" y="1341438"/>
            <a:ext cx="828040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Чтение графиков функций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1187450" y="3789363"/>
            <a:ext cx="6662738" cy="1800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Самостоятельная работа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1DB5F7-E514-42F2-A037-304686619FF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782888" y="331788"/>
            <a:ext cx="3605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800" b="1">
                <a:solidFill>
                  <a:srgbClr val="003399"/>
                </a:solidFill>
                <a:latin typeface="Times New Roman" pitchFamily="18" charset="0"/>
              </a:rPr>
              <a:t> Повторение по теме:</a:t>
            </a:r>
            <a:endParaRPr lang="ru-RU" altLang="ru-RU" sz="28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11188" y="908050"/>
            <a:ext cx="4043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800" b="1" i="1" u="sng">
                <a:solidFill>
                  <a:schemeClr val="accent2"/>
                </a:solidFill>
                <a:latin typeface="Times New Roman" pitchFamily="18" charset="0"/>
              </a:rPr>
              <a:t>1. Что такое функция?</a:t>
            </a:r>
            <a:r>
              <a:rPr lang="ru-RU" altLang="ru-RU" sz="2800" b="1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50825" y="1700213"/>
            <a:ext cx="84978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 i="1" u="sng" dirty="0">
                <a:solidFill>
                  <a:srgbClr val="003399"/>
                </a:solidFill>
                <a:latin typeface="Times New Roman" pitchFamily="18" charset="0"/>
              </a:rPr>
              <a:t>Определение.</a:t>
            </a:r>
            <a:r>
              <a:rPr lang="ru-RU" altLang="ru-RU" sz="2400" dirty="0">
                <a:solidFill>
                  <a:srgbClr val="003399"/>
                </a:solidFill>
                <a:latin typeface="Times New Roman" pitchFamily="18" charset="0"/>
              </a:rPr>
              <a:t> Зависимость переменной </a:t>
            </a:r>
            <a:r>
              <a:rPr lang="en-US" altLang="ru-RU" sz="2400" i="1" dirty="0">
                <a:solidFill>
                  <a:srgbClr val="003399"/>
                </a:solidFill>
                <a:latin typeface="Times New Roman" pitchFamily="18" charset="0"/>
              </a:rPr>
              <a:t>y</a:t>
            </a:r>
            <a:r>
              <a:rPr lang="ru-RU" altLang="ru-RU" sz="2400" dirty="0">
                <a:solidFill>
                  <a:srgbClr val="003399"/>
                </a:solidFill>
                <a:latin typeface="Times New Roman" pitchFamily="18" charset="0"/>
              </a:rPr>
              <a:t> от переменной </a:t>
            </a:r>
            <a:r>
              <a:rPr lang="en-US" altLang="ru-RU" sz="2400" i="1" dirty="0">
                <a:solidFill>
                  <a:srgbClr val="003399"/>
                </a:solidFill>
                <a:latin typeface="Times New Roman" pitchFamily="18" charset="0"/>
              </a:rPr>
              <a:t>x</a:t>
            </a:r>
            <a:r>
              <a:rPr lang="ru-RU" altLang="ru-RU" sz="2400" dirty="0">
                <a:solidFill>
                  <a:srgbClr val="003399"/>
                </a:solidFill>
                <a:latin typeface="Times New Roman" pitchFamily="18" charset="0"/>
              </a:rPr>
              <a:t>, при которой каждому значению переменной </a:t>
            </a:r>
            <a:r>
              <a:rPr lang="ru-RU" altLang="ru-RU" sz="2400" i="1" dirty="0">
                <a:solidFill>
                  <a:srgbClr val="003399"/>
                </a:solidFill>
                <a:latin typeface="Times New Roman" pitchFamily="18" charset="0"/>
              </a:rPr>
              <a:t>х</a:t>
            </a:r>
            <a:r>
              <a:rPr lang="ru-RU" altLang="ru-RU" sz="2400" dirty="0">
                <a:solidFill>
                  <a:srgbClr val="003399"/>
                </a:solidFill>
                <a:latin typeface="Times New Roman" pitchFamily="18" charset="0"/>
              </a:rPr>
              <a:t> соответствует </a:t>
            </a:r>
            <a:r>
              <a:rPr lang="ru-RU" altLang="ru-RU" sz="2400" u="sng" dirty="0">
                <a:solidFill>
                  <a:srgbClr val="003399"/>
                </a:solidFill>
                <a:latin typeface="Times New Roman" pitchFamily="18" charset="0"/>
              </a:rPr>
              <a:t>единственное</a:t>
            </a:r>
            <a:r>
              <a:rPr lang="ru-RU" altLang="ru-RU" sz="2400" dirty="0">
                <a:solidFill>
                  <a:srgbClr val="003399"/>
                </a:solidFill>
                <a:latin typeface="Times New Roman" pitchFamily="18" charset="0"/>
              </a:rPr>
              <a:t> значение переменной </a:t>
            </a:r>
            <a:r>
              <a:rPr lang="ru-RU" altLang="ru-RU" sz="2400" i="1" dirty="0">
                <a:solidFill>
                  <a:srgbClr val="003399"/>
                </a:solidFill>
                <a:latin typeface="Times New Roman" pitchFamily="18" charset="0"/>
              </a:rPr>
              <a:t>у</a:t>
            </a:r>
            <a:r>
              <a:rPr lang="ru-RU" altLang="ru-RU" sz="2400" dirty="0">
                <a:solidFill>
                  <a:srgbClr val="003399"/>
                </a:solidFill>
                <a:latin typeface="Times New Roman" pitchFamily="18" charset="0"/>
              </a:rPr>
              <a:t>, называют </a:t>
            </a:r>
            <a:r>
              <a:rPr lang="ru-RU" altLang="ru-RU" sz="2400" b="1" i="1" dirty="0">
                <a:solidFill>
                  <a:srgbClr val="003399"/>
                </a:solidFill>
                <a:latin typeface="Times New Roman" pitchFamily="18" charset="0"/>
              </a:rPr>
              <a:t>функцией</a:t>
            </a:r>
            <a:r>
              <a:rPr lang="ru-RU" altLang="ru-RU" sz="2400" dirty="0">
                <a:solidFill>
                  <a:srgbClr val="003399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23850" y="3163888"/>
            <a:ext cx="54721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 i="1" u="sng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altLang="ru-RU" sz="24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en-US" altLang="ru-RU" sz="2400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между двумя множествами </a:t>
            </a:r>
            <a:r>
              <a:rPr lang="en-US" altLang="ru-RU" sz="2400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400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при котором каждому элементу множества </a:t>
            </a:r>
            <a:r>
              <a:rPr lang="en-US" altLang="ru-RU" sz="2400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ставится в соответствие </a:t>
            </a:r>
            <a:r>
              <a:rPr lang="ru-RU" altLang="ru-RU" sz="2400" u="sng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единственный</a:t>
            </a:r>
            <a:r>
              <a:rPr lang="ru-RU" altLang="ru-RU" sz="2400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элемент множества </a:t>
            </a:r>
            <a:r>
              <a:rPr lang="en-US" altLang="ru-RU" sz="2400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называется </a:t>
            </a:r>
            <a:r>
              <a:rPr lang="ru-RU" altLang="ru-RU" sz="24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функцией.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>
              <a:solidFill>
                <a:srgbClr val="003399"/>
              </a:solidFill>
              <a:latin typeface="Times New Roman" pitchFamily="18" charset="0"/>
            </a:endParaRPr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>
            <p:ph/>
          </p:nvPr>
        </p:nvGraphicFramePr>
        <p:xfrm>
          <a:off x="2284413" y="5667375"/>
          <a:ext cx="15827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7" name="Формула" r:id="rId4" imgW="965160" imgH="266400" progId="Equation.3">
                  <p:embed/>
                </p:oleObj>
              </mc:Choice>
              <mc:Fallback>
                <p:oleObj name="Формула" r:id="rId4" imgW="96516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5667375"/>
                        <a:ext cx="1582737" cy="4349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5616575" y="2897188"/>
            <a:ext cx="3527425" cy="3960812"/>
            <a:chOff x="1521" y="9593"/>
            <a:chExt cx="5416" cy="5715"/>
          </a:xfrm>
        </p:grpSpPr>
        <p:grpSp>
          <p:nvGrpSpPr>
            <p:cNvPr id="69640" name="Group 8"/>
            <p:cNvGrpSpPr>
              <a:grpSpLocks/>
            </p:cNvGrpSpPr>
            <p:nvPr/>
          </p:nvGrpSpPr>
          <p:grpSpPr bwMode="auto">
            <a:xfrm>
              <a:off x="2437" y="9593"/>
              <a:ext cx="4500" cy="2340"/>
              <a:chOff x="3681" y="5454"/>
              <a:chExt cx="4500" cy="2340"/>
            </a:xfrm>
          </p:grpSpPr>
          <p:grpSp>
            <p:nvGrpSpPr>
              <p:cNvPr id="69641" name="Group 9"/>
              <p:cNvGrpSpPr>
                <a:grpSpLocks/>
              </p:cNvGrpSpPr>
              <p:nvPr/>
            </p:nvGrpSpPr>
            <p:grpSpPr bwMode="auto">
              <a:xfrm>
                <a:off x="3681" y="5454"/>
                <a:ext cx="4500" cy="2340"/>
                <a:chOff x="3681" y="5454"/>
                <a:chExt cx="4500" cy="2340"/>
              </a:xfrm>
            </p:grpSpPr>
            <p:sp>
              <p:nvSpPr>
                <p:cNvPr id="69642" name="Line 10"/>
                <p:cNvSpPr>
                  <a:spLocks noChangeShapeType="1"/>
                </p:cNvSpPr>
                <p:nvPr/>
              </p:nvSpPr>
              <p:spPr bwMode="auto">
                <a:xfrm>
                  <a:off x="4486" y="5454"/>
                  <a:ext cx="2" cy="23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43" name="Line 11"/>
                <p:cNvSpPr>
                  <a:spLocks noChangeShapeType="1"/>
                </p:cNvSpPr>
                <p:nvPr/>
              </p:nvSpPr>
              <p:spPr bwMode="auto">
                <a:xfrm>
                  <a:off x="3681" y="6894"/>
                  <a:ext cx="450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4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884" y="6688"/>
                  <a:ext cx="0" cy="2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45" name="Line 13"/>
                <p:cNvSpPr>
                  <a:spLocks noChangeShapeType="1"/>
                </p:cNvSpPr>
                <p:nvPr/>
              </p:nvSpPr>
              <p:spPr bwMode="auto">
                <a:xfrm>
                  <a:off x="4486" y="6483"/>
                  <a:ext cx="2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46" name="Line 14"/>
                <p:cNvSpPr>
                  <a:spLocks noChangeShapeType="1"/>
                </p:cNvSpPr>
                <p:nvPr/>
              </p:nvSpPr>
              <p:spPr bwMode="auto">
                <a:xfrm>
                  <a:off x="4486" y="7305"/>
                  <a:ext cx="19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4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401" y="6894"/>
                  <a:ext cx="995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altLang="ru-RU" sz="600" b="1">
                      <a:latin typeface="Times New Roman" pitchFamily="18" charset="0"/>
                    </a:rPr>
                    <a:t>0        1</a:t>
                  </a:r>
                  <a:endParaRPr lang="ru-RU" alt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696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81" y="6354"/>
                  <a:ext cx="1080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altLang="ru-RU" sz="600" b="1">
                      <a:latin typeface="Times New Roman" pitchFamily="18" charset="0"/>
                    </a:rPr>
                    <a:t>                  1</a:t>
                  </a:r>
                  <a:endParaRPr lang="ru-RU" altLang="ru-RU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9649" name="Line 17"/>
              <p:cNvSpPr>
                <a:spLocks noChangeShapeType="1"/>
              </p:cNvSpPr>
              <p:nvPr/>
            </p:nvSpPr>
            <p:spPr bwMode="auto">
              <a:xfrm>
                <a:off x="3861" y="6174"/>
                <a:ext cx="12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0" name="Line 18"/>
              <p:cNvSpPr>
                <a:spLocks noChangeShapeType="1"/>
              </p:cNvSpPr>
              <p:nvPr/>
            </p:nvSpPr>
            <p:spPr bwMode="auto">
              <a:xfrm>
                <a:off x="5121" y="6174"/>
                <a:ext cx="2520" cy="12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9651" name="Picture 1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" y="11754"/>
              <a:ext cx="4697" cy="3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FDBFA2-DED4-4EA4-B1F9-9173F4B1296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6516688" y="3500438"/>
            <a:ext cx="195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200" i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6804025" y="3860800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i="1">
                <a:solidFill>
                  <a:schemeClr val="accent2"/>
                </a:solidFill>
              </a:rPr>
              <a:t>1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24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74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74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55" grpId="0"/>
      <p:bldP spid="696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4140200" y="2060575"/>
          <a:ext cx="4710113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r:id="rId3" imgW="3107741" imgH="2052218" progId="Visio.Drawing.11">
                  <p:embed/>
                </p:oleObj>
              </mc:Choice>
              <mc:Fallback>
                <p:oleObj r:id="rId3" imgW="3107741" imgH="2052218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59" t="5779" r="21858" b="5861"/>
                      <a:stretch>
                        <a:fillRect/>
                      </a:stretch>
                    </p:blipFill>
                    <p:spPr bwMode="auto">
                      <a:xfrm>
                        <a:off x="4140200" y="2060575"/>
                        <a:ext cx="4710113" cy="3908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276225" y="3275013"/>
            <a:ext cx="2181225" cy="619125"/>
            <a:chOff x="174" y="2063"/>
            <a:chExt cx="1374" cy="390"/>
          </a:xfrm>
        </p:grpSpPr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74" y="2063"/>
              <a:ext cx="257" cy="3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800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graphicFrame>
          <p:nvGraphicFramePr>
            <p:cNvPr id="17426" name="Object 18"/>
            <p:cNvGraphicFramePr>
              <a:graphicFrameLocks noChangeAspect="1"/>
            </p:cNvGraphicFramePr>
            <p:nvPr/>
          </p:nvGraphicFramePr>
          <p:xfrm>
            <a:off x="527" y="2077"/>
            <a:ext cx="1021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1" r:id="rId5" imgW="647700" imgH="241300" progId="Equation.DSMT4">
                    <p:embed/>
                  </p:oleObj>
                </mc:Choice>
                <mc:Fallback>
                  <p:oleObj r:id="rId5" imgW="647700" imgH="2413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" y="2077"/>
                          <a:ext cx="1021" cy="37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34" name="Group 26"/>
          <p:cNvGrpSpPr>
            <a:grpSpLocks/>
          </p:cNvGrpSpPr>
          <p:nvPr/>
        </p:nvGrpSpPr>
        <p:grpSpPr bwMode="auto">
          <a:xfrm>
            <a:off x="276225" y="4019550"/>
            <a:ext cx="2335213" cy="633413"/>
            <a:chOff x="174" y="2532"/>
            <a:chExt cx="1471" cy="399"/>
          </a:xfrm>
        </p:grpSpPr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74" y="2532"/>
              <a:ext cx="255" cy="3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800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graphicFrame>
          <p:nvGraphicFramePr>
            <p:cNvPr id="17427" name="Object 19"/>
            <p:cNvGraphicFramePr>
              <a:graphicFrameLocks noChangeAspect="1"/>
            </p:cNvGraphicFramePr>
            <p:nvPr/>
          </p:nvGraphicFramePr>
          <p:xfrm>
            <a:off x="527" y="2550"/>
            <a:ext cx="1118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2" r:id="rId7" imgW="647700" imgH="241300" progId="Equation.DSMT4">
                    <p:embed/>
                  </p:oleObj>
                </mc:Choice>
                <mc:Fallback>
                  <p:oleObj r:id="rId7" imgW="647700" imgH="2413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" y="2550"/>
                          <a:ext cx="1118" cy="381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276225" y="4921250"/>
            <a:ext cx="3790950" cy="630238"/>
            <a:chOff x="174" y="3100"/>
            <a:chExt cx="2388" cy="397"/>
          </a:xfrm>
        </p:grpSpPr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174" y="3148"/>
              <a:ext cx="257" cy="3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800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graphicFrame>
          <p:nvGraphicFramePr>
            <p:cNvPr id="17428" name="Object 20"/>
            <p:cNvGraphicFramePr>
              <a:graphicFrameLocks noChangeAspect="1"/>
            </p:cNvGraphicFramePr>
            <p:nvPr/>
          </p:nvGraphicFramePr>
          <p:xfrm>
            <a:off x="527" y="3100"/>
            <a:ext cx="2035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3" r:id="rId9" imgW="1295400" imgH="241300" progId="Equation.DSMT4">
                    <p:embed/>
                  </p:oleObj>
                </mc:Choice>
                <mc:Fallback>
                  <p:oleObj r:id="rId9" imgW="1295400" imgH="2413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" y="3100"/>
                          <a:ext cx="2035" cy="397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250825" y="5680075"/>
            <a:ext cx="3727450" cy="609600"/>
            <a:chOff x="158" y="3578"/>
            <a:chExt cx="2348" cy="384"/>
          </a:xfrm>
        </p:grpSpPr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58" y="3604"/>
              <a:ext cx="273" cy="32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800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graphicFrame>
          <p:nvGraphicFramePr>
            <p:cNvPr id="17429" name="Object 21"/>
            <p:cNvGraphicFramePr>
              <a:graphicFrameLocks noChangeAspect="1"/>
            </p:cNvGraphicFramePr>
            <p:nvPr/>
          </p:nvGraphicFramePr>
          <p:xfrm>
            <a:off x="527" y="3578"/>
            <a:ext cx="197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4" r:id="rId11" imgW="1295400" imgH="241300" progId="Equation.DSMT4">
                    <p:embed/>
                  </p:oleObj>
                </mc:Choice>
                <mc:Fallback>
                  <p:oleObj r:id="rId11" imgW="1295400" imgH="2413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" y="3578"/>
                          <a:ext cx="1979" cy="384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30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20713"/>
            <a:ext cx="4038600" cy="125253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</a:rPr>
              <a:t>1 вариант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8000"/>
                </a:solidFill>
                <a:effectLst/>
                <a:latin typeface="Times New Roman" pitchFamily="18" charset="0"/>
              </a:rPr>
              <a:t>Укажите область определения функции</a:t>
            </a:r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20713"/>
            <a:ext cx="4038600" cy="1295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</a:rPr>
              <a:t>2 вариант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8000"/>
                </a:solidFill>
                <a:effectLst/>
                <a:latin typeface="Times New Roman" pitchFamily="18" charset="0"/>
              </a:rPr>
              <a:t>Укажите множество значений функции</a:t>
            </a:r>
          </a:p>
        </p:txBody>
      </p:sp>
      <p:sp>
        <p:nvSpPr>
          <p:cNvPr id="17432" name="WordArt 24"/>
          <p:cNvSpPr>
            <a:spLocks noChangeArrowheads="1" noChangeShapeType="1" noTextEdit="1"/>
          </p:cNvSpPr>
          <p:nvPr/>
        </p:nvSpPr>
        <p:spPr bwMode="auto">
          <a:xfrm>
            <a:off x="3851275" y="0"/>
            <a:ext cx="804863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965FC2-85C8-4E9C-AE10-596ACED39CD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87338" y="3141663"/>
            <a:ext cx="43180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870450" y="3170238"/>
            <a:ext cx="404813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0825" y="5949950"/>
            <a:ext cx="433388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859338" y="6003925"/>
            <a:ext cx="42862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1258888" y="1196975"/>
          <a:ext cx="2808287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r:id="rId3" imgW="1976538" imgH="1692038" progId="Visio.Drawing.11">
                  <p:embed/>
                </p:oleObj>
              </mc:Choice>
              <mc:Fallback>
                <p:oleObj r:id="rId3" imgW="1976538" imgH="1692038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097" t="6644" r="10030" b="6389"/>
                      <a:stretch>
                        <a:fillRect/>
                      </a:stretch>
                    </p:blipFill>
                    <p:spPr bwMode="auto">
                      <a:xfrm>
                        <a:off x="1258888" y="1196975"/>
                        <a:ext cx="2808287" cy="2435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5530850" y="3833813"/>
          <a:ext cx="2916238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r:id="rId5" imgW="1976538" imgH="1692038" progId="Visio.Drawing.11">
                  <p:embed/>
                </p:oleObj>
              </mc:Choice>
              <mc:Fallback>
                <p:oleObj r:id="rId5" imgW="1976538" imgH="1692038" progId="Visio.Drawing.11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15" t="6644" r="12936" b="6877"/>
                      <a:stretch>
                        <a:fillRect/>
                      </a:stretch>
                    </p:blipFill>
                    <p:spPr bwMode="auto">
                      <a:xfrm>
                        <a:off x="5530850" y="3833813"/>
                        <a:ext cx="2916238" cy="27416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0" name="Object 28"/>
          <p:cNvGraphicFramePr>
            <a:graphicFrameLocks noChangeAspect="1"/>
          </p:cNvGraphicFramePr>
          <p:nvPr/>
        </p:nvGraphicFramePr>
        <p:xfrm>
          <a:off x="1304925" y="3821113"/>
          <a:ext cx="2720975" cy="273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r:id="rId7" imgW="1976538" imgH="1692038" progId="Visio.Drawing.11">
                  <p:embed/>
                </p:oleObj>
              </mc:Choice>
              <mc:Fallback>
                <p:oleObj r:id="rId7" imgW="1976538" imgH="1692038" progId="Visio.Drawing.11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15" t="6644" r="12936" b="6877"/>
                      <a:stretch>
                        <a:fillRect/>
                      </a:stretch>
                    </p:blipFill>
                    <p:spPr bwMode="auto">
                      <a:xfrm>
                        <a:off x="1304925" y="3821113"/>
                        <a:ext cx="2720975" cy="2738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1" name="WordArt 29"/>
          <p:cNvSpPr>
            <a:spLocks noChangeArrowheads="1" noChangeShapeType="1" noTextEdit="1"/>
          </p:cNvSpPr>
          <p:nvPr/>
        </p:nvSpPr>
        <p:spPr bwMode="auto">
          <a:xfrm>
            <a:off x="4284663" y="188913"/>
            <a:ext cx="66198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8462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4038600" cy="8921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1 вариант</a:t>
            </a:r>
            <a:r>
              <a:rPr lang="ru-RU" altLang="ru-RU" b="1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>
                <a:solidFill>
                  <a:srgbClr val="008000"/>
                </a:solidFill>
                <a:effectLst/>
                <a:latin typeface="Times New Roman" pitchFamily="18" charset="0"/>
              </a:rPr>
              <a:t>Укажите номер четной функции</a:t>
            </a:r>
          </a:p>
        </p:txBody>
      </p:sp>
      <p:sp>
        <p:nvSpPr>
          <p:cNvPr id="18463" name="Rectangle 31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60350"/>
            <a:ext cx="4211637" cy="7921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2 вариант</a:t>
            </a:r>
            <a:r>
              <a:rPr lang="ru-RU" altLang="ru-RU" sz="2000" b="1">
                <a:latin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>
                <a:solidFill>
                  <a:srgbClr val="008000"/>
                </a:solidFill>
                <a:effectLst/>
                <a:latin typeface="Times New Roman" pitchFamily="18" charset="0"/>
              </a:rPr>
              <a:t>Укажите номер нечетной функции</a:t>
            </a:r>
          </a:p>
        </p:txBody>
      </p:sp>
      <p:graphicFrame>
        <p:nvGraphicFramePr>
          <p:cNvPr id="18465" name="Object 33"/>
          <p:cNvGraphicFramePr>
            <a:graphicFrameLocks noChangeAspect="1"/>
          </p:cNvGraphicFramePr>
          <p:nvPr/>
        </p:nvGraphicFramePr>
        <p:xfrm>
          <a:off x="5508625" y="1125538"/>
          <a:ext cx="287972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r:id="rId9" imgW="1976538" imgH="1692038" progId="Visio.Drawing.11">
                  <p:embed/>
                </p:oleObj>
              </mc:Choice>
              <mc:Fallback>
                <p:oleObj r:id="rId9" imgW="1976538" imgH="1692038" progId="Visio.Drawing.11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15" t="6644" r="12936" b="6877"/>
                      <a:stretch>
                        <a:fillRect/>
                      </a:stretch>
                    </p:blipFill>
                    <p:spPr bwMode="auto">
                      <a:xfrm>
                        <a:off x="5508625" y="1125538"/>
                        <a:ext cx="2879725" cy="26320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/>
          <p:cNvSpPr txBox="1">
            <a:spLocks noGrp="1"/>
          </p:cNvSpPr>
          <p:nvPr/>
        </p:nvSpPr>
        <p:spPr>
          <a:xfrm>
            <a:off x="323850" y="6492875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3276600" y="6613525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316913" y="63817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CEBD22A-B252-4BC1-B370-47C95E2D1A5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57338"/>
            <a:ext cx="3960813" cy="2921000"/>
          </a:xfrm>
          <a:noFill/>
          <a:ln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484313"/>
            <a:ext cx="3816350" cy="2951162"/>
          </a:xfrm>
          <a:noFill/>
          <a:ln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0" name="WordArt 2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66198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921625" cy="1584325"/>
          </a:xfrm>
          <a:noFill/>
        </p:spPr>
        <p:txBody>
          <a:bodyPr/>
          <a:lstStyle/>
          <a:p>
            <a:pPr algn="l">
              <a:lnSpc>
                <a:spcPct val="75000"/>
              </a:lnSpc>
            </a:pPr>
            <a:r>
              <a:rPr lang="ru-RU" altLang="ru-RU" sz="2100" b="1">
                <a:solidFill>
                  <a:srgbClr val="008000"/>
                </a:solidFill>
                <a:effectLst/>
                <a:latin typeface="Times New Roman" pitchFamily="18" charset="0"/>
              </a:rPr>
              <a:t>На каком из следующих множеств функция, график которой изображен на рисунке </a:t>
            </a:r>
            <a:br>
              <a:rPr lang="ru-RU" altLang="ru-RU" sz="2100" b="1">
                <a:solidFill>
                  <a:srgbClr val="008000"/>
                </a:solidFill>
                <a:effectLst/>
                <a:latin typeface="Times New Roman" pitchFamily="18" charset="0"/>
              </a:rPr>
            </a:br>
            <a:r>
              <a:rPr lang="ru-RU" altLang="ru-RU" sz="2100"/>
              <a:t>	</a:t>
            </a:r>
            <a:r>
              <a:rPr lang="ru-RU" altLang="ru-RU" sz="2800" b="1">
                <a:solidFill>
                  <a:srgbClr val="FF0000"/>
                </a:solidFill>
                <a:effectLst/>
                <a:latin typeface="Times New Roman" pitchFamily="18" charset="0"/>
              </a:rPr>
              <a:t>1 вариант 		               2 вариант</a:t>
            </a:r>
            <a:br>
              <a:rPr lang="ru-RU" altLang="ru-RU" sz="2800" b="1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lang="ru-RU" altLang="ru-RU" sz="2800">
                <a:solidFill>
                  <a:srgbClr val="FF0000"/>
                </a:solidFill>
              </a:rPr>
              <a:t>	</a:t>
            </a:r>
            <a:r>
              <a:rPr lang="ru-RU" altLang="ru-RU" sz="2800" b="1">
                <a:solidFill>
                  <a:srgbClr val="008000"/>
                </a:solidFill>
                <a:effectLst/>
                <a:latin typeface="Times New Roman" pitchFamily="18" charset="0"/>
              </a:rPr>
              <a:t>возрастает         	                убывает</a:t>
            </a:r>
            <a:r>
              <a:rPr lang="ru-RU" altLang="ru-RU" sz="2400">
                <a:solidFill>
                  <a:srgbClr val="008000"/>
                </a:solidFill>
                <a:effectLst/>
                <a:latin typeface="Times New Roman" pitchFamily="18" charset="0"/>
              </a:rPr>
              <a:t> 	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5003800" y="4724400"/>
            <a:ext cx="50482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5003800" y="5157788"/>
            <a:ext cx="504825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50482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50482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19492" name="Object 36"/>
          <p:cNvGraphicFramePr>
            <a:graphicFrameLocks noChangeAspect="1"/>
          </p:cNvGraphicFramePr>
          <p:nvPr/>
        </p:nvGraphicFramePr>
        <p:xfrm>
          <a:off x="5724525" y="4581525"/>
          <a:ext cx="28813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r:id="rId5" imgW="1422400" imgH="241300" progId="Equation.DSMT4">
                  <p:embed/>
                </p:oleObj>
              </mc:Choice>
              <mc:Fallback>
                <p:oleObj r:id="rId5" imgW="1422400" imgH="2413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581525"/>
                        <a:ext cx="2881313" cy="5762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94" name="Object 38"/>
          <p:cNvGraphicFramePr>
            <a:graphicFrameLocks noChangeAspect="1"/>
          </p:cNvGraphicFramePr>
          <p:nvPr/>
        </p:nvGraphicFramePr>
        <p:xfrm>
          <a:off x="5724525" y="5084763"/>
          <a:ext cx="1368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r:id="rId7" imgW="533169" imgH="241195" progId="Equation.DSMT4">
                  <p:embed/>
                </p:oleObj>
              </mc:Choice>
              <mc:Fallback>
                <p:oleObj r:id="rId7" imgW="533169" imgH="241195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084763"/>
                        <a:ext cx="1368425" cy="574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96" name="Object 40"/>
          <p:cNvGraphicFramePr>
            <a:graphicFrameLocks noChangeAspect="1"/>
          </p:cNvGraphicFramePr>
          <p:nvPr/>
        </p:nvGraphicFramePr>
        <p:xfrm>
          <a:off x="5724525" y="5661025"/>
          <a:ext cx="13684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r:id="rId9" imgW="418918" imgH="241195" progId="Equation.DSMT4">
                  <p:embed/>
                </p:oleObj>
              </mc:Choice>
              <mc:Fallback>
                <p:oleObj r:id="rId9" imgW="418918" imgH="241195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661025"/>
                        <a:ext cx="1368425" cy="476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98" name="Object 42"/>
          <p:cNvGraphicFramePr>
            <a:graphicFrameLocks noChangeAspect="1"/>
          </p:cNvGraphicFramePr>
          <p:nvPr/>
        </p:nvGraphicFramePr>
        <p:xfrm>
          <a:off x="5724525" y="6092825"/>
          <a:ext cx="1368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r:id="rId11" imgW="622030" imgH="241195" progId="Equation.DSMT4">
                  <p:embed/>
                </p:oleObj>
              </mc:Choice>
              <mc:Fallback>
                <p:oleObj r:id="rId11" imgW="622030" imgH="241195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6092825"/>
                        <a:ext cx="1368425" cy="527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539750" y="4652963"/>
            <a:ext cx="504825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39750" y="5084763"/>
            <a:ext cx="504825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539750" y="5589588"/>
            <a:ext cx="504825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539750" y="6092825"/>
            <a:ext cx="50482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19504" name="Object 48"/>
          <p:cNvGraphicFramePr>
            <a:graphicFrameLocks noChangeAspect="1"/>
          </p:cNvGraphicFramePr>
          <p:nvPr/>
        </p:nvGraphicFramePr>
        <p:xfrm>
          <a:off x="1258888" y="4581525"/>
          <a:ext cx="25923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r:id="rId13" imgW="1117600" imgH="241300" progId="Equation.DSMT4">
                  <p:embed/>
                </p:oleObj>
              </mc:Choice>
              <mc:Fallback>
                <p:oleObj r:id="rId13" imgW="1117600" imgH="2413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581525"/>
                        <a:ext cx="2592387" cy="527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6" name="Object 50"/>
          <p:cNvGraphicFramePr>
            <a:graphicFrameLocks noChangeAspect="1"/>
          </p:cNvGraphicFramePr>
          <p:nvPr/>
        </p:nvGraphicFramePr>
        <p:xfrm>
          <a:off x="1258888" y="5084763"/>
          <a:ext cx="16573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r:id="rId15" imgW="723586" imgH="241195" progId="Equation.DSMT4">
                  <p:embed/>
                </p:oleObj>
              </mc:Choice>
              <mc:Fallback>
                <p:oleObj r:id="rId15" imgW="723586" imgH="241195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084763"/>
                        <a:ext cx="1657350" cy="5445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8" name="Object 52"/>
          <p:cNvGraphicFramePr>
            <a:graphicFrameLocks noChangeAspect="1"/>
          </p:cNvGraphicFramePr>
          <p:nvPr/>
        </p:nvGraphicFramePr>
        <p:xfrm>
          <a:off x="1258888" y="5589588"/>
          <a:ext cx="13684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r:id="rId17" imgW="583947" imgH="241195" progId="Equation.DSMT4">
                  <p:embed/>
                </p:oleObj>
              </mc:Choice>
              <mc:Fallback>
                <p:oleObj r:id="rId17" imgW="583947" imgH="241195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89588"/>
                        <a:ext cx="1368425" cy="560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9" name="Object 53"/>
          <p:cNvGraphicFramePr>
            <a:graphicFrameLocks noChangeAspect="1"/>
          </p:cNvGraphicFramePr>
          <p:nvPr/>
        </p:nvGraphicFramePr>
        <p:xfrm>
          <a:off x="1258888" y="6092825"/>
          <a:ext cx="16557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r:id="rId19" imgW="748975" imgH="241195" progId="Equation.DSMT4">
                  <p:embed/>
                </p:oleObj>
              </mc:Choice>
              <mc:Fallback>
                <p:oleObj r:id="rId19" imgW="748975" imgH="241195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6092825"/>
                        <a:ext cx="1655762" cy="523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/>
          <p:cNvSpPr txBox="1">
            <a:spLocks noGrp="1"/>
          </p:cNvSpPr>
          <p:nvPr/>
        </p:nvSpPr>
        <p:spPr>
          <a:xfrm>
            <a:off x="395288" y="6492875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2916238" y="6613525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E7351-CA4E-4AD4-9B37-9D4B2E522D8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12738" y="3860800"/>
            <a:ext cx="382587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1625" y="4508500"/>
            <a:ext cx="404813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87338" y="5229225"/>
            <a:ext cx="4318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71463" y="5949950"/>
            <a:ext cx="46355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4103688" cy="1727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b="1">
                <a:solidFill>
                  <a:srgbClr val="FF0000"/>
                </a:solidFill>
                <a:effectLst/>
                <a:latin typeface="Times New Roman" pitchFamily="18" charset="0"/>
              </a:rPr>
              <a:t>1 вариант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>
                <a:solidFill>
                  <a:srgbClr val="008000"/>
                </a:solidFill>
                <a:effectLst/>
                <a:latin typeface="Times New Roman" pitchFamily="18" charset="0"/>
              </a:rPr>
              <a:t>Найдите все значения , для которых выполняется неравенство .</a:t>
            </a:r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404813"/>
            <a:ext cx="4038600" cy="12954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200" b="1">
                <a:solidFill>
                  <a:srgbClr val="FF0000"/>
                </a:solidFill>
                <a:effectLst/>
                <a:latin typeface="Times New Roman" pitchFamily="18" charset="0"/>
              </a:rPr>
              <a:t>2 вариант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>
                <a:solidFill>
                  <a:srgbClr val="008000"/>
                </a:solidFill>
                <a:effectLst/>
                <a:latin typeface="Times New Roman" pitchFamily="18" charset="0"/>
              </a:rPr>
              <a:t>Найдите все значения , для которых выполняется неравенство 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>
              <a:solidFill>
                <a:srgbClr val="008000"/>
              </a:solidFill>
              <a:effectLst/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99" name="WordArt 19"/>
          <p:cNvSpPr>
            <a:spLocks noChangeArrowheads="1" noChangeShapeType="1" noTextEdit="1"/>
          </p:cNvSpPr>
          <p:nvPr/>
        </p:nvSpPr>
        <p:spPr bwMode="auto">
          <a:xfrm>
            <a:off x="3995738" y="260350"/>
            <a:ext cx="66198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251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6" name="Object 26"/>
          <p:cNvGraphicFramePr>
            <a:graphicFrameLocks noChangeAspect="1"/>
          </p:cNvGraphicFramePr>
          <p:nvPr/>
        </p:nvGraphicFramePr>
        <p:xfrm>
          <a:off x="4500563" y="3141663"/>
          <a:ext cx="4148137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r:id="rId3" imgW="3107765" imgH="1720662" progId="Visio.Drawing.11">
                  <p:embed/>
                </p:oleObj>
              </mc:Choice>
              <mc:Fallback>
                <p:oleObj r:id="rId3" imgW="3107765" imgH="1720662" progId="Visio.Drawing.11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09" t="6276" r="20851" b="6276"/>
                      <a:stretch>
                        <a:fillRect/>
                      </a:stretch>
                    </p:blipFill>
                    <p:spPr bwMode="auto">
                      <a:xfrm>
                        <a:off x="4500563" y="3141663"/>
                        <a:ext cx="4148137" cy="34623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755650" y="1989138"/>
          <a:ext cx="273526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r:id="rId5" imgW="977900" imgH="241300" progId="Equation.DSMT4">
                  <p:embed/>
                </p:oleObj>
              </mc:Choice>
              <mc:Fallback>
                <p:oleObj r:id="rId5" imgW="977900" imgH="2413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89138"/>
                        <a:ext cx="2735263" cy="6842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4932363" y="1989138"/>
          <a:ext cx="25923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Формула" r:id="rId7" imgW="774360" imgH="203040" progId="Equation.3">
                  <p:embed/>
                </p:oleObj>
              </mc:Choice>
              <mc:Fallback>
                <p:oleObj name="Формула" r:id="rId7" imgW="774360" imgH="2030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989138"/>
                        <a:ext cx="2592387" cy="685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827088" y="3860800"/>
          <a:ext cx="30241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r:id="rId9" imgW="1447800" imgH="241300" progId="Equation.DSMT4">
                  <p:embed/>
                </p:oleObj>
              </mc:Choice>
              <mc:Fallback>
                <p:oleObj r:id="rId9" imgW="1447800" imgH="2413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60800"/>
                        <a:ext cx="3024187" cy="4968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5" name="Object 35"/>
          <p:cNvGraphicFramePr>
            <a:graphicFrameLocks noChangeAspect="1"/>
          </p:cNvGraphicFramePr>
          <p:nvPr/>
        </p:nvGraphicFramePr>
        <p:xfrm>
          <a:off x="827088" y="5927725"/>
          <a:ext cx="29527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r:id="rId11" imgW="1473200" imgH="241300" progId="Equation.DSMT4">
                  <p:embed/>
                </p:oleObj>
              </mc:Choice>
              <mc:Fallback>
                <p:oleObj r:id="rId11" imgW="1473200" imgH="2413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927725"/>
                        <a:ext cx="2952750" cy="525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8" name="Object 38"/>
          <p:cNvGraphicFramePr>
            <a:graphicFrameLocks noChangeAspect="1"/>
          </p:cNvGraphicFramePr>
          <p:nvPr/>
        </p:nvGraphicFramePr>
        <p:xfrm>
          <a:off x="827088" y="5229225"/>
          <a:ext cx="15843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Формула" r:id="rId13" imgW="393480" imgH="215640" progId="Equation.3">
                  <p:embed/>
                </p:oleObj>
              </mc:Choice>
              <mc:Fallback>
                <p:oleObj name="Формула" r:id="rId13" imgW="393480" imgH="2156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29225"/>
                        <a:ext cx="1584325" cy="515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9" name="Object 39"/>
          <p:cNvGraphicFramePr>
            <a:graphicFrameLocks noChangeAspect="1"/>
          </p:cNvGraphicFramePr>
          <p:nvPr/>
        </p:nvGraphicFramePr>
        <p:xfrm>
          <a:off x="827088" y="4532313"/>
          <a:ext cx="15843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Формула" r:id="rId15" imgW="419040" imgH="215640" progId="Equation.3">
                  <p:embed/>
                </p:oleObj>
              </mc:Choice>
              <mc:Fallback>
                <p:oleObj name="Формула" r:id="rId15" imgW="419040" imgH="2156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32313"/>
                        <a:ext cx="1584325" cy="4810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2484438" y="6613525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459788" y="630872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ADA494-AA60-441C-90BB-EB0ABB4EC9E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078163" y="2393950"/>
            <a:ext cx="2682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5" name="WordArt 21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66198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84213" y="4868863"/>
            <a:ext cx="43180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684213" y="5589588"/>
            <a:ext cx="43180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3851275" y="4941888"/>
            <a:ext cx="504825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851275" y="5589588"/>
            <a:ext cx="504825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47" name="Rectangle 43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715250" cy="1139825"/>
          </a:xfrm>
        </p:spPr>
        <p:txBody>
          <a:bodyPr/>
          <a:lstStyle/>
          <a:p>
            <a:r>
              <a:rPr lang="ru-RU" altLang="ru-RU" sz="3600" b="1">
                <a:solidFill>
                  <a:srgbClr val="008000"/>
                </a:solidFill>
                <a:effectLst/>
                <a:latin typeface="Times New Roman" pitchFamily="18" charset="0"/>
              </a:rPr>
              <a:t>График какой функции изображен на рисунке?</a:t>
            </a:r>
          </a:p>
        </p:txBody>
      </p:sp>
      <p:sp>
        <p:nvSpPr>
          <p:cNvPr id="21543" name="Rectangle 3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FF0000"/>
                </a:solidFill>
                <a:effectLst/>
                <a:latin typeface="Times New Roman" pitchFamily="18" charset="0"/>
              </a:rPr>
              <a:t>        1 вариант	 		2 вариант</a:t>
            </a: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1546" name="Object 42"/>
          <p:cNvGraphicFramePr>
            <a:graphicFrameLocks noChangeAspect="1"/>
          </p:cNvGraphicFramePr>
          <p:nvPr>
            <p:ph sz="quarter" idx="3"/>
          </p:nvPr>
        </p:nvGraphicFramePr>
        <p:xfrm>
          <a:off x="1187450" y="2349500"/>
          <a:ext cx="2089150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r:id="rId3" imgW="1976628" imgH="1872082" progId="Visio.Drawing.11">
                  <p:embed/>
                </p:oleObj>
              </mc:Choice>
              <mc:Fallback>
                <p:oleObj r:id="rId3" imgW="1976628" imgH="1872082" progId="Visio.Drawing.11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820" t="6151" r="12825" b="6522"/>
                      <a:stretch>
                        <a:fillRect/>
                      </a:stretch>
                    </p:blipFill>
                    <p:spPr bwMode="auto">
                      <a:xfrm>
                        <a:off x="1187450" y="2349500"/>
                        <a:ext cx="2089150" cy="19796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49" name="Object 45"/>
          <p:cNvGraphicFramePr>
            <a:graphicFrameLocks noChangeAspect="1"/>
          </p:cNvGraphicFramePr>
          <p:nvPr/>
        </p:nvGraphicFramePr>
        <p:xfrm>
          <a:off x="5148263" y="2349500"/>
          <a:ext cx="20161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r:id="rId5" imgW="1976538" imgH="1692038" progId="Visio.Drawing.11">
                  <p:embed/>
                </p:oleObj>
              </mc:Choice>
              <mc:Fallback>
                <p:oleObj r:id="rId5" imgW="1976538" imgH="1692038" progId="Visio.Drawing.11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279" t="6644" r="12550" b="6877"/>
                      <a:stretch>
                        <a:fillRect/>
                      </a:stretch>
                    </p:blipFill>
                    <p:spPr bwMode="auto">
                      <a:xfrm>
                        <a:off x="5148263" y="2349500"/>
                        <a:ext cx="2016125" cy="1981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1258888" y="5516563"/>
            <a:ext cx="237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i="1">
                <a:solidFill>
                  <a:srgbClr val="000000"/>
                </a:solidFill>
                <a:latin typeface="Times New Roman" pitchFamily="18" charset="0"/>
              </a:rPr>
              <a:t>у = -1+х</a:t>
            </a: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4572000" y="4868863"/>
            <a:ext cx="216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 i="1">
                <a:solidFill>
                  <a:srgbClr val="000000"/>
                </a:solidFill>
              </a:rPr>
              <a:t> </a:t>
            </a:r>
            <a:r>
              <a:rPr lang="ru-RU" altLang="ru-RU" sz="3600" i="1">
                <a:solidFill>
                  <a:srgbClr val="000000"/>
                </a:solidFill>
                <a:latin typeface="Times New Roman" pitchFamily="18" charset="0"/>
              </a:rPr>
              <a:t>у</a:t>
            </a: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ru-RU" altLang="ru-RU" sz="3600" i="1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ru-RU" sz="36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ru-RU" altLang="ru-RU" sz="3600" i="1">
                <a:solidFill>
                  <a:srgbClr val="000000"/>
                </a:solidFill>
                <a:latin typeface="Times New Roman" pitchFamily="18" charset="0"/>
              </a:rPr>
              <a:t> + 4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5795963" y="4724400"/>
            <a:ext cx="325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 i="1">
                <a:solidFill>
                  <a:srgbClr val="000000"/>
                </a:solidFill>
              </a:rPr>
              <a:t>2</a:t>
            </a:r>
            <a:endParaRPr lang="ru-RU" altLang="ru-RU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1555" name="Object 51"/>
          <p:cNvGraphicFramePr>
            <a:graphicFrameLocks noChangeAspect="1"/>
          </p:cNvGraphicFramePr>
          <p:nvPr>
            <p:ph sz="quarter" idx="2"/>
          </p:nvPr>
        </p:nvGraphicFramePr>
        <p:xfrm>
          <a:off x="4716463" y="5516563"/>
          <a:ext cx="187166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Формула" r:id="rId7" imgW="482400" imgH="241200" progId="Equation.3">
                  <p:embed/>
                </p:oleObj>
              </mc:Choice>
              <mc:Fallback>
                <p:oleObj name="Формула" r:id="rId7" imgW="482400" imgH="2412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516563"/>
                        <a:ext cx="1871662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1258888" y="4868863"/>
            <a:ext cx="237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i="1">
                <a:solidFill>
                  <a:srgbClr val="000000"/>
                </a:solidFill>
                <a:latin typeface="Times New Roman" pitchFamily="18" charset="0"/>
              </a:rPr>
              <a:t>у = х +1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6E9E73-27CD-45BB-8FBD-52BB35931E3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 animBg="1"/>
      <p:bldP spid="21534" grpId="0" animBg="1"/>
      <p:bldP spid="21535" grpId="0" animBg="1"/>
      <p:bldP spid="21536" grpId="0" animBg="1"/>
      <p:bldP spid="21537" grpId="0" animBg="1"/>
      <p:bldP spid="21547" grpId="0"/>
      <p:bldP spid="21543" grpId="0" build="p"/>
      <p:bldP spid="21551" grpId="0"/>
      <p:bldP spid="21553" grpId="0"/>
      <p:bldP spid="21554" grpId="0"/>
      <p:bldP spid="215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2376488" cy="7191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Ответы</a:t>
            </a:r>
          </a:p>
        </p:txBody>
      </p:sp>
      <p:pic>
        <p:nvPicPr>
          <p:cNvPr id="54279" name="Picture 7" descr="2l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0438" y="3322638"/>
            <a:ext cx="46799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39750" y="908050"/>
            <a:ext cx="352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6600FF"/>
                </a:solidFill>
                <a:latin typeface="Times New Roman" pitchFamily="18" charset="0"/>
              </a:rPr>
              <a:t>1 вариант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219700" y="981075"/>
            <a:ext cx="352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6600FF"/>
                </a:solidFill>
                <a:latin typeface="Times New Roman" pitchFamily="18" charset="0"/>
              </a:rPr>
              <a:t>2 вариант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403350" y="2276475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36688" indent="-735013">
              <a:defRPr>
                <a:solidFill>
                  <a:schemeClr val="tx1"/>
                </a:solidFill>
                <a:latin typeface="Arial" charset="0"/>
              </a:defRPr>
            </a:lvl3pPr>
            <a:lvl4pPr marL="198755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509838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670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42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814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86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Bef>
                <a:spcPct val="50000"/>
              </a:spcBef>
            </a:pPr>
            <a:endParaRPr lang="ru-RU" altLang="ru-RU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331913" y="1916113"/>
            <a:ext cx="1871662" cy="351631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06513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351088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808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5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26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1.     3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2.     4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3.     3</a:t>
            </a:r>
          </a:p>
          <a:p>
            <a:pPr algn="ctr">
              <a:spcBef>
                <a:spcPct val="50000"/>
              </a:spcBef>
              <a:buFontTx/>
              <a:buAutoNum type="arabicPeriod" startAt="4"/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     1 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5.     3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011863" y="1916113"/>
            <a:ext cx="1873250" cy="351631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06513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351088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808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5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26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1.     1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2.     3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3.     2</a:t>
            </a:r>
          </a:p>
          <a:p>
            <a:pPr algn="ctr">
              <a:spcBef>
                <a:spcPct val="50000"/>
              </a:spcBef>
              <a:buFontTx/>
              <a:buAutoNum type="arabicPeriod" startAt="4"/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    3 </a:t>
            </a: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</a:rPr>
              <a:t>5.     2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91345F-99F2-4710-84C4-546A0CC019C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86" grpId="0" animBg="1"/>
      <p:bldP spid="542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ru-RU" altLang="ru-RU" sz="4600" b="1" i="1">
                <a:solidFill>
                  <a:srgbClr val="9966FF"/>
                </a:solidFill>
              </a:rPr>
              <a:t>Всем за работу</a:t>
            </a:r>
          </a:p>
        </p:txBody>
      </p:sp>
      <p:pic>
        <p:nvPicPr>
          <p:cNvPr id="106499" name="Picture 3" descr="6765545434[1]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449388"/>
            <a:ext cx="5976938" cy="4884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098D51-9D3B-438A-A11E-3C865B54887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64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9750" y="4437063"/>
            <a:ext cx="5360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800" b="1" i="1" u="sng">
                <a:solidFill>
                  <a:schemeClr val="accent2"/>
                </a:solidFill>
                <a:latin typeface="Times New Roman" pitchFamily="18" charset="0"/>
              </a:rPr>
              <a:t>2. Как можно задать функцию?</a:t>
            </a:r>
            <a:r>
              <a:rPr lang="ru-RU" altLang="ru-RU" sz="2800" b="1" u="sng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50825" y="765175"/>
            <a:ext cx="8497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</a:rPr>
              <a:t>Переменную </a:t>
            </a:r>
            <a:r>
              <a:rPr lang="ru-RU" altLang="ru-RU" sz="2400" b="1" i="1">
                <a:solidFill>
                  <a:srgbClr val="003399"/>
                </a:solidFill>
                <a:latin typeface="Times New Roman" pitchFamily="18" charset="0"/>
              </a:rPr>
              <a:t>х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</a:rPr>
              <a:t> называют </a:t>
            </a:r>
            <a:r>
              <a:rPr lang="ru-RU" altLang="ru-RU" sz="2400" b="1" i="1">
                <a:solidFill>
                  <a:srgbClr val="003399"/>
                </a:solidFill>
                <a:latin typeface="Times New Roman" pitchFamily="18" charset="0"/>
              </a:rPr>
              <a:t>независимой</a:t>
            </a:r>
            <a:r>
              <a:rPr lang="ru-RU" altLang="ru-RU" sz="2400" i="1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ru-RU" altLang="ru-RU" sz="2400" b="1" i="1">
                <a:solidFill>
                  <a:srgbClr val="003399"/>
                </a:solidFill>
                <a:latin typeface="Times New Roman" pitchFamily="18" charset="0"/>
              </a:rPr>
              <a:t>переменной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</a:rPr>
              <a:t> или </a:t>
            </a:r>
            <a:r>
              <a:rPr lang="ru-RU" altLang="ru-RU" sz="2400" b="1" i="1">
                <a:solidFill>
                  <a:srgbClr val="003399"/>
                </a:solidFill>
                <a:latin typeface="Times New Roman" pitchFamily="18" charset="0"/>
              </a:rPr>
              <a:t>аргументом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</a:rPr>
              <a:t>. Переменную </a:t>
            </a:r>
            <a:r>
              <a:rPr lang="ru-RU" altLang="ru-RU" sz="2400" b="1" i="1">
                <a:solidFill>
                  <a:srgbClr val="003399"/>
                </a:solidFill>
                <a:latin typeface="Times New Roman" pitchFamily="18" charset="0"/>
              </a:rPr>
              <a:t>у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</a:rPr>
              <a:t> называют </a:t>
            </a:r>
            <a:r>
              <a:rPr lang="ru-RU" altLang="ru-RU" sz="2400" b="1" i="1">
                <a:solidFill>
                  <a:srgbClr val="003399"/>
                </a:solidFill>
                <a:latin typeface="Times New Roman" pitchFamily="18" charset="0"/>
              </a:rPr>
              <a:t>зависимой переменной</a:t>
            </a:r>
            <a:r>
              <a:rPr lang="ru-RU" altLang="ru-RU" sz="2400" i="1">
                <a:solidFill>
                  <a:srgbClr val="0033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23850" y="1989138"/>
            <a:ext cx="85693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</a:rPr>
              <a:t>Говорят также, что </a:t>
            </a:r>
            <a:r>
              <a:rPr lang="ru-RU" altLang="ru-RU" sz="2400" b="1" i="1">
                <a:solidFill>
                  <a:srgbClr val="003399"/>
                </a:solidFill>
                <a:latin typeface="Times New Roman" pitchFamily="18" charset="0"/>
              </a:rPr>
              <a:t>переменная у является функцией от переменной х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</a:rPr>
              <a:t>. </a:t>
            </a:r>
          </a:p>
          <a:p>
            <a:pPr algn="just"/>
            <a:endParaRPr lang="ru-RU" altLang="ru-RU" sz="2400">
              <a:solidFill>
                <a:srgbClr val="003399"/>
              </a:solidFill>
              <a:latin typeface="Times New Roman" pitchFamily="18" charset="0"/>
            </a:endParaRPr>
          </a:p>
          <a:p>
            <a:pPr algn="just"/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</a:rPr>
              <a:t>Значения зависимой переменной называют </a:t>
            </a:r>
            <a:r>
              <a:rPr lang="ru-RU" altLang="ru-RU" sz="2400" b="1" i="1">
                <a:solidFill>
                  <a:srgbClr val="003399"/>
                </a:solidFill>
                <a:latin typeface="Times New Roman" pitchFamily="18" charset="0"/>
              </a:rPr>
              <a:t>значениями функции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95288" y="5300663"/>
            <a:ext cx="806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>
                <a:solidFill>
                  <a:srgbClr val="003399"/>
                </a:solidFill>
                <a:latin typeface="Times New Roman" pitchFamily="18" charset="0"/>
              </a:rPr>
              <a:t>Способы задания функций</a:t>
            </a:r>
            <a:r>
              <a:rPr lang="ru-RU" altLang="ru-RU" sz="240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ru-RU" altLang="ru-RU" sz="2400" u="sng">
                <a:solidFill>
                  <a:srgbClr val="003399"/>
                </a:solidFill>
                <a:latin typeface="Times New Roman" pitchFamily="18" charset="0"/>
              </a:rPr>
              <a:t>табличный, графический, аналитический(с помощью формулы), словесный. </a:t>
            </a: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>
            <p:ph/>
          </p:nvPr>
        </p:nvGraphicFramePr>
        <p:xfrm>
          <a:off x="3059113" y="2492375"/>
          <a:ext cx="158273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Формула" r:id="rId4" imgW="965160" imgH="266400" progId="Equation.3">
                  <p:embed/>
                </p:oleObj>
              </mc:Choice>
              <mc:Fallback>
                <p:oleObj name="Формула" r:id="rId4" imgW="96516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492375"/>
                        <a:ext cx="1582737" cy="4365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D14F2D-7BA6-485E-AF40-1C66AE35598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353425" cy="2387600"/>
          </a:xfrm>
        </p:spPr>
        <p:txBody>
          <a:bodyPr/>
          <a:lstStyle/>
          <a:p>
            <a:pPr algn="l"/>
            <a:r>
              <a:rPr lang="ru-RU" altLang="ru-RU" sz="2800">
                <a:solidFill>
                  <a:srgbClr val="0033CC"/>
                </a:solidFill>
                <a:effectLst/>
                <a:latin typeface="Times New Roman" pitchFamily="18" charset="0"/>
              </a:rPr>
              <a:t>Напомним, что </a:t>
            </a:r>
            <a:r>
              <a:rPr lang="ru-RU" altLang="ru-RU" sz="2800" b="1" i="1">
                <a:solidFill>
                  <a:srgbClr val="0033CC"/>
                </a:solidFill>
                <a:effectLst/>
                <a:latin typeface="Times New Roman" pitchFamily="18" charset="0"/>
              </a:rPr>
              <a:t>графиком функции</a:t>
            </a:r>
            <a:r>
              <a:rPr lang="ru-RU" altLang="ru-RU" sz="2800">
                <a:solidFill>
                  <a:srgbClr val="0033CC"/>
                </a:solidFill>
                <a:effectLst/>
                <a:latin typeface="Times New Roman" pitchFamily="18" charset="0"/>
              </a:rPr>
              <a:t> называется множество всех точек координатной плоскости, </a:t>
            </a:r>
            <a:r>
              <a:rPr lang="ru-RU" altLang="ru-RU" sz="2800" b="1" i="1">
                <a:solidFill>
                  <a:srgbClr val="0033CC"/>
                </a:solidFill>
                <a:effectLst/>
                <a:latin typeface="Times New Roman" pitchFamily="18" charset="0"/>
              </a:rPr>
              <a:t>абсциссы</a:t>
            </a:r>
            <a:r>
              <a:rPr lang="ru-RU" altLang="ru-RU" sz="2800">
                <a:solidFill>
                  <a:srgbClr val="0033CC"/>
                </a:solidFill>
                <a:effectLst/>
                <a:latin typeface="Times New Roman" pitchFamily="18" charset="0"/>
              </a:rPr>
              <a:t> которых равны значениям </a:t>
            </a:r>
            <a:r>
              <a:rPr lang="ru-RU" altLang="ru-RU" sz="2800" b="1" i="1">
                <a:solidFill>
                  <a:srgbClr val="0033CC"/>
                </a:solidFill>
                <a:effectLst/>
                <a:latin typeface="Times New Roman" pitchFamily="18" charset="0"/>
              </a:rPr>
              <a:t>аргумента</a:t>
            </a:r>
            <a:r>
              <a:rPr lang="ru-RU" altLang="ru-RU" sz="2800">
                <a:solidFill>
                  <a:srgbClr val="0033CC"/>
                </a:solidFill>
                <a:effectLst/>
                <a:latin typeface="Times New Roman" pitchFamily="18" charset="0"/>
              </a:rPr>
              <a:t>, а </a:t>
            </a:r>
            <a:r>
              <a:rPr lang="ru-RU" altLang="ru-RU" sz="2800" b="1" i="1">
                <a:solidFill>
                  <a:srgbClr val="0033CC"/>
                </a:solidFill>
                <a:effectLst/>
                <a:latin typeface="Times New Roman" pitchFamily="18" charset="0"/>
              </a:rPr>
              <a:t>ординаты </a:t>
            </a:r>
            <a:r>
              <a:rPr lang="ru-RU" altLang="ru-RU" sz="2800">
                <a:solidFill>
                  <a:srgbClr val="0033CC"/>
                </a:solidFill>
                <a:effectLst/>
                <a:latin typeface="Times New Roman" pitchFamily="18" charset="0"/>
              </a:rPr>
              <a:t>- соответствующим значениям </a:t>
            </a:r>
            <a:r>
              <a:rPr lang="ru-RU" altLang="ru-RU" sz="2800" b="1" i="1">
                <a:solidFill>
                  <a:srgbClr val="0033CC"/>
                </a:solidFill>
                <a:effectLst/>
                <a:latin typeface="Times New Roman" pitchFamily="18" charset="0"/>
              </a:rPr>
              <a:t>функции</a:t>
            </a:r>
            <a:r>
              <a:rPr lang="ru-RU" altLang="ru-RU" sz="250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084763"/>
            <a:ext cx="8424863" cy="1368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/>
              <a:t>   </a:t>
            </a:r>
            <a:r>
              <a:rPr lang="ru-RU" altLang="ru-RU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Все значения, которые принимает </a:t>
            </a:r>
            <a:r>
              <a:rPr lang="ru-RU" altLang="ru-RU" sz="2800" b="1" i="1" dirty="0">
                <a:solidFill>
                  <a:srgbClr val="0033CC"/>
                </a:solidFill>
                <a:effectLst/>
                <a:latin typeface="Times New Roman" pitchFamily="18" charset="0"/>
              </a:rPr>
              <a:t>зависимая</a:t>
            </a:r>
            <a:r>
              <a:rPr lang="ru-RU" altLang="ru-RU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переменная, образуют </a:t>
            </a:r>
            <a:r>
              <a:rPr lang="ru-RU" altLang="ru-RU" sz="2800" b="1" i="1" dirty="0">
                <a:solidFill>
                  <a:srgbClr val="0033CC"/>
                </a:solidFill>
                <a:effectLst/>
                <a:latin typeface="Times New Roman" pitchFamily="18" charset="0"/>
              </a:rPr>
              <a:t>область значений функции</a:t>
            </a:r>
            <a:r>
              <a:rPr lang="ru-RU" altLang="ru-RU" sz="2800" i="1" dirty="0">
                <a:solidFill>
                  <a:srgbClr val="0033CC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altLang="ru-RU" sz="28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84213" y="4005263"/>
            <a:ext cx="7775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dirty="0">
                <a:solidFill>
                  <a:srgbClr val="0033CC"/>
                </a:solidFill>
                <a:latin typeface="Times New Roman" pitchFamily="18" charset="0"/>
              </a:rPr>
              <a:t>Все значения </a:t>
            </a:r>
            <a:r>
              <a:rPr lang="ru-RU" altLang="ru-RU" sz="2800" b="1" i="1" dirty="0">
                <a:solidFill>
                  <a:srgbClr val="0033CC"/>
                </a:solidFill>
                <a:latin typeface="Times New Roman" pitchFamily="18" charset="0"/>
              </a:rPr>
              <a:t>независимой</a:t>
            </a:r>
            <a:r>
              <a:rPr lang="ru-RU" altLang="ru-RU" sz="2800" dirty="0">
                <a:solidFill>
                  <a:srgbClr val="0033CC"/>
                </a:solidFill>
                <a:latin typeface="Times New Roman" pitchFamily="18" charset="0"/>
              </a:rPr>
              <a:t> переменной образуют </a:t>
            </a:r>
            <a:r>
              <a:rPr lang="ru-RU" altLang="ru-RU" sz="2800" b="1" i="1" dirty="0">
                <a:solidFill>
                  <a:srgbClr val="0033CC"/>
                </a:solidFill>
                <a:latin typeface="Times New Roman" pitchFamily="18" charset="0"/>
              </a:rPr>
              <a:t>область определения функции</a:t>
            </a:r>
            <a:r>
              <a:rPr lang="ru-RU" altLang="ru-RU" sz="2400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755650" y="333375"/>
            <a:ext cx="3795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800" b="1" i="1" u="sng">
                <a:solidFill>
                  <a:schemeClr val="accent2"/>
                </a:solidFill>
                <a:latin typeface="Times New Roman" pitchFamily="18" charset="0"/>
              </a:rPr>
              <a:t>3. Что такое график?</a:t>
            </a:r>
            <a:r>
              <a:rPr lang="ru-RU" altLang="ru-RU" sz="2800" b="1" u="sng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68313" y="2781300"/>
            <a:ext cx="59769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800" b="1" i="1" u="sng">
                <a:solidFill>
                  <a:schemeClr val="accent2"/>
                </a:solidFill>
                <a:latin typeface="Times New Roman" pitchFamily="18" charset="0"/>
              </a:rPr>
              <a:t>4. Что такое область определения и область значения функции?</a:t>
            </a:r>
            <a:r>
              <a:rPr lang="ru-RU" altLang="ru-RU" sz="2800" b="1" u="sng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D33497-CB3B-4B48-BE6C-11B5F9AC937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  <p:bldP spid="737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247900" y="229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611188" y="3933825"/>
          <a:ext cx="21097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5" name="Формула" r:id="rId4" imgW="710891" imgH="241195" progId="Equation.3">
                  <p:embed/>
                </p:oleObj>
              </mc:Choice>
              <mc:Fallback>
                <p:oleObj name="Формула" r:id="rId4" imgW="710891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933825"/>
                        <a:ext cx="210978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3635375" y="3933825"/>
          <a:ext cx="20034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6" name="Формула" r:id="rId6" imgW="710891" imgH="241195" progId="Equation.3">
                  <p:embed/>
                </p:oleObj>
              </mc:Choice>
              <mc:Fallback>
                <p:oleObj name="Формула" r:id="rId6" imgW="710891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933825"/>
                        <a:ext cx="2003425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61" name="Object 9"/>
          <p:cNvGraphicFramePr>
            <a:graphicFrameLocks noChangeAspect="1"/>
          </p:cNvGraphicFramePr>
          <p:nvPr/>
        </p:nvGraphicFramePr>
        <p:xfrm>
          <a:off x="6659563" y="3933825"/>
          <a:ext cx="19351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7" name="Формула" r:id="rId8" imgW="710891" imgH="241195" progId="Equation.3">
                  <p:embed/>
                </p:oleObj>
              </mc:Choice>
              <mc:Fallback>
                <p:oleObj name="Формула" r:id="rId8" imgW="710891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933825"/>
                        <a:ext cx="193516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539750" y="1557338"/>
          <a:ext cx="22431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8" name="Формула" r:id="rId10" imgW="965160" imgH="228600" progId="Equation.3">
                  <p:embed/>
                </p:oleObj>
              </mc:Choice>
              <mc:Fallback>
                <p:oleObj name="Формула" r:id="rId10" imgW="9651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22431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6588125" y="1484313"/>
          <a:ext cx="22225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9" name="Формула" r:id="rId12" imgW="863280" imgH="228600" progId="Equation.3">
                  <p:embed/>
                </p:oleObj>
              </mc:Choice>
              <mc:Fallback>
                <p:oleObj name="Формула" r:id="rId12" imgW="8632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484313"/>
                        <a:ext cx="2222500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79388" y="1700213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1.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3203575" y="1773238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2.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6084888" y="1700213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3.</a:t>
            </a:r>
          </a:p>
        </p:txBody>
      </p:sp>
      <p:graphicFrame>
        <p:nvGraphicFramePr>
          <p:cNvPr id="74769" name="Object 17"/>
          <p:cNvGraphicFramePr>
            <a:graphicFrameLocks noChangeAspect="1"/>
          </p:cNvGraphicFramePr>
          <p:nvPr/>
        </p:nvGraphicFramePr>
        <p:xfrm>
          <a:off x="3563938" y="1557338"/>
          <a:ext cx="21431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0" name="Формула" r:id="rId14" imgW="888840" imgH="228600" progId="Equation.3">
                  <p:embed/>
                </p:oleObj>
              </mc:Choice>
              <mc:Fallback>
                <p:oleObj name="Формула" r:id="rId14" imgW="88884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557338"/>
                        <a:ext cx="21431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70" name="Group 18"/>
          <p:cNvGrpSpPr>
            <a:grpSpLocks/>
          </p:cNvGrpSpPr>
          <p:nvPr/>
        </p:nvGrpSpPr>
        <p:grpSpPr bwMode="auto">
          <a:xfrm>
            <a:off x="827088" y="2636838"/>
            <a:ext cx="1492250" cy="396875"/>
            <a:chOff x="2336" y="1191"/>
            <a:chExt cx="940" cy="250"/>
          </a:xfrm>
        </p:grpSpPr>
        <p:graphicFrame>
          <p:nvGraphicFramePr>
            <p:cNvPr id="74771" name="Object 19"/>
            <p:cNvGraphicFramePr>
              <a:graphicFrameLocks noChangeAspect="1"/>
            </p:cNvGraphicFramePr>
            <p:nvPr/>
          </p:nvGraphicFramePr>
          <p:xfrm>
            <a:off x="2426" y="1253"/>
            <a:ext cx="395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1" name="Формула" r:id="rId16" imgW="266400" imgH="126720" progId="Equation.3">
                    <p:embed/>
                  </p:oleObj>
                </mc:Choice>
                <mc:Fallback>
                  <p:oleObj name="Формула" r:id="rId16" imgW="266400" imgH="12672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253"/>
                          <a:ext cx="395" cy="1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72" name="Object 20"/>
            <p:cNvGraphicFramePr>
              <a:graphicFrameLocks noChangeAspect="1"/>
            </p:cNvGraphicFramePr>
            <p:nvPr/>
          </p:nvGraphicFramePr>
          <p:xfrm>
            <a:off x="2971" y="1253"/>
            <a:ext cx="226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2" name="Формула" r:id="rId18" imgW="152280" imgH="126720" progId="Equation.3">
                    <p:embed/>
                  </p:oleObj>
                </mc:Choice>
                <mc:Fallback>
                  <p:oleObj name="Формула" r:id="rId18" imgW="152280" imgH="12672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253"/>
                          <a:ext cx="226" cy="1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2789" y="119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b="1">
                  <a:solidFill>
                    <a:srgbClr val="000000"/>
                  </a:solidFill>
                  <a:latin typeface="Arial" charset="0"/>
                </a:rPr>
                <a:t>;</a:t>
              </a:r>
            </a:p>
          </p:txBody>
        </p:sp>
        <p:sp>
          <p:nvSpPr>
            <p:cNvPr id="74774" name="Text Box 22"/>
            <p:cNvSpPr txBox="1">
              <a:spLocks noChangeArrowheads="1"/>
            </p:cNvSpPr>
            <p:nvPr/>
          </p:nvSpPr>
          <p:spPr bwMode="auto">
            <a:xfrm>
              <a:off x="2336" y="119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b="1">
                  <a:solidFill>
                    <a:srgbClr val="000000"/>
                  </a:solidFill>
                  <a:latin typeface="Arial" charset="0"/>
                </a:rPr>
                <a:t>(</a:t>
              </a:r>
            </a:p>
          </p:txBody>
        </p:sp>
        <p:sp>
          <p:nvSpPr>
            <p:cNvPr id="74775" name="Text Box 23"/>
            <p:cNvSpPr txBox="1">
              <a:spLocks noChangeArrowheads="1"/>
            </p:cNvSpPr>
            <p:nvPr/>
          </p:nvSpPr>
          <p:spPr bwMode="auto">
            <a:xfrm>
              <a:off x="3107" y="119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b="1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250825" y="4149725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4.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3203575" y="4149725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5.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6227763" y="414972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6.</a:t>
            </a:r>
          </a:p>
        </p:txBody>
      </p:sp>
      <p:graphicFrame>
        <p:nvGraphicFramePr>
          <p:cNvPr id="74779" name="Object 2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3" name="Формула" r:id="rId20" imgW="114120" imgH="215640" progId="Equation.3">
                  <p:embed/>
                </p:oleObj>
              </mc:Choice>
              <mc:Fallback>
                <p:oleObj name="Формула" r:id="rId20" imgW="114120" imgH="215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81" name="Object 29"/>
          <p:cNvGraphicFramePr>
            <a:graphicFrameLocks noChangeAspect="1"/>
          </p:cNvGraphicFramePr>
          <p:nvPr/>
        </p:nvGraphicFramePr>
        <p:xfrm>
          <a:off x="755650" y="4868863"/>
          <a:ext cx="11271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4" name="Формула" r:id="rId22" imgW="355320" imgH="177480" progId="Equation.3">
                  <p:embed/>
                </p:oleObj>
              </mc:Choice>
              <mc:Fallback>
                <p:oleObj name="Формула" r:id="rId22" imgW="355320" imgH="177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868863"/>
                        <a:ext cx="1127125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83" name="Object 31"/>
          <p:cNvGraphicFramePr>
            <a:graphicFrameLocks noChangeAspect="1"/>
          </p:cNvGraphicFramePr>
          <p:nvPr/>
        </p:nvGraphicFramePr>
        <p:xfrm>
          <a:off x="6948488" y="4941888"/>
          <a:ext cx="139541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5" name="Формула" r:id="rId24" imgW="431640" imgH="177480" progId="Equation.3">
                  <p:embed/>
                </p:oleObj>
              </mc:Choice>
              <mc:Fallback>
                <p:oleObj name="Формула" r:id="rId24" imgW="431640" imgH="177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941888"/>
                        <a:ext cx="1395412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85" name="Rectangle 33"/>
          <p:cNvSpPr>
            <a:spLocks noChangeArrowheads="1"/>
          </p:cNvSpPr>
          <p:nvPr/>
        </p:nvSpPr>
        <p:spPr bwMode="auto">
          <a:xfrm>
            <a:off x="327025" y="3471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74786" name="Group 34"/>
          <p:cNvGrpSpPr>
            <a:grpSpLocks/>
          </p:cNvGrpSpPr>
          <p:nvPr/>
        </p:nvGrpSpPr>
        <p:grpSpPr bwMode="auto">
          <a:xfrm>
            <a:off x="3779838" y="2636838"/>
            <a:ext cx="1492250" cy="396875"/>
            <a:chOff x="2336" y="1191"/>
            <a:chExt cx="940" cy="250"/>
          </a:xfrm>
        </p:grpSpPr>
        <p:graphicFrame>
          <p:nvGraphicFramePr>
            <p:cNvPr id="74787" name="Object 35"/>
            <p:cNvGraphicFramePr>
              <a:graphicFrameLocks noChangeAspect="1"/>
            </p:cNvGraphicFramePr>
            <p:nvPr/>
          </p:nvGraphicFramePr>
          <p:xfrm>
            <a:off x="2426" y="1253"/>
            <a:ext cx="395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6" name="Формула" r:id="rId26" imgW="266400" imgH="126720" progId="Equation.3">
                    <p:embed/>
                  </p:oleObj>
                </mc:Choice>
                <mc:Fallback>
                  <p:oleObj name="Формула" r:id="rId26" imgW="266400" imgH="12672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253"/>
                          <a:ext cx="395" cy="1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8" name="Object 36"/>
            <p:cNvGraphicFramePr>
              <a:graphicFrameLocks noChangeAspect="1"/>
            </p:cNvGraphicFramePr>
            <p:nvPr/>
          </p:nvGraphicFramePr>
          <p:xfrm>
            <a:off x="2971" y="1253"/>
            <a:ext cx="226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7" name="Формула" r:id="rId27" imgW="152280" imgH="126720" progId="Equation.3">
                    <p:embed/>
                  </p:oleObj>
                </mc:Choice>
                <mc:Fallback>
                  <p:oleObj name="Формула" r:id="rId27" imgW="152280" imgH="12672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253"/>
                          <a:ext cx="226" cy="1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89" name="Text Box 37"/>
            <p:cNvSpPr txBox="1">
              <a:spLocks noChangeArrowheads="1"/>
            </p:cNvSpPr>
            <p:nvPr/>
          </p:nvSpPr>
          <p:spPr bwMode="auto">
            <a:xfrm>
              <a:off x="2789" y="119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b="1">
                  <a:solidFill>
                    <a:srgbClr val="000000"/>
                  </a:solidFill>
                  <a:latin typeface="Arial" charset="0"/>
                </a:rPr>
                <a:t>;</a:t>
              </a:r>
            </a:p>
          </p:txBody>
        </p:sp>
        <p:sp>
          <p:nvSpPr>
            <p:cNvPr id="74790" name="Text Box 38"/>
            <p:cNvSpPr txBox="1">
              <a:spLocks noChangeArrowheads="1"/>
            </p:cNvSpPr>
            <p:nvPr/>
          </p:nvSpPr>
          <p:spPr bwMode="auto">
            <a:xfrm>
              <a:off x="2336" y="119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b="1">
                  <a:solidFill>
                    <a:srgbClr val="000000"/>
                  </a:solidFill>
                  <a:latin typeface="Arial" charset="0"/>
                </a:rPr>
                <a:t>(</a:t>
              </a:r>
            </a:p>
          </p:txBody>
        </p:sp>
        <p:sp>
          <p:nvSpPr>
            <p:cNvPr id="74791" name="Text Box 39"/>
            <p:cNvSpPr txBox="1">
              <a:spLocks noChangeArrowheads="1"/>
            </p:cNvSpPr>
            <p:nvPr/>
          </p:nvSpPr>
          <p:spPr bwMode="auto">
            <a:xfrm>
              <a:off x="3107" y="119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b="1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74792" name="Group 40"/>
          <p:cNvGrpSpPr>
            <a:grpSpLocks/>
          </p:cNvGrpSpPr>
          <p:nvPr/>
        </p:nvGrpSpPr>
        <p:grpSpPr bwMode="auto">
          <a:xfrm>
            <a:off x="6732588" y="2636838"/>
            <a:ext cx="1492250" cy="396875"/>
            <a:chOff x="2336" y="1191"/>
            <a:chExt cx="940" cy="250"/>
          </a:xfrm>
        </p:grpSpPr>
        <p:graphicFrame>
          <p:nvGraphicFramePr>
            <p:cNvPr id="74793" name="Object 41"/>
            <p:cNvGraphicFramePr>
              <a:graphicFrameLocks noChangeAspect="1"/>
            </p:cNvGraphicFramePr>
            <p:nvPr/>
          </p:nvGraphicFramePr>
          <p:xfrm>
            <a:off x="2426" y="1253"/>
            <a:ext cx="395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8" name="Формула" r:id="rId28" imgW="266400" imgH="126720" progId="Equation.3">
                    <p:embed/>
                  </p:oleObj>
                </mc:Choice>
                <mc:Fallback>
                  <p:oleObj name="Формула" r:id="rId28" imgW="266400" imgH="12672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253"/>
                          <a:ext cx="395" cy="1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4" name="Object 42"/>
            <p:cNvGraphicFramePr>
              <a:graphicFrameLocks noChangeAspect="1"/>
            </p:cNvGraphicFramePr>
            <p:nvPr/>
          </p:nvGraphicFramePr>
          <p:xfrm>
            <a:off x="2971" y="1253"/>
            <a:ext cx="226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9" name="Формула" r:id="rId29" imgW="152280" imgH="126720" progId="Equation.3">
                    <p:embed/>
                  </p:oleObj>
                </mc:Choice>
                <mc:Fallback>
                  <p:oleObj name="Формула" r:id="rId29" imgW="152280" imgH="12672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253"/>
                          <a:ext cx="226" cy="1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95" name="Text Box 43"/>
            <p:cNvSpPr txBox="1">
              <a:spLocks noChangeArrowheads="1"/>
            </p:cNvSpPr>
            <p:nvPr/>
          </p:nvSpPr>
          <p:spPr bwMode="auto">
            <a:xfrm>
              <a:off x="2789" y="119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b="1">
                  <a:solidFill>
                    <a:srgbClr val="000000"/>
                  </a:solidFill>
                  <a:latin typeface="Arial" charset="0"/>
                </a:rPr>
                <a:t>;</a:t>
              </a:r>
            </a:p>
          </p:txBody>
        </p:sp>
        <p:sp>
          <p:nvSpPr>
            <p:cNvPr id="74796" name="Text Box 44"/>
            <p:cNvSpPr txBox="1">
              <a:spLocks noChangeArrowheads="1"/>
            </p:cNvSpPr>
            <p:nvPr/>
          </p:nvSpPr>
          <p:spPr bwMode="auto">
            <a:xfrm>
              <a:off x="2336" y="119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b="1">
                  <a:solidFill>
                    <a:srgbClr val="000000"/>
                  </a:solidFill>
                  <a:latin typeface="Arial" charset="0"/>
                </a:rPr>
                <a:t>(</a:t>
              </a:r>
            </a:p>
          </p:txBody>
        </p:sp>
        <p:sp>
          <p:nvSpPr>
            <p:cNvPr id="74797" name="Text Box 45"/>
            <p:cNvSpPr txBox="1">
              <a:spLocks noChangeArrowheads="1"/>
            </p:cNvSpPr>
            <p:nvPr/>
          </p:nvSpPr>
          <p:spPr bwMode="auto">
            <a:xfrm>
              <a:off x="3107" y="1191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b="1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</p:grpSp>
      <p:graphicFrame>
        <p:nvGraphicFramePr>
          <p:cNvPr id="74798" name="Object 46"/>
          <p:cNvGraphicFramePr>
            <a:graphicFrameLocks noChangeAspect="1"/>
          </p:cNvGraphicFramePr>
          <p:nvPr/>
        </p:nvGraphicFramePr>
        <p:xfrm>
          <a:off x="3827463" y="4941888"/>
          <a:ext cx="1114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0" name="Формула" r:id="rId30" imgW="355320" imgH="177480" progId="Equation.3">
                  <p:embed/>
                </p:oleObj>
              </mc:Choice>
              <mc:Fallback>
                <p:oleObj name="Формула" r:id="rId30" imgW="355320" imgH="1774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4941888"/>
                        <a:ext cx="11144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755650" y="549275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altLang="ru-RU" sz="3200" b="1" i="1">
                <a:solidFill>
                  <a:srgbClr val="0033CC"/>
                </a:solidFill>
                <a:effectLst/>
                <a:latin typeface="Times New Roman" pitchFamily="18" charset="0"/>
              </a:rPr>
              <a:t>Найдите область определения функции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E011F-ABF7-4DD8-B74F-CCC8A8118D4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45500" cy="719138"/>
          </a:xfrm>
        </p:spPr>
        <p:txBody>
          <a:bodyPr/>
          <a:lstStyle/>
          <a:p>
            <a:r>
              <a:rPr lang="ru-RU" altLang="ru-RU" sz="2500" b="1">
                <a:solidFill>
                  <a:srgbClr val="003300"/>
                </a:solidFill>
                <a:effectLst/>
                <a:latin typeface="Times New Roman" pitchFamily="18" charset="0"/>
              </a:rPr>
              <a:t>Назовите функции с одинаковой  областью определения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928688" y="968375"/>
          <a:ext cx="1747837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4" name="Формула" r:id="rId4" imgW="711000" imgH="419040" progId="Equation.3">
                  <p:embed/>
                </p:oleObj>
              </mc:Choice>
              <mc:Fallback>
                <p:oleObj name="Формула" r:id="rId4" imgW="7110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968375"/>
                        <a:ext cx="1747837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3635375" y="938213"/>
          <a:ext cx="1812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5" name="Формула" r:id="rId6" imgW="736600" imgH="431800" progId="Equation.3">
                  <p:embed/>
                </p:oleObj>
              </mc:Choice>
              <mc:Fallback>
                <p:oleObj name="Формула" r:id="rId6" imgW="7366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938213"/>
                        <a:ext cx="18129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35" name="Object 11"/>
          <p:cNvGraphicFramePr>
            <a:graphicFrameLocks noChangeAspect="1"/>
          </p:cNvGraphicFramePr>
          <p:nvPr/>
        </p:nvGraphicFramePr>
        <p:xfrm>
          <a:off x="862013" y="2547938"/>
          <a:ext cx="15875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6" name="Формула" r:id="rId8" imgW="736600" imgH="431800" progId="Equation.3">
                  <p:embed/>
                </p:oleObj>
              </mc:Choice>
              <mc:Fallback>
                <p:oleObj name="Формула" r:id="rId8" imgW="7366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2547938"/>
                        <a:ext cx="1587500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37" name="Object 13"/>
          <p:cNvGraphicFramePr>
            <a:graphicFrameLocks noChangeAspect="1"/>
          </p:cNvGraphicFramePr>
          <p:nvPr/>
        </p:nvGraphicFramePr>
        <p:xfrm>
          <a:off x="5153025" y="5084763"/>
          <a:ext cx="18859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7" name="Формула" r:id="rId10" imgW="736600" imgH="419100" progId="Equation.3">
                  <p:embed/>
                </p:oleObj>
              </mc:Choice>
              <mc:Fallback>
                <p:oleObj name="Формула" r:id="rId10" imgW="736600" imgH="4191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5084763"/>
                        <a:ext cx="188595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8" name="Object 14"/>
          <p:cNvGraphicFramePr>
            <a:graphicFrameLocks noChangeAspect="1"/>
          </p:cNvGraphicFramePr>
          <p:nvPr/>
        </p:nvGraphicFramePr>
        <p:xfrm>
          <a:off x="6503988" y="950913"/>
          <a:ext cx="18002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8" name="Формула" r:id="rId12" imgW="736600" imgH="431800" progId="Equation.3">
                  <p:embed/>
                </p:oleObj>
              </mc:Choice>
              <mc:Fallback>
                <p:oleObj name="Формула" r:id="rId12" imgW="736600" imgH="431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950913"/>
                        <a:ext cx="1800225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0" y="23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43" name="Object 19"/>
          <p:cNvGraphicFramePr>
            <a:graphicFrameLocks noChangeAspect="1"/>
          </p:cNvGraphicFramePr>
          <p:nvPr/>
        </p:nvGraphicFramePr>
        <p:xfrm>
          <a:off x="6588125" y="2459038"/>
          <a:ext cx="17414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9" name="Формула" r:id="rId14" imgW="736280" imgH="444307" progId="Equation.3">
                  <p:embed/>
                </p:oleObj>
              </mc:Choice>
              <mc:Fallback>
                <p:oleObj name="Формула" r:id="rId14" imgW="736280" imgH="44430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459038"/>
                        <a:ext cx="1741488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45" name="Object 21"/>
          <p:cNvGraphicFramePr>
            <a:graphicFrameLocks noChangeAspect="1"/>
          </p:cNvGraphicFramePr>
          <p:nvPr/>
        </p:nvGraphicFramePr>
        <p:xfrm>
          <a:off x="823913" y="3852863"/>
          <a:ext cx="177958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0" name="Формула" r:id="rId16" imgW="736280" imgH="444307" progId="Equation.3">
                  <p:embed/>
                </p:oleObj>
              </mc:Choice>
              <mc:Fallback>
                <p:oleObj name="Формула" r:id="rId16" imgW="736280" imgH="44430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3852863"/>
                        <a:ext cx="1779587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6" name="Object 22"/>
          <p:cNvGraphicFramePr>
            <a:graphicFrameLocks noChangeAspect="1"/>
          </p:cNvGraphicFramePr>
          <p:nvPr/>
        </p:nvGraphicFramePr>
        <p:xfrm>
          <a:off x="7235825" y="5013325"/>
          <a:ext cx="19081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1" name="Формула" r:id="rId18" imgW="736280" imgH="444307" progId="Equation.3">
                  <p:embed/>
                </p:oleObj>
              </mc:Choice>
              <mc:Fallback>
                <p:oleObj name="Формула" r:id="rId18" imgW="736280" imgH="444307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013325"/>
                        <a:ext cx="1908175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0" y="407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48" name="Object 24"/>
          <p:cNvGraphicFramePr>
            <a:graphicFrameLocks noChangeAspect="1"/>
          </p:cNvGraphicFramePr>
          <p:nvPr/>
        </p:nvGraphicFramePr>
        <p:xfrm>
          <a:off x="3673475" y="3844925"/>
          <a:ext cx="18129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2" name="Формула" r:id="rId20" imgW="736280" imgH="444307" progId="Equation.3">
                  <p:embed/>
                </p:oleObj>
              </mc:Choice>
              <mc:Fallback>
                <p:oleObj name="Формула" r:id="rId20" imgW="736280" imgH="444307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3844925"/>
                        <a:ext cx="1812925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9" name="Object 25"/>
          <p:cNvGraphicFramePr>
            <a:graphicFrameLocks noChangeAspect="1"/>
          </p:cNvGraphicFramePr>
          <p:nvPr/>
        </p:nvGraphicFramePr>
        <p:xfrm>
          <a:off x="3559175" y="2459038"/>
          <a:ext cx="17780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3" name="Формула" r:id="rId22" imgW="736280" imgH="444307" progId="Equation.3">
                  <p:embed/>
                </p:oleObj>
              </mc:Choice>
              <mc:Fallback>
                <p:oleObj name="Формула" r:id="rId22" imgW="736280" imgH="444307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2459038"/>
                        <a:ext cx="17780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468313" y="1125538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latin typeface="Arial" charset="0"/>
              </a:rPr>
              <a:t>1.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2411413" y="1557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3203575" y="1125538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Arial" charset="0"/>
              </a:rPr>
              <a:t>2</a:t>
            </a:r>
            <a:r>
              <a:rPr lang="ru-RU" altLang="ru-RU" sz="2000">
                <a:latin typeface="Arial" charset="0"/>
              </a:rPr>
              <a:t>.</a:t>
            </a: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6011863" y="1125538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Arial" charset="0"/>
              </a:rPr>
              <a:t>3.</a:t>
            </a:r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417513" y="2484438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Arial" charset="0"/>
              </a:rPr>
              <a:t>4.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3255963" y="2452688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Arial" charset="0"/>
              </a:rPr>
              <a:t>5.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6016625" y="2471738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Arial" charset="0"/>
              </a:rPr>
              <a:t>6.</a:t>
            </a:r>
          </a:p>
        </p:txBody>
      </p:sp>
      <p:sp>
        <p:nvSpPr>
          <p:cNvPr id="103457" name="Oval 33"/>
          <p:cNvSpPr>
            <a:spLocks noChangeArrowheads="1"/>
          </p:cNvSpPr>
          <p:nvPr/>
        </p:nvSpPr>
        <p:spPr bwMode="auto">
          <a:xfrm>
            <a:off x="755650" y="960438"/>
            <a:ext cx="2262188" cy="1152525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58" name="Oval 34"/>
          <p:cNvSpPr>
            <a:spLocks noChangeArrowheads="1"/>
          </p:cNvSpPr>
          <p:nvPr/>
        </p:nvSpPr>
        <p:spPr bwMode="auto">
          <a:xfrm>
            <a:off x="6443663" y="2413000"/>
            <a:ext cx="2282825" cy="1201738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59" name="AutoShape 35"/>
          <p:cNvSpPr>
            <a:spLocks noChangeArrowheads="1"/>
          </p:cNvSpPr>
          <p:nvPr/>
        </p:nvSpPr>
        <p:spPr bwMode="auto">
          <a:xfrm>
            <a:off x="3343275" y="2319338"/>
            <a:ext cx="2659063" cy="1431925"/>
          </a:xfrm>
          <a:prstGeom prst="diamond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60" name="AutoShape 36"/>
          <p:cNvSpPr>
            <a:spLocks noChangeArrowheads="1"/>
          </p:cNvSpPr>
          <p:nvPr/>
        </p:nvSpPr>
        <p:spPr bwMode="auto">
          <a:xfrm>
            <a:off x="6294438" y="781050"/>
            <a:ext cx="2633662" cy="1457325"/>
          </a:xfrm>
          <a:prstGeom prst="diamond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61" name="AutoShape 37"/>
          <p:cNvSpPr>
            <a:spLocks noChangeArrowheads="1"/>
          </p:cNvSpPr>
          <p:nvPr/>
        </p:nvSpPr>
        <p:spPr bwMode="auto">
          <a:xfrm>
            <a:off x="3635375" y="912813"/>
            <a:ext cx="2016125" cy="10588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62" name="AutoShape 38"/>
          <p:cNvSpPr>
            <a:spLocks noChangeArrowheads="1"/>
          </p:cNvSpPr>
          <p:nvPr/>
        </p:nvSpPr>
        <p:spPr bwMode="auto">
          <a:xfrm>
            <a:off x="696913" y="3886200"/>
            <a:ext cx="2016125" cy="10588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63" name="AutoShape 39"/>
          <p:cNvSpPr>
            <a:spLocks noChangeArrowheads="1"/>
          </p:cNvSpPr>
          <p:nvPr/>
        </p:nvSpPr>
        <p:spPr bwMode="auto">
          <a:xfrm>
            <a:off x="573088" y="2517775"/>
            <a:ext cx="2381250" cy="1076325"/>
          </a:xfrm>
          <a:prstGeom prst="parallelogram">
            <a:avLst>
              <a:gd name="adj" fmla="val 5531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64" name="AutoShape 40"/>
          <p:cNvSpPr>
            <a:spLocks noChangeArrowheads="1"/>
          </p:cNvSpPr>
          <p:nvPr/>
        </p:nvSpPr>
        <p:spPr bwMode="auto">
          <a:xfrm>
            <a:off x="3419475" y="3865563"/>
            <a:ext cx="2419350" cy="1076325"/>
          </a:xfrm>
          <a:prstGeom prst="parallelogram">
            <a:avLst>
              <a:gd name="adj" fmla="val 56195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65" name="Rectangle 41"/>
          <p:cNvSpPr>
            <a:spLocks noChangeArrowheads="1"/>
          </p:cNvSpPr>
          <p:nvPr/>
        </p:nvSpPr>
        <p:spPr bwMode="auto">
          <a:xfrm>
            <a:off x="0" y="5300663"/>
            <a:ext cx="4895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3300"/>
                </a:solidFill>
                <a:latin typeface="Arial" charset="0"/>
              </a:rPr>
              <a:t>Задайте формулой функцию с областью определения</a:t>
            </a:r>
            <a:r>
              <a:rPr lang="ru-RU" altLang="ru-RU" sz="2400">
                <a:solidFill>
                  <a:srgbClr val="003300"/>
                </a:solidFill>
                <a:latin typeface="Arial" charset="0"/>
              </a:rPr>
              <a:t> </a:t>
            </a:r>
          </a:p>
        </p:txBody>
      </p:sp>
      <p:sp>
        <p:nvSpPr>
          <p:cNvPr id="10346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68" name="Object 44"/>
          <p:cNvGraphicFramePr>
            <a:graphicFrameLocks noChangeAspect="1"/>
          </p:cNvGraphicFramePr>
          <p:nvPr/>
        </p:nvGraphicFramePr>
        <p:xfrm>
          <a:off x="3805238" y="5694363"/>
          <a:ext cx="111601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4" name="Формула" r:id="rId24" imgW="393480" imgH="203040" progId="Equation.3">
                  <p:embed/>
                </p:oleObj>
              </mc:Choice>
              <mc:Fallback>
                <p:oleObj name="Формула" r:id="rId24" imgW="393480" imgH="20304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5694363"/>
                        <a:ext cx="1116012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441325" y="39608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latin typeface="Arial" charset="0"/>
              </a:rPr>
              <a:t>7.</a:t>
            </a:r>
          </a:p>
        </p:txBody>
      </p:sp>
      <p:sp>
        <p:nvSpPr>
          <p:cNvPr id="103470" name="Text Box 46"/>
          <p:cNvSpPr txBox="1">
            <a:spLocks noChangeArrowheads="1"/>
          </p:cNvSpPr>
          <p:nvPr/>
        </p:nvSpPr>
        <p:spPr bwMode="auto">
          <a:xfrm>
            <a:off x="3286125" y="38592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latin typeface="Arial" charset="0"/>
              </a:rPr>
              <a:t>8.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3472" name="Rectangle 48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1B06D9-60BA-4180-93D5-0273134AA08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7" grpId="0" animBg="1"/>
      <p:bldP spid="103458" grpId="0" animBg="1"/>
      <p:bldP spid="103459" grpId="0" animBg="1"/>
      <p:bldP spid="103460" grpId="0" animBg="1"/>
      <p:bldP spid="103461" grpId="0" animBg="1"/>
      <p:bldP spid="103462" grpId="0" animBg="1"/>
      <p:bldP spid="103463" grpId="0" animBg="1"/>
      <p:bldP spid="1034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altLang="ru-RU" sz="2100" b="1" i="1">
                <a:solidFill>
                  <a:srgbClr val="003300"/>
                </a:solidFill>
                <a:effectLst/>
                <a:latin typeface="Times New Roman" pitchFamily="18" charset="0"/>
              </a:rPr>
              <a:t>На рисунке изображён график зависимости температуры</a:t>
            </a:r>
            <a:r>
              <a:rPr lang="en-US" altLang="ru-RU" sz="2100" b="1" i="1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2100" b="1" i="1">
                <a:solidFill>
                  <a:srgbClr val="003300"/>
                </a:solidFill>
                <a:effectLst/>
                <a:latin typeface="Times New Roman" pitchFamily="18" charset="0"/>
              </a:rPr>
              <a:t>Т ( </a:t>
            </a:r>
            <a:r>
              <a:rPr lang="en-US" altLang="ru-RU" sz="2100" b="1" i="1">
                <a:solidFill>
                  <a:srgbClr val="003300"/>
                </a:solidFill>
                <a:effectLst/>
                <a:latin typeface="Times New Roman" pitchFamily="18" charset="0"/>
                <a:cs typeface="Arial" charset="0"/>
              </a:rPr>
              <a:t>º</a:t>
            </a:r>
            <a:r>
              <a:rPr lang="ru-RU" altLang="ru-RU" sz="2100" b="1" i="1">
                <a:solidFill>
                  <a:srgbClr val="003300"/>
                </a:solidFill>
                <a:effectLst/>
                <a:latin typeface="Times New Roman" pitchFamily="18" charset="0"/>
              </a:rPr>
              <a:t>С) от времени суток </a:t>
            </a:r>
            <a:r>
              <a:rPr lang="en-US" altLang="ru-RU" sz="2100" b="1" i="1">
                <a:solidFill>
                  <a:srgbClr val="003300"/>
                </a:solidFill>
                <a:effectLst/>
                <a:latin typeface="Times New Roman" pitchFamily="18" charset="0"/>
              </a:rPr>
              <a:t>t</a:t>
            </a:r>
            <a:r>
              <a:rPr lang="ru-RU" altLang="ru-RU" sz="2100" b="1" i="1">
                <a:solidFill>
                  <a:srgbClr val="003300"/>
                </a:solidFill>
                <a:effectLst/>
                <a:latin typeface="Times New Roman" pitchFamily="18" charset="0"/>
              </a:rPr>
              <a:t> (час)</a:t>
            </a:r>
          </a:p>
        </p:txBody>
      </p:sp>
      <p:graphicFrame>
        <p:nvGraphicFramePr>
          <p:cNvPr id="76803" name="Group 3"/>
          <p:cNvGraphicFramePr>
            <a:graphicFrameLocks noGrp="1"/>
          </p:cNvGraphicFramePr>
          <p:nvPr>
            <p:ph type="tbl" idx="1"/>
          </p:nvPr>
        </p:nvGraphicFramePr>
        <p:xfrm>
          <a:off x="-9525" y="908050"/>
          <a:ext cx="9153525" cy="6253798"/>
        </p:xfrm>
        <a:graphic>
          <a:graphicData uri="http://schemas.openxmlformats.org/drawingml/2006/table">
            <a:tbl>
              <a:tblPr/>
              <a:tblGrid>
                <a:gridCol w="466725"/>
                <a:gridCol w="455613"/>
                <a:gridCol w="458787"/>
                <a:gridCol w="458788"/>
                <a:gridCol w="455612"/>
                <a:gridCol w="457200"/>
                <a:gridCol w="457200"/>
                <a:gridCol w="457200"/>
                <a:gridCol w="457200"/>
                <a:gridCol w="458788"/>
                <a:gridCol w="455612"/>
                <a:gridCol w="457200"/>
                <a:gridCol w="457200"/>
                <a:gridCol w="446088"/>
                <a:gridCol w="468312"/>
                <a:gridCol w="455613"/>
                <a:gridCol w="458787"/>
                <a:gridCol w="458788"/>
                <a:gridCol w="455612"/>
                <a:gridCol w="457200"/>
              </a:tblGrid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Т</a:t>
                      </a: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ºc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14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-2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-4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078" name="Line 278"/>
          <p:cNvSpPr>
            <a:spLocks noChangeShapeType="1"/>
          </p:cNvSpPr>
          <p:nvPr/>
        </p:nvSpPr>
        <p:spPr bwMode="auto">
          <a:xfrm flipV="1">
            <a:off x="468313" y="1052513"/>
            <a:ext cx="0" cy="5805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79" name="Line 279"/>
          <p:cNvSpPr>
            <a:spLocks noChangeShapeType="1"/>
          </p:cNvSpPr>
          <p:nvPr/>
        </p:nvSpPr>
        <p:spPr bwMode="auto">
          <a:xfrm>
            <a:off x="179388" y="4005263"/>
            <a:ext cx="8964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80" name="Freeform 280"/>
          <p:cNvSpPr>
            <a:spLocks/>
          </p:cNvSpPr>
          <p:nvPr/>
        </p:nvSpPr>
        <p:spPr bwMode="auto">
          <a:xfrm>
            <a:off x="501650" y="1431925"/>
            <a:ext cx="8128000" cy="4143375"/>
          </a:xfrm>
          <a:custGeom>
            <a:avLst/>
            <a:gdLst>
              <a:gd name="T0" fmla="*/ 0 w 5120"/>
              <a:gd name="T1" fmla="*/ 1296 h 2610"/>
              <a:gd name="T2" fmla="*/ 580 w 5120"/>
              <a:gd name="T3" fmla="*/ 1630 h 2610"/>
              <a:gd name="T4" fmla="*/ 1129 w 5120"/>
              <a:gd name="T5" fmla="*/ 2607 h 2610"/>
              <a:gd name="T6" fmla="*/ 1709 w 5120"/>
              <a:gd name="T7" fmla="*/ 1614 h 2610"/>
              <a:gd name="T8" fmla="*/ 1997 w 5120"/>
              <a:gd name="T9" fmla="*/ 991 h 2610"/>
              <a:gd name="T10" fmla="*/ 2549 w 5120"/>
              <a:gd name="T11" fmla="*/ 666 h 2610"/>
              <a:gd name="T12" fmla="*/ 3404 w 5120"/>
              <a:gd name="T13" fmla="*/ 1 h 2610"/>
              <a:gd name="T14" fmla="*/ 4252 w 5120"/>
              <a:gd name="T15" fmla="*/ 659 h 2610"/>
              <a:gd name="T16" fmla="*/ 5120 w 5120"/>
              <a:gd name="T17" fmla="*/ 977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20" h="2610">
                <a:moveTo>
                  <a:pt x="0" y="1296"/>
                </a:moveTo>
                <a:cubicBezTo>
                  <a:pt x="97" y="1353"/>
                  <a:pt x="392" y="1412"/>
                  <a:pt x="580" y="1630"/>
                </a:cubicBezTo>
                <a:cubicBezTo>
                  <a:pt x="768" y="1848"/>
                  <a:pt x="941" y="2610"/>
                  <a:pt x="1129" y="2607"/>
                </a:cubicBezTo>
                <a:cubicBezTo>
                  <a:pt x="1317" y="2604"/>
                  <a:pt x="1564" y="1883"/>
                  <a:pt x="1709" y="1614"/>
                </a:cubicBezTo>
                <a:cubicBezTo>
                  <a:pt x="1854" y="1345"/>
                  <a:pt x="1856" y="1149"/>
                  <a:pt x="1997" y="991"/>
                </a:cubicBezTo>
                <a:cubicBezTo>
                  <a:pt x="2137" y="833"/>
                  <a:pt x="2315" y="831"/>
                  <a:pt x="2549" y="666"/>
                </a:cubicBezTo>
                <a:cubicBezTo>
                  <a:pt x="2783" y="501"/>
                  <a:pt x="3120" y="2"/>
                  <a:pt x="3404" y="1"/>
                </a:cubicBezTo>
                <a:cubicBezTo>
                  <a:pt x="3687" y="0"/>
                  <a:pt x="3967" y="496"/>
                  <a:pt x="4252" y="659"/>
                </a:cubicBezTo>
                <a:cubicBezTo>
                  <a:pt x="4538" y="822"/>
                  <a:pt x="4939" y="911"/>
                  <a:pt x="5120" y="977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81" name="Line 281"/>
          <p:cNvSpPr>
            <a:spLocks noChangeShapeType="1"/>
          </p:cNvSpPr>
          <p:nvPr/>
        </p:nvSpPr>
        <p:spPr bwMode="auto">
          <a:xfrm flipV="1">
            <a:off x="468313" y="3995738"/>
            <a:ext cx="8216900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82" name="Line 282"/>
          <p:cNvSpPr>
            <a:spLocks noChangeShapeType="1"/>
          </p:cNvSpPr>
          <p:nvPr/>
        </p:nvSpPr>
        <p:spPr bwMode="auto">
          <a:xfrm flipV="1">
            <a:off x="458788" y="1427163"/>
            <a:ext cx="0" cy="4176712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83" name="Freeform 283"/>
          <p:cNvSpPr>
            <a:spLocks/>
          </p:cNvSpPr>
          <p:nvPr/>
        </p:nvSpPr>
        <p:spPr bwMode="auto">
          <a:xfrm>
            <a:off x="442913" y="3467100"/>
            <a:ext cx="1804987" cy="2095500"/>
          </a:xfrm>
          <a:custGeom>
            <a:avLst/>
            <a:gdLst>
              <a:gd name="T0" fmla="*/ 0 w 1137"/>
              <a:gd name="T1" fmla="*/ 0 h 1320"/>
              <a:gd name="T2" fmla="*/ 294 w 1137"/>
              <a:gd name="T3" fmla="*/ 111 h 1320"/>
              <a:gd name="T4" fmla="*/ 486 w 1137"/>
              <a:gd name="T5" fmla="*/ 222 h 1320"/>
              <a:gd name="T6" fmla="*/ 603 w 1137"/>
              <a:gd name="T7" fmla="*/ 339 h 1320"/>
              <a:gd name="T8" fmla="*/ 657 w 1137"/>
              <a:gd name="T9" fmla="*/ 414 h 1320"/>
              <a:gd name="T10" fmla="*/ 747 w 1137"/>
              <a:gd name="T11" fmla="*/ 573 h 1320"/>
              <a:gd name="T12" fmla="*/ 855 w 1137"/>
              <a:gd name="T13" fmla="*/ 837 h 1320"/>
              <a:gd name="T14" fmla="*/ 1038 w 1137"/>
              <a:gd name="T15" fmla="*/ 1212 h 1320"/>
              <a:gd name="T16" fmla="*/ 1137 w 1137"/>
              <a:gd name="T17" fmla="*/ 132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7" h="1320">
                <a:moveTo>
                  <a:pt x="0" y="0"/>
                </a:moveTo>
                <a:cubicBezTo>
                  <a:pt x="49" y="19"/>
                  <a:pt x="213" y="74"/>
                  <a:pt x="294" y="111"/>
                </a:cubicBezTo>
                <a:cubicBezTo>
                  <a:pt x="375" y="148"/>
                  <a:pt x="435" y="184"/>
                  <a:pt x="486" y="222"/>
                </a:cubicBezTo>
                <a:cubicBezTo>
                  <a:pt x="537" y="260"/>
                  <a:pt x="575" y="307"/>
                  <a:pt x="603" y="339"/>
                </a:cubicBezTo>
                <a:cubicBezTo>
                  <a:pt x="631" y="371"/>
                  <a:pt x="633" y="375"/>
                  <a:pt x="657" y="414"/>
                </a:cubicBezTo>
                <a:cubicBezTo>
                  <a:pt x="681" y="453"/>
                  <a:pt x="714" y="502"/>
                  <a:pt x="747" y="573"/>
                </a:cubicBezTo>
                <a:cubicBezTo>
                  <a:pt x="780" y="644"/>
                  <a:pt x="807" y="730"/>
                  <a:pt x="855" y="837"/>
                </a:cubicBezTo>
                <a:cubicBezTo>
                  <a:pt x="903" y="944"/>
                  <a:pt x="991" y="1132"/>
                  <a:pt x="1038" y="1212"/>
                </a:cubicBezTo>
                <a:cubicBezTo>
                  <a:pt x="1085" y="1292"/>
                  <a:pt x="1116" y="1297"/>
                  <a:pt x="1137" y="1320"/>
                </a:cubicBezTo>
              </a:path>
            </a:pathLst>
          </a:custGeom>
          <a:noFill/>
          <a:ln w="762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84" name="Freeform 284"/>
          <p:cNvSpPr>
            <a:spLocks/>
          </p:cNvSpPr>
          <p:nvPr/>
        </p:nvSpPr>
        <p:spPr bwMode="auto">
          <a:xfrm>
            <a:off x="5918200" y="1436688"/>
            <a:ext cx="2752725" cy="1555750"/>
          </a:xfrm>
          <a:custGeom>
            <a:avLst/>
            <a:gdLst>
              <a:gd name="T0" fmla="*/ 1734 w 1734"/>
              <a:gd name="T1" fmla="*/ 980 h 980"/>
              <a:gd name="T2" fmla="*/ 1424 w 1734"/>
              <a:gd name="T3" fmla="*/ 879 h 980"/>
              <a:gd name="T4" fmla="*/ 1084 w 1734"/>
              <a:gd name="T5" fmla="*/ 771 h 980"/>
              <a:gd name="T6" fmla="*/ 769 w 1734"/>
              <a:gd name="T7" fmla="*/ 608 h 980"/>
              <a:gd name="T8" fmla="*/ 508 w 1734"/>
              <a:gd name="T9" fmla="*/ 364 h 980"/>
              <a:gd name="T10" fmla="*/ 269 w 1734"/>
              <a:gd name="T11" fmla="*/ 133 h 980"/>
              <a:gd name="T12" fmla="*/ 97 w 1734"/>
              <a:gd name="T13" fmla="*/ 25 h 980"/>
              <a:gd name="T14" fmla="*/ 0 w 1734"/>
              <a:gd name="T15" fmla="*/ 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4" h="980">
                <a:moveTo>
                  <a:pt x="1734" y="980"/>
                </a:moveTo>
                <a:cubicBezTo>
                  <a:pt x="1682" y="963"/>
                  <a:pt x="1532" y="914"/>
                  <a:pt x="1424" y="879"/>
                </a:cubicBezTo>
                <a:cubicBezTo>
                  <a:pt x="1316" y="844"/>
                  <a:pt x="1193" y="816"/>
                  <a:pt x="1084" y="771"/>
                </a:cubicBezTo>
                <a:cubicBezTo>
                  <a:pt x="975" y="726"/>
                  <a:pt x="865" y="676"/>
                  <a:pt x="769" y="608"/>
                </a:cubicBezTo>
                <a:cubicBezTo>
                  <a:pt x="674" y="540"/>
                  <a:pt x="592" y="443"/>
                  <a:pt x="508" y="364"/>
                </a:cubicBezTo>
                <a:cubicBezTo>
                  <a:pt x="425" y="285"/>
                  <a:pt x="337" y="189"/>
                  <a:pt x="269" y="133"/>
                </a:cubicBezTo>
                <a:cubicBezTo>
                  <a:pt x="201" y="77"/>
                  <a:pt x="142" y="47"/>
                  <a:pt x="97" y="25"/>
                </a:cubicBezTo>
                <a:cubicBezTo>
                  <a:pt x="52" y="3"/>
                  <a:pt x="20" y="5"/>
                  <a:pt x="0" y="0"/>
                </a:cubicBezTo>
              </a:path>
            </a:pathLst>
          </a:custGeom>
          <a:noFill/>
          <a:ln w="762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85" name="Freeform 285"/>
          <p:cNvSpPr>
            <a:spLocks/>
          </p:cNvSpPr>
          <p:nvPr/>
        </p:nvSpPr>
        <p:spPr bwMode="auto">
          <a:xfrm>
            <a:off x="2243138" y="1435100"/>
            <a:ext cx="3657600" cy="4224338"/>
          </a:xfrm>
          <a:custGeom>
            <a:avLst/>
            <a:gdLst>
              <a:gd name="T0" fmla="*/ 0 w 2304"/>
              <a:gd name="T1" fmla="*/ 2657 h 2661"/>
              <a:gd name="T2" fmla="*/ 72 w 2304"/>
              <a:gd name="T3" fmla="*/ 2621 h 2661"/>
              <a:gd name="T4" fmla="*/ 216 w 2304"/>
              <a:gd name="T5" fmla="*/ 2417 h 2661"/>
              <a:gd name="T6" fmla="*/ 354 w 2304"/>
              <a:gd name="T7" fmla="*/ 2159 h 2661"/>
              <a:gd name="T8" fmla="*/ 678 w 2304"/>
              <a:gd name="T9" fmla="*/ 1448 h 2661"/>
              <a:gd name="T10" fmla="*/ 741 w 2304"/>
              <a:gd name="T11" fmla="*/ 1274 h 2661"/>
              <a:gd name="T12" fmla="*/ 822 w 2304"/>
              <a:gd name="T13" fmla="*/ 1094 h 2661"/>
              <a:gd name="T14" fmla="*/ 972 w 2304"/>
              <a:gd name="T15" fmla="*/ 913 h 2661"/>
              <a:gd name="T16" fmla="*/ 1197 w 2304"/>
              <a:gd name="T17" fmla="*/ 811 h 2661"/>
              <a:gd name="T18" fmla="*/ 1431 w 2304"/>
              <a:gd name="T19" fmla="*/ 692 h 2661"/>
              <a:gd name="T20" fmla="*/ 1566 w 2304"/>
              <a:gd name="T21" fmla="*/ 560 h 2661"/>
              <a:gd name="T22" fmla="*/ 2016 w 2304"/>
              <a:gd name="T23" fmla="*/ 123 h 2661"/>
              <a:gd name="T24" fmla="*/ 2223 w 2304"/>
              <a:gd name="T25" fmla="*/ 20 h 2661"/>
              <a:gd name="T26" fmla="*/ 2304 w 2304"/>
              <a:gd name="T27" fmla="*/ 5 h 2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4" h="2661">
                <a:moveTo>
                  <a:pt x="0" y="2657"/>
                </a:moveTo>
                <a:cubicBezTo>
                  <a:pt x="12" y="2651"/>
                  <a:pt x="36" y="2661"/>
                  <a:pt x="72" y="2621"/>
                </a:cubicBezTo>
                <a:cubicBezTo>
                  <a:pt x="108" y="2581"/>
                  <a:pt x="169" y="2494"/>
                  <a:pt x="216" y="2417"/>
                </a:cubicBezTo>
                <a:cubicBezTo>
                  <a:pt x="263" y="2340"/>
                  <a:pt x="277" y="2320"/>
                  <a:pt x="354" y="2159"/>
                </a:cubicBezTo>
                <a:cubicBezTo>
                  <a:pt x="431" y="1998"/>
                  <a:pt x="614" y="1595"/>
                  <a:pt x="678" y="1448"/>
                </a:cubicBezTo>
                <a:cubicBezTo>
                  <a:pt x="742" y="1301"/>
                  <a:pt x="717" y="1333"/>
                  <a:pt x="741" y="1274"/>
                </a:cubicBezTo>
                <a:cubicBezTo>
                  <a:pt x="765" y="1215"/>
                  <a:pt x="783" y="1154"/>
                  <a:pt x="822" y="1094"/>
                </a:cubicBezTo>
                <a:cubicBezTo>
                  <a:pt x="861" y="1034"/>
                  <a:pt x="910" y="960"/>
                  <a:pt x="972" y="913"/>
                </a:cubicBezTo>
                <a:cubicBezTo>
                  <a:pt x="1034" y="866"/>
                  <a:pt x="1121" y="848"/>
                  <a:pt x="1197" y="811"/>
                </a:cubicBezTo>
                <a:cubicBezTo>
                  <a:pt x="1273" y="774"/>
                  <a:pt x="1370" y="734"/>
                  <a:pt x="1431" y="692"/>
                </a:cubicBezTo>
                <a:cubicBezTo>
                  <a:pt x="1492" y="650"/>
                  <a:pt x="1469" y="655"/>
                  <a:pt x="1566" y="560"/>
                </a:cubicBezTo>
                <a:cubicBezTo>
                  <a:pt x="1663" y="465"/>
                  <a:pt x="1906" y="213"/>
                  <a:pt x="2016" y="123"/>
                </a:cubicBezTo>
                <a:cubicBezTo>
                  <a:pt x="2126" y="33"/>
                  <a:pt x="2175" y="40"/>
                  <a:pt x="2223" y="20"/>
                </a:cubicBezTo>
                <a:cubicBezTo>
                  <a:pt x="2271" y="0"/>
                  <a:pt x="2287" y="8"/>
                  <a:pt x="2304" y="5"/>
                </a:cubicBezTo>
              </a:path>
            </a:pathLst>
          </a:custGeom>
          <a:noFill/>
          <a:ln w="76200" cmpd="sng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86" name="Line 286"/>
          <p:cNvSpPr>
            <a:spLocks noChangeShapeType="1"/>
          </p:cNvSpPr>
          <p:nvPr/>
        </p:nvSpPr>
        <p:spPr bwMode="auto">
          <a:xfrm>
            <a:off x="2278063" y="4024313"/>
            <a:ext cx="0" cy="1511300"/>
          </a:xfrm>
          <a:prstGeom prst="line">
            <a:avLst/>
          </a:prstGeom>
          <a:noFill/>
          <a:ln w="38100">
            <a:solidFill>
              <a:srgbClr val="CC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87" name="Line 287"/>
          <p:cNvSpPr>
            <a:spLocks noChangeShapeType="1"/>
          </p:cNvSpPr>
          <p:nvPr/>
        </p:nvSpPr>
        <p:spPr bwMode="auto">
          <a:xfrm>
            <a:off x="5940425" y="1484313"/>
            <a:ext cx="0" cy="2592387"/>
          </a:xfrm>
          <a:prstGeom prst="line">
            <a:avLst/>
          </a:prstGeom>
          <a:noFill/>
          <a:ln w="38100">
            <a:solidFill>
              <a:srgbClr val="CC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88" name="Line 288"/>
          <p:cNvSpPr>
            <a:spLocks noChangeShapeType="1"/>
          </p:cNvSpPr>
          <p:nvPr/>
        </p:nvSpPr>
        <p:spPr bwMode="auto">
          <a:xfrm>
            <a:off x="8675688" y="2995613"/>
            <a:ext cx="0" cy="100965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89" name="Freeform 289"/>
          <p:cNvSpPr>
            <a:spLocks/>
          </p:cNvSpPr>
          <p:nvPr/>
        </p:nvSpPr>
        <p:spPr bwMode="auto">
          <a:xfrm>
            <a:off x="457200" y="3495675"/>
            <a:ext cx="4763" cy="509588"/>
          </a:xfrm>
          <a:custGeom>
            <a:avLst/>
            <a:gdLst>
              <a:gd name="T0" fmla="*/ 3 w 3"/>
              <a:gd name="T1" fmla="*/ 321 h 321"/>
              <a:gd name="T2" fmla="*/ 3 w 3"/>
              <a:gd name="T3" fmla="*/ 144 h 321"/>
              <a:gd name="T4" fmla="*/ 0 w 3"/>
              <a:gd name="T5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21">
                <a:moveTo>
                  <a:pt x="3" y="321"/>
                </a:moveTo>
                <a:lnTo>
                  <a:pt x="3" y="14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090" name="Oval 290"/>
          <p:cNvSpPr>
            <a:spLocks noChangeArrowheads="1"/>
          </p:cNvSpPr>
          <p:nvPr/>
        </p:nvSpPr>
        <p:spPr bwMode="auto">
          <a:xfrm>
            <a:off x="2190750" y="5478463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091" name="Oval 291"/>
          <p:cNvSpPr>
            <a:spLocks noChangeArrowheads="1"/>
          </p:cNvSpPr>
          <p:nvPr/>
        </p:nvSpPr>
        <p:spPr bwMode="auto">
          <a:xfrm>
            <a:off x="5838825" y="1322388"/>
            <a:ext cx="217488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092" name="Oval 292"/>
          <p:cNvSpPr>
            <a:spLocks noChangeArrowheads="1"/>
          </p:cNvSpPr>
          <p:nvPr/>
        </p:nvSpPr>
        <p:spPr bwMode="auto">
          <a:xfrm>
            <a:off x="1282700" y="3889375"/>
            <a:ext cx="201613" cy="200025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093" name="Oval 293"/>
          <p:cNvSpPr>
            <a:spLocks noChangeArrowheads="1"/>
          </p:cNvSpPr>
          <p:nvPr/>
        </p:nvSpPr>
        <p:spPr bwMode="auto">
          <a:xfrm>
            <a:off x="3108325" y="3881438"/>
            <a:ext cx="209550" cy="220662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7095" name="Rectangle 295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A0382B-0030-49B3-8692-A8194B1D9A6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7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7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7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81" grpId="0" animBg="1"/>
      <p:bldP spid="77082" grpId="0" animBg="1"/>
      <p:bldP spid="77083" grpId="0" animBg="1"/>
      <p:bldP spid="77084" grpId="0" animBg="1"/>
      <p:bldP spid="77085" grpId="0" animBg="1"/>
      <p:bldP spid="77086" grpId="0" animBg="1"/>
      <p:bldP spid="77087" grpId="0" animBg="1"/>
      <p:bldP spid="77088" grpId="0" animBg="1"/>
      <p:bldP spid="77089" grpId="0" animBg="1"/>
      <p:bldP spid="77090" grpId="0" animBg="1"/>
      <p:bldP spid="77091" grpId="0" animBg="1"/>
      <p:bldP spid="77092" grpId="0" animBg="1"/>
      <p:bldP spid="770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47813" y="260350"/>
            <a:ext cx="6562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0033CC"/>
                </a:solidFill>
                <a:latin typeface="Arial" charset="0"/>
              </a:rPr>
              <a:t>Ограниченность функции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2089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</a:rPr>
              <a:t>Функция </a:t>
            </a:r>
            <a:r>
              <a:rPr lang="ru-RU" altLang="ru-RU" sz="3200" i="1">
                <a:solidFill>
                  <a:srgbClr val="000000"/>
                </a:solidFill>
                <a:latin typeface="Times New Roman" pitchFamily="18" charset="0"/>
              </a:rPr>
              <a:t>у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altLang="ru-RU" sz="32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ru-RU" sz="320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ru-RU" sz="32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altLang="ru-RU" sz="320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</a:rPr>
              <a:t> называют </a:t>
            </a:r>
            <a:r>
              <a:rPr lang="ru-RU" altLang="ru-RU" sz="3200" b="1">
                <a:solidFill>
                  <a:srgbClr val="000000"/>
                </a:solidFill>
                <a:latin typeface="Times New Roman" pitchFamily="18" charset="0"/>
              </a:rPr>
              <a:t>ограниченной снизу на множестве </a:t>
            </a:r>
            <a:r>
              <a:rPr lang="ru-RU" altLang="ru-RU" sz="3200" b="1" i="1">
                <a:solidFill>
                  <a:srgbClr val="000000"/>
                </a:solidFill>
                <a:latin typeface="Times New Roman" pitchFamily="18" charset="0"/>
              </a:rPr>
              <a:t>Х</a:t>
            </a:r>
            <a:r>
              <a:rPr lang="ru-RU" altLang="ru-RU" sz="3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3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 </a:t>
            </a:r>
            <a:r>
              <a:rPr lang="en-US" altLang="ru-RU" sz="3200" b="1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ru-RU" sz="3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altLang="ru-RU" sz="3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ru-RU" sz="3200" b="1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altLang="ru-RU" sz="3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,</a:t>
            </a:r>
            <a:r>
              <a:rPr lang="ru-RU" altLang="ru-RU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endParaRPr lang="en-US" altLang="ru-RU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если все значения функции на множестве </a:t>
            </a:r>
            <a:r>
              <a:rPr lang="ru-RU" altLang="ru-RU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Х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больше некоторого числа.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23850" y="3789363"/>
            <a:ext cx="54737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</a:rPr>
              <a:t>если существует число </a:t>
            </a:r>
            <a:r>
              <a:rPr lang="en-US" altLang="ru-RU" sz="3200" i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</a:rPr>
              <a:t> такое, что для любого значения </a:t>
            </a:r>
            <a:r>
              <a:rPr lang="ru-RU" altLang="ru-RU" sz="3200" i="1">
                <a:solidFill>
                  <a:srgbClr val="000000"/>
                </a:solidFill>
                <a:latin typeface="Times New Roman" pitchFamily="18" charset="0"/>
              </a:rPr>
              <a:t>х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 </a:t>
            </a:r>
            <a:r>
              <a:rPr lang="ru-RU" altLang="ru-RU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Х</a:t>
            </a: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выполняется неравенство </a:t>
            </a:r>
            <a:r>
              <a:rPr lang="en-US" altLang="ru-RU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altLang="ru-RU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(</a:t>
            </a:r>
            <a:r>
              <a:rPr lang="en-US" altLang="ru-RU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altLang="ru-RU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 &gt; </a:t>
            </a:r>
            <a:r>
              <a:rPr lang="en-US" altLang="ru-RU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ru-RU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.</a:t>
            </a:r>
            <a:r>
              <a:rPr lang="ru-RU" altLang="ru-RU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5795963" y="3435350"/>
          <a:ext cx="29654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r:id="rId3" imgW="1796491" imgH="1691945" progId="Visio.Drawing.11">
                  <p:embed/>
                </p:oleObj>
              </mc:Choice>
              <mc:Fallback>
                <p:oleObj r:id="rId3" imgW="1796491" imgH="169194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945" t="6644" r="14211" b="6877"/>
                      <a:stretch>
                        <a:fillRect/>
                      </a:stretch>
                    </p:blipFill>
                    <p:spPr bwMode="auto">
                      <a:xfrm>
                        <a:off x="5795963" y="3435350"/>
                        <a:ext cx="2965450" cy="2879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43A4FC-7584-40A8-A22D-2F058A77D82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 advAuto="5000"/>
      <p:bldP spid="860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692275" y="404813"/>
            <a:ext cx="511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rgbClr val="0033CC"/>
                </a:solidFill>
                <a:latin typeface="Times New Roman" pitchFamily="18" charset="0"/>
              </a:rPr>
              <a:t>Непрерывность функции</a:t>
            </a:r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539750" y="4221163"/>
            <a:ext cx="3311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V="1">
            <a:off x="2124075" y="1916113"/>
            <a:ext cx="0" cy="3384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69" name="Freeform 5"/>
          <p:cNvSpPr>
            <a:spLocks/>
          </p:cNvSpPr>
          <p:nvPr/>
        </p:nvSpPr>
        <p:spPr bwMode="auto">
          <a:xfrm>
            <a:off x="1116013" y="2708275"/>
            <a:ext cx="1295400" cy="2233613"/>
          </a:xfrm>
          <a:custGeom>
            <a:avLst/>
            <a:gdLst>
              <a:gd name="T0" fmla="*/ 0 w 797"/>
              <a:gd name="T1" fmla="*/ 1412 h 1412"/>
              <a:gd name="T2" fmla="*/ 194 w 797"/>
              <a:gd name="T3" fmla="*/ 54 h 1412"/>
              <a:gd name="T4" fmla="*/ 797 w 797"/>
              <a:gd name="T5" fmla="*/ 1088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7" h="1412">
                <a:moveTo>
                  <a:pt x="0" y="1412"/>
                </a:moveTo>
                <a:cubicBezTo>
                  <a:pt x="32" y="1186"/>
                  <a:pt x="61" y="108"/>
                  <a:pt x="194" y="54"/>
                </a:cubicBezTo>
                <a:cubicBezTo>
                  <a:pt x="327" y="0"/>
                  <a:pt x="672" y="873"/>
                  <a:pt x="797" y="1088"/>
                </a:cubicBezTo>
              </a:path>
            </a:pathLst>
          </a:custGeom>
          <a:noFill/>
          <a:ln w="28575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V="1">
            <a:off x="2411413" y="2133600"/>
            <a:ext cx="1330325" cy="23034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4356100" y="4221163"/>
            <a:ext cx="37449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6227763" y="1773238"/>
            <a:ext cx="0" cy="345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73" name="Freeform 9"/>
          <p:cNvSpPr>
            <a:spLocks/>
          </p:cNvSpPr>
          <p:nvPr/>
        </p:nvSpPr>
        <p:spPr bwMode="auto">
          <a:xfrm>
            <a:off x="5181600" y="2887663"/>
            <a:ext cx="1408113" cy="2552700"/>
          </a:xfrm>
          <a:custGeom>
            <a:avLst/>
            <a:gdLst>
              <a:gd name="T0" fmla="*/ 0 w 887"/>
              <a:gd name="T1" fmla="*/ 1034 h 1608"/>
              <a:gd name="T2" fmla="*/ 494 w 887"/>
              <a:gd name="T3" fmla="*/ 1436 h 1608"/>
              <a:gd name="T4" fmla="*/ 887 w 887"/>
              <a:gd name="T5" fmla="*/ 0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7" h="1608">
                <a:moveTo>
                  <a:pt x="0" y="1034"/>
                </a:moveTo>
                <a:cubicBezTo>
                  <a:pt x="82" y="1103"/>
                  <a:pt x="346" y="1608"/>
                  <a:pt x="494" y="1436"/>
                </a:cubicBezTo>
                <a:cubicBezTo>
                  <a:pt x="642" y="1264"/>
                  <a:pt x="805" y="299"/>
                  <a:pt x="887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6659563" y="3860800"/>
            <a:ext cx="14414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563938" y="422116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х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195513" y="19161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1763713" y="42211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7740650" y="4292600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х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5724525" y="17732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5940425" y="42211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BCE0AF-F47D-4B18-8FB2-0DDC98E2DA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14.12.2014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3348038" y="6381750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b="1" i="1">
                <a:solidFill>
                  <a:srgbClr val="9B9B9B"/>
                </a:solidFill>
                <a:latin typeface="Arial" charset="0"/>
              </a:rPr>
              <a:t>Логинова Н.В.   МБОУ «СОШ №16»</a:t>
            </a:r>
            <a:endParaRPr lang="ru-RU" altLang="ru-RU" sz="1000" b="1">
              <a:solidFill>
                <a:srgbClr val="9B9B9B"/>
              </a:solidFill>
              <a:latin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FAE27F-2978-4197-9EE1-21210989EA7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animBg="1"/>
      <p:bldP spid="88068" grpId="0" animBg="1"/>
      <p:bldP spid="88069" grpId="0" animBg="1"/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/>
      <p:bldP spid="88076" grpId="0"/>
      <p:bldP spid="88077" grpId="0"/>
      <p:bldP spid="88078" grpId="0"/>
      <p:bldP spid="88079" grpId="0"/>
      <p:bldP spid="88080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3">
      <a:dk1>
        <a:srgbClr val="4C3D57"/>
      </a:dk1>
      <a:lt1>
        <a:srgbClr val="FFFFFF"/>
      </a:lt1>
      <a:dk2>
        <a:srgbClr val="660066"/>
      </a:dk2>
      <a:lt2>
        <a:srgbClr val="FDFBE3"/>
      </a:lt2>
      <a:accent1>
        <a:srgbClr val="976C9E"/>
      </a:accent1>
      <a:accent2>
        <a:srgbClr val="1E1822"/>
      </a:accent2>
      <a:accent3>
        <a:srgbClr val="B8AAB8"/>
      </a:accent3>
      <a:accent4>
        <a:srgbClr val="DADADA"/>
      </a:accent4>
      <a:accent5>
        <a:srgbClr val="C9BACC"/>
      </a:accent5>
      <a:accent6>
        <a:srgbClr val="1A151E"/>
      </a:accent6>
      <a:hlink>
        <a:srgbClr val="D8C460"/>
      </a:hlink>
      <a:folHlink>
        <a:srgbClr val="C3C2BD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1262</Words>
  <Application>Microsoft Office PowerPoint</Application>
  <PresentationFormat>Экран (4:3)</PresentationFormat>
  <Paragraphs>333</Paragraphs>
  <Slides>26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Tahoma</vt:lpstr>
      <vt:lpstr>Times New Roman</vt:lpstr>
      <vt:lpstr>Wingdings</vt:lpstr>
      <vt:lpstr>Calibri</vt:lpstr>
      <vt:lpstr>Symbol</vt:lpstr>
      <vt:lpstr>Romes New Roman</vt:lpstr>
      <vt:lpstr>Занавес</vt:lpstr>
      <vt:lpstr>Microsoft Equation 3.0</vt:lpstr>
      <vt:lpstr>Visio.Drawing.11</vt:lpstr>
      <vt:lpstr>Equation.DSMT4</vt:lpstr>
      <vt:lpstr>Презентация PowerPoint</vt:lpstr>
      <vt:lpstr>Презентация PowerPoint</vt:lpstr>
      <vt:lpstr>Презентация PowerPoint</vt:lpstr>
      <vt:lpstr>Напомним, что графиком функции называется множество всех точек координатной плоскости, абсциссы которых равны значениям аргумента, а ординаты - соответствующим значениям функции.</vt:lpstr>
      <vt:lpstr>Презентация PowerPoint</vt:lpstr>
      <vt:lpstr>Назовите функции с одинаковой  областью определения</vt:lpstr>
      <vt:lpstr>На рисунке изображён график зависимости температуры Т ( ºС) от времени суток t (час)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Периодичность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каком из следующих множеств функция, график которой изображен на рисунке   1 вариант                  2 вариант  возрастает                          убывает  </vt:lpstr>
      <vt:lpstr>Презентация PowerPoint</vt:lpstr>
      <vt:lpstr>График какой функции изображен на рисунке?</vt:lpstr>
      <vt:lpstr>Презентация PowerPoint</vt:lpstr>
      <vt:lpstr>Всем за работу</vt:lpstr>
    </vt:vector>
  </TitlesOfParts>
  <Company>Дом.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Нина</cp:lastModifiedBy>
  <cp:revision>29</cp:revision>
  <dcterms:created xsi:type="dcterms:W3CDTF">2008-03-02T18:20:51Z</dcterms:created>
  <dcterms:modified xsi:type="dcterms:W3CDTF">2014-12-14T18:58:48Z</dcterms:modified>
</cp:coreProperties>
</file>