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8" r:id="rId5"/>
    <p:sldId id="309" r:id="rId6"/>
    <p:sldId id="292" r:id="rId7"/>
    <p:sldId id="289" r:id="rId8"/>
    <p:sldId id="304" r:id="rId9"/>
    <p:sldId id="293" r:id="rId10"/>
    <p:sldId id="306" r:id="rId11"/>
    <p:sldId id="305" r:id="rId12"/>
    <p:sldId id="295" r:id="rId13"/>
    <p:sldId id="298" r:id="rId14"/>
    <p:sldId id="301" r:id="rId15"/>
    <p:sldId id="297" r:id="rId16"/>
    <p:sldId id="302" r:id="rId17"/>
    <p:sldId id="310" r:id="rId18"/>
    <p:sldId id="311" r:id="rId19"/>
    <p:sldId id="31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B43FC-DED8-4A8E-A7F0-7C5282F65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FD17-5942-4C08-834A-4E2A9B6DDEE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3E240-5CF5-42D0-8D26-6C111CC12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usculatura.narod.ru/pics/protein/pic4.gif" TargetMode="External"/><Relationship Id="rId2" Type="http://schemas.openxmlformats.org/officeDocument/2006/relationships/hyperlink" Target="http://ru.wikipedia.org/wiki/%D0%9F%D0%BE%D1%80%D1%82%D0%B0%D0%BB:%D0%9D%D0%B0%D1%83%D0%BA%D0%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58;&#1088;&#1072;&#1085;&#1089;&#1082;&#1088;&#1080;&#1087;&#1094;&#1080;&#1103;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usculatura.narod.ru/pics/protein/pic4.gif" TargetMode="External"/><Relationship Id="rId2" Type="http://schemas.openxmlformats.org/officeDocument/2006/relationships/hyperlink" Target="&#1041;&#1080;&#1086;&#1089;&#1080;&#1085;&#1090;&#1077;&#1079;%20&#1073;&#1077;&#1083;&#1082;&#1072;%2014%20&#1075;&#1088;&#1091;&#1087;&#1087;&#1072;.wmv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7772400" cy="15001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Конкурс </a:t>
            </a:r>
            <a:r>
              <a:rPr lang="ru-RU" sz="2400" dirty="0"/>
              <a:t>«Школьные инновационные кадры Воронежской области: Достижение</a:t>
            </a:r>
            <a:r>
              <a:rPr lang="ru-RU" sz="2400" dirty="0" smtClean="0"/>
              <a:t>».</a:t>
            </a:r>
            <a:br>
              <a:rPr lang="ru-RU" sz="2400" dirty="0" smtClean="0"/>
            </a:br>
            <a:r>
              <a:rPr lang="ru-RU" sz="2400" dirty="0" smtClean="0"/>
              <a:t>Направление: Биология и биотехнология.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3429000"/>
            <a:ext cx="3500462" cy="22098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Автор: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Климова Софья Евгеньевна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учащаяся 11  класса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МКОУ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Бутурлиновская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 №7  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Воронежской области</a:t>
            </a:r>
          </a:p>
          <a:p>
            <a:endParaRPr lang="ru-RU" dirty="0"/>
          </a:p>
        </p:txBody>
      </p:sp>
      <p:pic>
        <p:nvPicPr>
          <p:cNvPr id="4" name="Picture 2" descr="C:\Documents and Settings\Администратор\Мои документы\Мои рисунки\Изображение\Изображение 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1643074" cy="32638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14612" y="5441404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2013 – 2014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уч.г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Задание б (поясните значение подчёркнутых слов)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4040188" cy="1000133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Белки – это высокомолекулярные соединения,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биополемеры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мономерами которых являются аминокислоты, связанные пептидными связями.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785927"/>
            <a:ext cx="4040188" cy="392909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Нерегулярные полимеры.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Имеют линейные (неразветвленные) молекулы.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Мономерами для образования белков служат  20 аминокислот.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Аминокислотных остатков в молекуле белка может быть от 3 до 1500 (среднее содержание 300-500 АК).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Между аминокислотами при образовании молекулы белка возникает связь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которую называют пептидной связью.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14357"/>
            <a:ext cx="4041775" cy="357189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Функции белков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142984"/>
            <a:ext cx="4041775" cy="521497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Структурная: клеточные мембраны органоидов клеток и внеклеточных структур; кератин (волосы), фиброин (шелк), коллаген (хрящ, сухожилия), эластин (связки).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Двигательная: сократительные белки: актин (неподвижные нити миофибриллы) и миозин (подвижные нити миофибриллы).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Транспортная: гемоглобин (транспорт О</a:t>
            </a:r>
            <a:r>
              <a:rPr lang="ru-RU" sz="5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и СО</a:t>
            </a:r>
            <a:r>
              <a:rPr lang="ru-RU" sz="5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 крови),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трансферрин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(транспорт железа), миоглобин (транспорт О</a:t>
            </a:r>
            <a:r>
              <a:rPr lang="ru-RU" sz="5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 мышцах).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Защитная: антитела (иммуноглобулины), фибриноген, тромбин.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Регуляторная: гормоны инсулин, глюкагон, АКТГ,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соматотропин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Рецепторная: в составе мембранных рецепторов обеспечивают ответ клетки на раздражение (родопсин).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Запасающая: резервные источники энергии: яичный альбумин, казеин молока.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Энергетическая (в самую последнюю очередь): при расщеплении 1 г белка выделяется 17,6 кДж энергии.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Токсины (змеиный яд, дифтерийный токсин), антибиотики (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неокарциностатин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Каталитическая: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белки-ферменты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– биологические катализаторы, вещества, ускоряющие реакции.</a:t>
            </a:r>
          </a:p>
          <a:p>
            <a:endParaRPr lang="ru-RU" dirty="0"/>
          </a:p>
        </p:txBody>
      </p:sp>
      <p:pic>
        <p:nvPicPr>
          <p:cNvPr id="7" name="Picture 5" descr="05_08b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>
          <a:xfrm>
            <a:off x="357158" y="5572140"/>
            <a:ext cx="4214842" cy="1071570"/>
          </a:xfrm>
          <a:prstGeom prst="rect">
            <a:avLst/>
          </a:prstGeom>
          <a:ln w="28575">
            <a:solidFill>
              <a:schemeClr val="tx2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28671"/>
            <a:ext cx="4040188" cy="7143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Аминокислоты – органические соединения, имеющие аминогруппу, карбоксильную группу и радикал.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2428868"/>
            <a:ext cx="3686172" cy="25717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 smtClean="0"/>
              <a:t> 12 из 20 АК в организме человека могут образовываться (</a:t>
            </a:r>
            <a:r>
              <a:rPr lang="ru-RU" dirty="0" err="1" smtClean="0"/>
              <a:t>взаимопревращаться</a:t>
            </a:r>
            <a:r>
              <a:rPr lang="ru-RU" dirty="0" smtClean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 8 АК из 20 поступают в организм человека только с пищей. Их называют незаменимыми АК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643438" y="788688"/>
          <a:ext cx="4041775" cy="571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1980137"/>
                <a:gridCol w="1347258"/>
              </a:tblGrid>
              <a:tr h="751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аминокислоты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Сокращенное название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Аланин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Аргинин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Аспарагин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Асн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50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Аспарагиновая  кислота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Асп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Гистидин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Гис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Глицин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Гли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Глутамин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Глн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50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Глутаминовая кислота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Глу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Изолейцин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Иле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Лейцин   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Лей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Лизин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Лиз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Метионин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Пролин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Тирозин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Тир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Треонин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Триптофан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Фенилаланин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Фен</a:t>
                      </a:r>
                    </a:p>
                  </a:txBody>
                  <a:tcPr marL="68580" marR="68580" marT="0" marB="0" anchor="ctr" horzOverflow="overflow"/>
                </a:tc>
              </a:tr>
              <a:tr h="2254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Цистеин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Цис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  <p:pic>
        <p:nvPicPr>
          <p:cNvPr id="7" name="Picture 5" descr="05_08a"/>
          <p:cNvPicPr>
            <a:picLocks noChangeAspect="1" noChangeArrowheads="1"/>
          </p:cNvPicPr>
          <p:nvPr/>
        </p:nvPicPr>
        <p:blipFill>
          <a:blip r:embed="rId2" cstate="print">
            <a:lum bright="-14000" contrast="20000"/>
          </a:blip>
          <a:srcRect/>
          <a:stretch>
            <a:fillRect/>
          </a:stretch>
        </p:blipFill>
        <p:spPr>
          <a:xfrm>
            <a:off x="357158" y="5214950"/>
            <a:ext cx="3929090" cy="1143008"/>
          </a:xfrm>
          <a:prstGeom prst="rect">
            <a:avLst/>
          </a:prstGeom>
          <a:ln w="28575">
            <a:solidFill>
              <a:schemeClr val="tx2"/>
            </a:solidFill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8" name="Picture 8" descr="05_00_2"/>
          <p:cNvPicPr>
            <a:picLocks noChangeAspect="1" noChangeArrowheads="1"/>
          </p:cNvPicPr>
          <p:nvPr/>
        </p:nvPicPr>
        <p:blipFill>
          <a:blip r:embed="rId3" cstate="print">
            <a:lum bright="-16000" contrast="26000"/>
          </a:blip>
          <a:srcRect/>
          <a:stretch>
            <a:fillRect/>
          </a:stretch>
        </p:blipFill>
        <p:spPr>
          <a:xfrm>
            <a:off x="3286116" y="1785926"/>
            <a:ext cx="952500" cy="476250"/>
          </a:xfrm>
          <a:prstGeom prst="rect">
            <a:avLst/>
          </a:prstGeom>
          <a:ln w="28575">
            <a:solidFill>
              <a:schemeClr val="bg2"/>
            </a:solidFill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14357"/>
            <a:ext cx="4040188" cy="114300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АТФ – нуклеотид, содержащий, помимо азотистого основания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аденина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остатка рибозы, три остатка фосфорной кислоты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14357"/>
            <a:ext cx="4041775" cy="164307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иРНК – одноцепочечные молекулы, являющиеся матрицами для синтеза полипептидных цепей. Информация  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структкре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белка записана в  виде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последовательностейнуклеотидов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причём каждую аминокислоту кодирует триплет нуклеотидов - кодон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08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contrast="38000"/>
          </a:blip>
          <a:srcRect/>
          <a:stretch>
            <a:fillRect/>
          </a:stretch>
        </p:blipFill>
        <p:spPr>
          <a:xfrm>
            <a:off x="357158" y="5143512"/>
            <a:ext cx="3786214" cy="928693"/>
          </a:xfr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2214555"/>
            <a:ext cx="36433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Является хранителем энергии в клетке. При разрушении макроэргических связей выделяется большое количество энергии.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4143380"/>
            <a:ext cx="3000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АТФ     АДФ + Ф 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АДФ     АМФ + Ф 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ПОЛИСОМА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lum bright="-10000" contrast="26000"/>
          </a:blip>
          <a:srcRect/>
          <a:stretch>
            <a:fillRect/>
          </a:stretch>
        </p:blipFill>
        <p:spPr>
          <a:xfrm>
            <a:off x="7215206" y="2786058"/>
            <a:ext cx="1428760" cy="1428760"/>
          </a:xfrm>
          <a:noFill/>
        </p:spPr>
      </p:pic>
      <p:pic>
        <p:nvPicPr>
          <p:cNvPr id="12" name="Picture 6" descr="07_15c"/>
          <p:cNvPicPr>
            <a:picLocks noChangeAspect="1" noChangeArrowheads="1"/>
          </p:cNvPicPr>
          <p:nvPr/>
        </p:nvPicPr>
        <p:blipFill>
          <a:blip r:embed="rId4" cstate="print">
            <a:lum bright="-12000" contrast="18000"/>
          </a:blip>
          <a:srcRect l="48378" t="2699" r="3024" b="2699"/>
          <a:stretch>
            <a:fillRect/>
          </a:stretch>
        </p:blipFill>
        <p:spPr bwMode="auto">
          <a:xfrm>
            <a:off x="4357686" y="2571744"/>
            <a:ext cx="1365250" cy="2978150"/>
          </a:xfrm>
          <a:prstGeom prst="rect">
            <a:avLst/>
          </a:prstGeom>
          <a:noFill/>
          <a:ln w="19050">
            <a:solidFill>
              <a:srgbClr val="6600CC"/>
            </a:solidFill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000744" y="4429132"/>
            <a:ext cx="3000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иРНК считывает информацию с участка ДНК о первичной структуре белка и несет эту информацию к месту синтеза белка (к рибосомам).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ферменты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42862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1.Присоединение субстрата к ферменту.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57687" y="1142985"/>
            <a:ext cx="4329114" cy="71438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2.Химическая реакция с участием фермента.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ферм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62344" b="72891"/>
          <a:stretch>
            <a:fillRect/>
          </a:stretch>
        </p:blipFill>
        <p:spPr bwMode="auto">
          <a:xfrm>
            <a:off x="571472" y="1785926"/>
            <a:ext cx="857229" cy="42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6" descr="ферм1.jpg"/>
          <p:cNvPicPr>
            <a:picLocks noChangeAspect="1"/>
          </p:cNvPicPr>
          <p:nvPr/>
        </p:nvPicPr>
        <p:blipFill>
          <a:blip r:embed="rId2" cstate="print"/>
          <a:srcRect l="30075" t="37889"/>
          <a:stretch>
            <a:fillRect/>
          </a:stretch>
        </p:blipFill>
        <p:spPr>
          <a:xfrm>
            <a:off x="2428860" y="1785926"/>
            <a:ext cx="1328737" cy="819150"/>
          </a:xfrm>
          <a:prstGeom prst="rect">
            <a:avLst/>
          </a:prstGeom>
        </p:spPr>
      </p:pic>
      <p:pic>
        <p:nvPicPr>
          <p:cNvPr id="9" name="Содержимое 7" descr="фск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14348" y="2500306"/>
            <a:ext cx="1643074" cy="785818"/>
          </a:xfrm>
          <a:prstGeom prst="rect">
            <a:avLst/>
          </a:prstGeom>
        </p:spPr>
      </p:pic>
      <p:pic>
        <p:nvPicPr>
          <p:cNvPr id="10" name="Содержимое 9" descr="обр прод рекции.pn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1857365"/>
            <a:ext cx="168592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357686" y="2643182"/>
            <a:ext cx="3786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3.Образование продуктов реакции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продукты реакции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3143248"/>
            <a:ext cx="2000264" cy="7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643042" y="3786190"/>
            <a:ext cx="55721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фермента: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специфичность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Способны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образовывать промежуточные комплексы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(фермент  - субстрат)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Субстрат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комплементарен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АЦ фермента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Способность утрачивать каталитическую способность  под действие факторов среды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фермента связаны со свойствами белка (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денатурация+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ренатурация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2571768" cy="57150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Рибосомы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000109"/>
            <a:ext cx="3611592" cy="3500461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Немембранный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органоид.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Состоит 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рибосомной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РНК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рРНК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белка.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Могут находиться свободно в цитоплазме или прикрепляться к мембранам гранулярной ЭПС.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Располагаются группами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полисомами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4290"/>
            <a:ext cx="4041775" cy="414340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Рибосомы осуществляют биосинтез полипептидной цепи на молекулах иРНК. На свободных рибосомах синтезируются белки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гиалоплазмы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митохондрий, пластид  и собственные белки рибосом, тогда как на мембранах ЭПС осуществляется трансляция белков для выведения из клеток, сборки мембран, образования лизосом и вакуолей.</a:t>
            </a:r>
          </a:p>
          <a:p>
            <a:endParaRPr lang="ru-RU" sz="2000" dirty="0"/>
          </a:p>
        </p:txBody>
      </p:sp>
      <p:pic>
        <p:nvPicPr>
          <p:cNvPr id="7" name="Picture 4" descr="Рибосома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8860" y="4071942"/>
            <a:ext cx="1214446" cy="1643098"/>
          </a:xfrm>
          <a:noFill/>
        </p:spPr>
      </p:pic>
      <p:pic>
        <p:nvPicPr>
          <p:cNvPr id="9" name="Picture 4" descr="Полисо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643570" y="4643446"/>
            <a:ext cx="2984500" cy="2000264"/>
          </a:xfrm>
          <a:prstGeom prst="rect">
            <a:avLst/>
          </a:prstGeom>
          <a:ln w="28575">
            <a:solidFill>
              <a:schemeClr val="bg2"/>
            </a:solidFill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3929058" y="5000636"/>
            <a:ext cx="1214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Полисома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14998" cy="86834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Задание в (укажите роль каждого «участника» синтеза белка).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829312" cy="39005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Для биосинтеза белка необходимы следующие компоненты:</a:t>
            </a:r>
          </a:p>
          <a:p>
            <a:pPr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ДНК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_хранитель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наследственной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информации.Служит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матрицей.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Информационная РНК (иРНК) – переносчик информации от ДНК к месту синтеза белковой молекулы;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Рибосомные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РНК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рРНК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 –входят в состав рибосом;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Рибосомы – органоиды, где происходит собственно синтез белка;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Набор аминокислот в цитоплазме клетки, из которых собирается белковая молекула;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Транспортные РНК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тРНК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), кодирующие аминокислоты и переносящие их к месту синтеза белка нам рибосомы;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Макроэргические вещества (АТФ), обеспечивающие энергией процесс биосинтеза белка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Белки-ферменты катализирующие реакции</a:t>
            </a:r>
          </a:p>
          <a:p>
            <a:pPr>
              <a:buNone/>
            </a:pPr>
            <a:endParaRPr lang="ru-RU" sz="16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072298" y="2428868"/>
            <a:ext cx="2071702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Constantia" pitchFamily="18" charset="0"/>
              </a:rPr>
              <a:t>Аминокислоты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000860" y="4500570"/>
            <a:ext cx="2143140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Constantia" pitchFamily="18" charset="0"/>
              </a:rPr>
              <a:t>Ферменты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5500702"/>
            <a:ext cx="2151120" cy="10115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Constantia" pitchFamily="18" charset="0"/>
              </a:rPr>
              <a:t>АТФ 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3357562"/>
            <a:ext cx="2214578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Constantia" pitchFamily="18" charset="0"/>
              </a:rPr>
              <a:t>Рибосомы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15074" y="1357298"/>
            <a:ext cx="2214578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Constantia" pitchFamily="18" charset="0"/>
              </a:rPr>
              <a:t>РНК – рРНК, тРНК, иРНК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29422" y="214290"/>
            <a:ext cx="2214578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latin typeface="Constantia" pitchFamily="18" charset="0"/>
              </a:rPr>
              <a:t>ДНК </a:t>
            </a:r>
            <a:endParaRPr lang="ru-RU" sz="2000" dirty="0">
              <a:latin typeface="Constantia" pitchFamily="18" charset="0"/>
            </a:endParaRPr>
          </a:p>
        </p:txBody>
      </p:sp>
      <p:pic>
        <p:nvPicPr>
          <p:cNvPr id="10" name="Picture 3" descr="10-protein_molec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5572116"/>
            <a:ext cx="1785950" cy="1071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214290"/>
            <a:ext cx="3683030" cy="785818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тРНК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переносит аминокислоты к месту синтеза белка (к рибосомам).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285728"/>
            <a:ext cx="4041775" cy="857257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ДНК  - хранит наследственную информацию в виде строго определенного чередования нуклеотидов.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08_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1974" t="1350" r="879" b="1350"/>
          <a:stretch>
            <a:fillRect/>
          </a:stretch>
        </p:blipFill>
        <p:spPr>
          <a:xfrm>
            <a:off x="1714480" y="1214422"/>
            <a:ext cx="2557002" cy="1643074"/>
          </a:xfrm>
          <a:noFill/>
          <a:ln>
            <a:solidFill>
              <a:schemeClr val="folHlink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357158" y="3143248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рРНК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выполняет строительную функцию – входит в состав рибосом.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Рибосома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>
          <a:xfrm>
            <a:off x="3357554" y="4071942"/>
            <a:ext cx="1247775" cy="1620838"/>
          </a:xfrm>
          <a:prstGeom prst="rect">
            <a:avLst/>
          </a:prstGeom>
          <a:noFill/>
        </p:spPr>
      </p:pic>
      <p:pic>
        <p:nvPicPr>
          <p:cNvPr id="12" name="Picture 4" descr="07_15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>
            <a:lum contrast="32000"/>
          </a:blip>
          <a:srcRect/>
          <a:stretch>
            <a:fillRect/>
          </a:stretch>
        </p:blipFill>
        <p:spPr>
          <a:xfrm>
            <a:off x="7143768" y="1071546"/>
            <a:ext cx="1428760" cy="2269339"/>
          </a:xfrm>
          <a:noFill/>
        </p:spPr>
      </p:pic>
      <p:sp>
        <p:nvSpPr>
          <p:cNvPr id="13" name="Прямоугольник 12"/>
          <p:cNvSpPr/>
          <p:nvPr/>
        </p:nvSpPr>
        <p:spPr>
          <a:xfrm>
            <a:off x="4786314" y="1285860"/>
            <a:ext cx="20717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участок ДНК, кодирующий информацию о первичной структуре одного белка.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 г) уточните, какие ферменты участвуют в синтезе белка.</a:t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реакции,  протекающие в клетке, катализируются ферментами.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88901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Катализируют синтез РНК ферменты РНК-полимеразы. В ядре клеток эукариотов обнаружены три фермента: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sz="2000" dirty="0" smtClean="0"/>
              <a:t>РНК</a:t>
            </a:r>
            <a:r>
              <a:rPr lang="ru-RU" sz="2000" b="1" dirty="0" smtClean="0"/>
              <a:t>-полимераза I, </a:t>
            </a:r>
            <a:r>
              <a:rPr lang="ru-RU" sz="2000" dirty="0" smtClean="0"/>
              <a:t>синтезирующая пре-рРНК;</a:t>
            </a:r>
          </a:p>
          <a:p>
            <a:r>
              <a:rPr lang="ru-RU" sz="2000" dirty="0" smtClean="0"/>
              <a:t>  РНК</a:t>
            </a:r>
            <a:r>
              <a:rPr lang="ru-RU" sz="2000" b="1" dirty="0" smtClean="0"/>
              <a:t>-полимераза II, </a:t>
            </a:r>
            <a:r>
              <a:rPr lang="ru-RU" sz="2000" dirty="0" smtClean="0"/>
              <a:t>ответственная за синтез пре-мРНК;</a:t>
            </a:r>
          </a:p>
          <a:p>
            <a:r>
              <a:rPr lang="ru-RU" sz="2000" dirty="0" smtClean="0"/>
              <a:t> РНК</a:t>
            </a:r>
            <a:r>
              <a:rPr lang="ru-RU" sz="2000" b="1" dirty="0" smtClean="0"/>
              <a:t>-полимераза III, </a:t>
            </a:r>
            <a:r>
              <a:rPr lang="ru-RU" sz="2000" dirty="0" smtClean="0"/>
              <a:t>синтезирующая пре-тРНК.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9368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Процесс присоединения аминокислот к </a:t>
            </a:r>
            <a:r>
              <a:rPr lang="ru-RU" dirty="0" err="1" smtClean="0"/>
              <a:t>т-РНК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Первый этап белкового синтеза в клетке - это отбор специфических аминокислот и их присоединение к транспортным РНК. Реакция катализируется </a:t>
            </a:r>
            <a:r>
              <a:rPr lang="ru-RU" sz="2000" b="1" dirty="0" smtClean="0"/>
              <a:t>аминоацил-тРНК-синтетазами.</a:t>
            </a:r>
            <a:r>
              <a:rPr lang="ru-RU" sz="2000" dirty="0" smtClean="0"/>
              <a:t>Для каждой аминокислоты имеется своя </a:t>
            </a:r>
            <a:r>
              <a:rPr lang="ru-RU" sz="2000" b="1" dirty="0" smtClean="0"/>
              <a:t>синтетаза</a:t>
            </a:r>
            <a:r>
              <a:rPr lang="ru-RU" sz="2000" dirty="0" smtClean="0"/>
              <a:t>, которая распознаёт свою аминокислоту и соответствующую </a:t>
            </a:r>
            <a:r>
              <a:rPr lang="ru-RU" sz="2000" dirty="0" err="1" smtClean="0"/>
              <a:t>тРНК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Разрыв между аминокислотой и </a:t>
            </a:r>
            <a:r>
              <a:rPr lang="ru-RU" sz="1800" dirty="0" err="1" smtClean="0"/>
              <a:t>т-РНК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Под действием </a:t>
            </a:r>
            <a:r>
              <a:rPr lang="ru-RU" sz="2000" b="1" dirty="0" smtClean="0"/>
              <a:t>пептидилтрансферазы</a:t>
            </a:r>
            <a:r>
              <a:rPr lang="ru-RU" sz="2000" dirty="0" smtClean="0"/>
              <a:t> разрывается  макроэргическая связь  между АК-1 и т-РНК-1. 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Завершающий этап –терминация – окончание биосинтеза белка.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285991"/>
            <a:ext cx="4041775" cy="384017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Как только в </a:t>
            </a:r>
            <a:r>
              <a:rPr lang="ru-RU" sz="2000" dirty="0" err="1" smtClean="0"/>
              <a:t>аминоациальный</a:t>
            </a:r>
            <a:r>
              <a:rPr lang="ru-RU" sz="2000" dirty="0" smtClean="0"/>
              <a:t> центр попадает один из стоп-кодонов, синтез прекращается. Место </a:t>
            </a:r>
            <a:r>
              <a:rPr lang="ru-RU" sz="2000" dirty="0" err="1" smtClean="0"/>
              <a:t>тРНК</a:t>
            </a:r>
            <a:r>
              <a:rPr lang="ru-RU" sz="2000" dirty="0" smtClean="0"/>
              <a:t> занимает в этом случае специфический белок-фермент, который осуществляет гидролиз связи между последней </a:t>
            </a:r>
            <a:r>
              <a:rPr lang="ru-RU" sz="2000" dirty="0" err="1" smtClean="0"/>
              <a:t>тРНК</a:t>
            </a:r>
            <a:r>
              <a:rPr lang="ru-RU" sz="2000" dirty="0" smtClean="0"/>
              <a:t> и синтезированным белком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Биология для абитуриентов ( Р.Заяц, </a:t>
            </a:r>
            <a:r>
              <a:rPr lang="ru-RU" sz="2000" dirty="0" err="1" smtClean="0"/>
              <a:t>И.В.Рачковская</a:t>
            </a:r>
            <a:r>
              <a:rPr lang="ru-RU" sz="2000" dirty="0" smtClean="0"/>
              <a:t>, </a:t>
            </a:r>
            <a:r>
              <a:rPr lang="ru-RU" sz="2000" dirty="0" err="1" smtClean="0"/>
              <a:t>В.Э.Бутвиловский</a:t>
            </a:r>
            <a:r>
              <a:rPr lang="ru-RU" sz="2000" dirty="0" smtClean="0"/>
              <a:t>, В.В.Давыдов );</a:t>
            </a:r>
          </a:p>
          <a:p>
            <a:r>
              <a:rPr lang="ru-RU" sz="2000" dirty="0" smtClean="0"/>
              <a:t>Биология. Биологические системы и процессы. 10.Учебник для общеобразовательных учреждений(профильный уровень)(А.В. Теремов. Р.А. Петросова</a:t>
            </a:r>
          </a:p>
          <a:p>
            <a:r>
              <a:rPr lang="ru-RU" sz="2000" dirty="0" err="1" smtClean="0"/>
              <a:t>Википедия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http://ru.wikipedia.org/wiki/%D0%9F%D0%BE%D1%80%D1%82%D0%B0%D0%BB:%D0%9D%D0%B0%D1%83%D0%BA%D0%B0</a:t>
            </a:r>
            <a:endParaRPr lang="ru-RU" sz="2000" dirty="0" smtClean="0"/>
          </a:p>
          <a:p>
            <a:r>
              <a:rPr lang="en-US" sz="2000" dirty="0" smtClean="0">
                <a:hlinkClick r:id="rId3"/>
              </a:rPr>
              <a:t>http://musculatura.narod.ru/pics/protein/pic4.gif</a:t>
            </a:r>
            <a:r>
              <a:rPr lang="ru-RU" sz="2000" smtClean="0"/>
              <a:t> </a:t>
            </a:r>
            <a:endParaRPr lang="en-US" sz="2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8630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Задача № 1.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Для искусственного синтеза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белка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лабораторных условиях использовали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иРНК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теленка,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рибосомы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овцы, а также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аминокислоты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АТФ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ферменты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Чей белок будет синтезироваться в пробирке: теленка или овцы?</a:t>
            </a:r>
          </a:p>
          <a:p>
            <a:endParaRPr lang="ru-RU" dirty="0"/>
          </a:p>
        </p:txBody>
      </p:sp>
      <p:pic>
        <p:nvPicPr>
          <p:cNvPr id="1026" name="Picture 2" descr="C:\Documents and Settings\Администратор\Рабочий стол\овц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857232"/>
            <a:ext cx="3143272" cy="26924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телён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714752"/>
            <a:ext cx="3143272" cy="2557452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вопро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314324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28596" y="500042"/>
            <a:ext cx="7715304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ОТВЕТ: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И-РНК –одноцепочечные молекулы, являющиеся матрицей для синтеза полипептидных цепей. Информация о структуре белка записана в них в виде последовательности нуклеотидов. Каждая молекула РНК содержит полную информацию, необходимую для синтеза одной молекулы белка.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Рибосомы – мелкие тельца грибовидной формы, в которых идёт синтез белка.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Следовательно, синтезироваться будет белок телёнка, т.к. для искусственного синтеза белка в лабораторных условиях использовали иРНК теленка, а рибосомы овцы – это механизм обеспечивающий сборку белковых молекул. Ферменты катализируют реакции . АТФ – источник энергии.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F:\биосинтез\vop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000636"/>
            <a:ext cx="1500166" cy="160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Задание а (приведите схему синтеза белка)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Этапы биосинтеза.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28663" y="1500174"/>
            <a:ext cx="2200263" cy="1000132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latin typeface="Constantia" pitchFamily="18" charset="0"/>
              </a:rPr>
              <a:t>ДНК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071810"/>
            <a:ext cx="2071702" cy="1209886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Constantia" pitchFamily="18" charset="0"/>
              </a:rPr>
              <a:t>И-РНК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5000636"/>
            <a:ext cx="2143140" cy="1000132"/>
          </a:xfrm>
          <a:prstGeom prst="roundRect">
            <a:avLst/>
          </a:prstGeom>
          <a:solidFill>
            <a:schemeClr val="accent3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atin typeface="Constantia" pitchFamily="18" charset="0"/>
              </a:rPr>
              <a:t>Белок</a:t>
            </a:r>
            <a:endParaRPr lang="ru-RU" sz="3600" b="1" dirty="0">
              <a:latin typeface="Constanti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643042" y="2428868"/>
            <a:ext cx="432048" cy="72008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643042" y="4286256"/>
            <a:ext cx="432048" cy="72008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2" action="ppaction://hlinkfile"/>
          </p:cNvPr>
          <p:cNvSpPr/>
          <p:nvPr/>
        </p:nvSpPr>
        <p:spPr>
          <a:xfrm>
            <a:off x="2928926" y="2214554"/>
            <a:ext cx="3024336" cy="72008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onstantia" pitchFamily="18" charset="0"/>
              </a:rPr>
              <a:t>Транскрипция</a:t>
            </a:r>
            <a:r>
              <a:rPr lang="ru-RU" sz="1600" b="1" dirty="0" smtClean="0">
                <a:latin typeface="Constantia" pitchFamily="18" charset="0"/>
              </a:rPr>
              <a:t> </a:t>
            </a:r>
            <a:endParaRPr lang="ru-RU" sz="1600" b="1" dirty="0"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4286256"/>
            <a:ext cx="3024336" cy="64807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onstantia" pitchFamily="18" charset="0"/>
              </a:rPr>
              <a:t>Трансляция</a:t>
            </a:r>
            <a:r>
              <a:rPr lang="ru-RU" sz="1600" b="1" dirty="0" smtClean="0">
                <a:latin typeface="Constantia" pitchFamily="18" charset="0"/>
              </a:rPr>
              <a:t> </a:t>
            </a:r>
            <a:endParaRPr lang="ru-RU" sz="1600" b="1" dirty="0">
              <a:latin typeface="Constant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1142984"/>
            <a:ext cx="2714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Транскрипция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«считывание» процесс синтеза РНК с использованием ДНК в качестве матрицы (перенос генетической информации с ДНК на РНК).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4286256"/>
            <a:ext cx="2571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Трансляция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—(передача)-механизм, с помощью которого последовательность РНК переводится в последовательность аминокислот белка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4" descr="кккк"/>
          <p:cNvSpPr>
            <a:spLocks noChangeArrowheads="1"/>
          </p:cNvSpPr>
          <p:nvPr/>
        </p:nvSpPr>
        <p:spPr bwMode="auto">
          <a:xfrm>
            <a:off x="3929058" y="1500174"/>
            <a:ext cx="2000264" cy="722310"/>
          </a:xfrm>
          <a:prstGeom prst="flowChartOffpageConnector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Ядро</a:t>
            </a:r>
          </a:p>
        </p:txBody>
      </p:sp>
      <p:sp>
        <p:nvSpPr>
          <p:cNvPr id="14" name="AutoShape 2" descr="кккк"/>
          <p:cNvSpPr>
            <a:spLocks noChangeArrowheads="1"/>
          </p:cNvSpPr>
          <p:nvPr/>
        </p:nvSpPr>
        <p:spPr bwMode="auto">
          <a:xfrm>
            <a:off x="3786182" y="3500438"/>
            <a:ext cx="2214578" cy="1006475"/>
          </a:xfrm>
          <a:prstGeom prst="flowChartOffpageConnector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tx2"/>
                </a:solidFill>
              </a:rPr>
              <a:t>В рибосомах</a:t>
            </a: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Цитоплазма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588125" y="29241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68313" y="2924175"/>
            <a:ext cx="83883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ru-RU" sz="2400" dirty="0"/>
              <a:t> </a:t>
            </a:r>
            <a:r>
              <a:rPr lang="ru-RU" sz="3200" dirty="0"/>
              <a:t>–    –     –    –    –     –    –    –    – </a:t>
            </a:r>
            <a:r>
              <a:rPr lang="ru-RU" sz="3200" dirty="0" smtClean="0"/>
              <a:t>А –  А– Ц - </a:t>
            </a:r>
            <a:r>
              <a:rPr lang="ru-RU" sz="2400" dirty="0" smtClean="0"/>
              <a:t> </a:t>
            </a:r>
            <a:endParaRPr lang="ru-RU" sz="2400" dirty="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"/>
            </a:pPr>
            <a:endParaRPr lang="ru-RU" sz="2400" dirty="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ru-RU" sz="3200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027988" y="2924175"/>
            <a:ext cx="100806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ru-RU" sz="3200" dirty="0"/>
              <a:t>Ц </a:t>
            </a:r>
            <a:r>
              <a:rPr lang="ru-RU" sz="2400" dirty="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"/>
            </a:pPr>
            <a:endParaRPr lang="ru-RU" sz="2400" dirty="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"/>
            </a:pPr>
            <a:endParaRPr lang="ru-RU" sz="2400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2486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dirty="0" smtClean="0">
                <a:solidFill>
                  <a:srgbClr val="6600CC"/>
                </a:solidFill>
              </a:rPr>
              <a:t>Образование иРНК –                                   транскрипция: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8388350" cy="863600"/>
          </a:xfrm>
        </p:spPr>
        <p:txBody>
          <a:bodyPr/>
          <a:lstStyle/>
          <a:p>
            <a:pPr eaLnBrk="1" hangingPunct="1">
              <a:buClr>
                <a:schemeClr val="folHlink"/>
              </a:buClr>
              <a:buFont typeface="Wingdings" pitchFamily="2" charset="2"/>
              <a:buNone/>
            </a:pPr>
            <a:r>
              <a:rPr lang="ru-RU" sz="2400" dirty="0" smtClean="0"/>
              <a:t> </a:t>
            </a:r>
            <a:r>
              <a:rPr lang="ru-RU" dirty="0" smtClean="0"/>
              <a:t>– А – А – Г – Ц – Т – Ц – Г – А – Т – Т – Г –Т  -   Г</a:t>
            </a:r>
            <a:r>
              <a:rPr lang="ru-RU" sz="2400" dirty="0" smtClean="0"/>
              <a:t> </a:t>
            </a:r>
          </a:p>
          <a:p>
            <a:pPr eaLnBrk="1" hangingPunct="1">
              <a:buClr>
                <a:schemeClr val="folHlink"/>
              </a:buClr>
              <a:buFont typeface="Wingdings" pitchFamily="2" charset="2"/>
              <a:buChar char=""/>
            </a:pPr>
            <a:endParaRPr lang="ru-RU" sz="2400" dirty="0" smtClean="0"/>
          </a:p>
          <a:p>
            <a:pPr eaLnBrk="1" hangingPunct="1">
              <a:buClr>
                <a:schemeClr val="folHlink"/>
              </a:buClr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 rot="5400000">
            <a:off x="783432" y="2466181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. 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 rot="5400000">
            <a:off x="1262892" y="2463075"/>
            <a:ext cx="935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. .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 rot="5400000">
            <a:off x="3019544" y="2463076"/>
            <a:ext cx="935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. .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 rot="5400000">
            <a:off x="4802366" y="2463076"/>
            <a:ext cx="935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. .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 rot="5400000">
            <a:off x="5418570" y="2463074"/>
            <a:ext cx="935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. .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 rot="5400000">
            <a:off x="7192169" y="2466181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. .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 rot="5400000">
            <a:off x="1901848" y="2463075"/>
            <a:ext cx="935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...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 rot="5400000">
            <a:off x="2545980" y="2463075"/>
            <a:ext cx="935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...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 rot="5400000">
            <a:off x="3671812" y="2498797"/>
            <a:ext cx="1006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...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 rot="5400000">
            <a:off x="4354504" y="2463075"/>
            <a:ext cx="9350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...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 rot="5400000">
            <a:off x="7911307" y="2466181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...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827088" y="29241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У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500166" y="2924175"/>
            <a:ext cx="76678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У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2000232" y="2924175"/>
            <a:ext cx="5000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Ц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2714612" y="2924175"/>
            <a:ext cx="35719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Г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3214678" y="2924175"/>
            <a:ext cx="42862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А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000497" y="2921000"/>
            <a:ext cx="214314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Г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4500562" y="2924175"/>
            <a:ext cx="428629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Ц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5072066" y="2921000"/>
            <a:ext cx="50006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У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7235825" y="29241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  А</a:t>
            </a:r>
            <a:endParaRPr lang="ru-RU" sz="3200" dirty="0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39750" y="2924175"/>
            <a:ext cx="806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/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304800" y="15240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Цепь ДНК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304800" y="35814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иРНК</a:t>
            </a:r>
          </a:p>
        </p:txBody>
      </p:sp>
      <p:pic>
        <p:nvPicPr>
          <p:cNvPr id="38942" name="Picture 30" descr="9677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6322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8"/>
          <p:cNvSpPr txBox="1">
            <a:spLocks noChangeArrowheads="1"/>
          </p:cNvSpPr>
          <p:nvPr/>
        </p:nvSpPr>
        <p:spPr bwMode="auto">
          <a:xfrm rot="5400000">
            <a:off x="6247298" y="2432911"/>
            <a:ext cx="5699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. .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 rot="5400000">
            <a:off x="6780997" y="2320992"/>
            <a:ext cx="650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9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25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425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  <p:bldP spid="38916" grpId="0" autoUpdateAnimBg="0"/>
      <p:bldP spid="38918" grpId="0" build="p" autoUpdateAnimBg="0" advAuto="0"/>
      <p:bldP spid="38919" grpId="0" autoUpdateAnimBg="0"/>
      <p:bldP spid="38920" grpId="0" autoUpdateAnimBg="0"/>
      <p:bldP spid="38921" grpId="0" autoUpdateAnimBg="0"/>
      <p:bldP spid="38922" grpId="0" autoUpdateAnimBg="0"/>
      <p:bldP spid="38923" grpId="0" autoUpdateAnimBg="0"/>
      <p:bldP spid="38924" grpId="0" autoUpdateAnimBg="0"/>
      <p:bldP spid="38925" grpId="0" autoUpdateAnimBg="0"/>
      <p:bldP spid="38926" grpId="0" autoUpdateAnimBg="0"/>
      <p:bldP spid="38927" grpId="0" autoUpdateAnimBg="0"/>
      <p:bldP spid="38928" grpId="0" autoUpdateAnimBg="0"/>
      <p:bldP spid="38929" grpId="0" autoUpdateAnimBg="0"/>
      <p:bldP spid="38930" grpId="0" autoUpdateAnimBg="0"/>
      <p:bldP spid="38931" grpId="0" autoUpdateAnimBg="0"/>
      <p:bldP spid="38932" grpId="0" autoUpdateAnimBg="0"/>
      <p:bldP spid="38933" grpId="0" autoUpdateAnimBg="0"/>
      <p:bldP spid="38934" grpId="0" autoUpdateAnimBg="0"/>
      <p:bldP spid="38935" grpId="0" autoUpdateAnimBg="0"/>
      <p:bldP spid="38936" grpId="0" autoUpdateAnimBg="0"/>
      <p:bldP spid="38937" grpId="0" autoUpdateAnimBg="0"/>
      <p:bldP spid="38938" grpId="0" autoUpdateAnimBg="0"/>
      <p:bldP spid="38940" grpId="0" autoUpdateAnimBg="0"/>
      <p:bldP spid="38941" grpId="0" autoUpdateAnimBg="0"/>
      <p:bldP spid="31" grpId="0" autoUpdateAnimBg="0"/>
      <p:bldP spid="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трансляции.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Присоединение иРНК к рибосоме;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2.Рекогниция (активация аминокислоты и её присоединение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тРНК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3.Инициация (начало синтеза) полипептидной цепи;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4.Элонгация (удлинение) цепи;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5.Терминация (окончание синтеза) цепи;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6.Дальнейшее использование иРНК (или её разрушение).</a:t>
            </a:r>
          </a:p>
          <a:p>
            <a:endParaRPr lang="ru-RU" sz="2000" dirty="0"/>
          </a:p>
        </p:txBody>
      </p:sp>
      <p:pic>
        <p:nvPicPr>
          <p:cNvPr id="4" name="Picture 4" descr="Scan0005"/>
          <p:cNvPicPr>
            <a:picLocks noChangeAspect="1" noChangeArrowheads="1"/>
          </p:cNvPicPr>
          <p:nvPr/>
        </p:nvPicPr>
        <p:blipFill>
          <a:blip r:embed="rId2" cstate="print">
            <a:lum bright="-14000" contrast="44000"/>
          </a:blip>
          <a:srcRect/>
          <a:stretch>
            <a:fillRect/>
          </a:stretch>
        </p:blipFill>
        <p:spPr bwMode="auto">
          <a:xfrm>
            <a:off x="5000628" y="4071942"/>
            <a:ext cx="3571900" cy="260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357158" y="642918"/>
            <a:ext cx="9715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Изображение “http://www.ibiblio.org/virtualcell/textbook/chapter3/movies/cyto3.gif” не может быть показано, так как содержит ошибки.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642918"/>
            <a:ext cx="936625" cy="792162"/>
          </a:xfrm>
          <a:prstGeom prst="rect">
            <a:avLst/>
          </a:prstGeom>
          <a:noFill/>
        </p:spPr>
      </p:pic>
      <p:pic>
        <p:nvPicPr>
          <p:cNvPr id="7" name="Picture 4" descr="Scan0003"/>
          <p:cNvPicPr>
            <a:picLocks noChangeAspect="1" noChangeArrowheads="1"/>
          </p:cNvPicPr>
          <p:nvPr/>
        </p:nvPicPr>
        <p:blipFill>
          <a:blip r:embed="rId5" cstate="print">
            <a:lum bright="-20000" contrast="26000"/>
          </a:blip>
          <a:srcRect/>
          <a:stretch>
            <a:fillRect/>
          </a:stretch>
        </p:blipFill>
        <p:spPr bwMode="auto">
          <a:xfrm>
            <a:off x="571472" y="4143380"/>
            <a:ext cx="3357586" cy="250033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Трансляция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мере сборки белковой молекулы  рибосома ползёт по и-РНК.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Чем дальше рибосома продвинулась по и- РНК, тем больший отрезок белковой молекулы «собран».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Scan0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28596" y="2285992"/>
            <a:ext cx="4040188" cy="305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Копия Scan000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lum bright="-14000" contrast="24000"/>
          </a:blip>
          <a:srcRect/>
          <a:stretch>
            <a:fillRect/>
          </a:stretch>
        </p:blipFill>
        <p:spPr bwMode="auto">
          <a:xfrm>
            <a:off x="4572000" y="2214554"/>
            <a:ext cx="39909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Схема </a:t>
            </a:r>
            <a:r>
              <a:rPr lang="ru-RU" sz="3200" b="1" dirty="0">
                <a:hlinkClick r:id="rId2" action="ppaction://hlinkfile"/>
              </a:rPr>
              <a:t>синтеза белка </a:t>
            </a:r>
            <a:r>
              <a:rPr lang="ru-RU" sz="3200" b="1" dirty="0"/>
              <a:t>в рибосоме</a:t>
            </a:r>
          </a:p>
        </p:txBody>
      </p:sp>
      <p:pic>
        <p:nvPicPr>
          <p:cNvPr id="59395" name="Picture 3" descr="Картинка 20 из 112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908050"/>
            <a:ext cx="5430838" cy="573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71480"/>
            <a:ext cx="3757610" cy="1214447"/>
          </a:xfrm>
        </p:spPr>
        <p:txBody>
          <a:bodyPr>
            <a:normAutofit/>
          </a:bodyPr>
          <a:lstStyle/>
          <a:p>
            <a:r>
              <a:rPr lang="ru-RU" dirty="0" smtClean="0"/>
              <a:t>Передача наследственной информации от ДНК к и-РНК и к белку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57752" y="1142985"/>
            <a:ext cx="3829048" cy="464347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Рибосомы, словно бусы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Забрались на РНК.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РНК они читают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 молекулы белкa.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Строят цепь белкa они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информации.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 весь процесс зовем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Коротко, мы,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трансляция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Picture 4" descr="ПОЛИСОМ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-10000" contrast="26000"/>
          </a:blip>
          <a:srcRect/>
          <a:stretch>
            <a:fillRect/>
          </a:stretch>
        </p:blipFill>
        <p:spPr>
          <a:xfrm>
            <a:off x="3071802" y="4572008"/>
            <a:ext cx="1643074" cy="1643074"/>
          </a:xfrm>
          <a:noFill/>
        </p:spPr>
      </p:pic>
      <p:sp>
        <p:nvSpPr>
          <p:cNvPr id="8" name="Прямоугольник 7"/>
          <p:cNvSpPr/>
          <p:nvPr/>
        </p:nvSpPr>
        <p:spPr>
          <a:xfrm>
            <a:off x="214282" y="2786058"/>
            <a:ext cx="4572032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ru-RU" sz="600" dirty="0" smtClean="0"/>
          </a:p>
          <a:p>
            <a:pPr>
              <a:lnSpc>
                <a:spcPct val="80000"/>
              </a:lnSpc>
              <a:defRPr/>
            </a:pPr>
            <a:r>
              <a:rPr lang="ru-RU" sz="2400" b="1" dirty="0" smtClean="0"/>
              <a:t>ДНК</a:t>
            </a:r>
            <a:r>
              <a:rPr lang="ru-RU" b="1" dirty="0" smtClean="0"/>
              <a:t>      Ц   А   Ц       Ц   Ц   Т         А   А   А 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и- РНК   </a:t>
            </a:r>
            <a:r>
              <a:rPr lang="ru-RU" b="1" dirty="0" smtClean="0"/>
              <a:t>Г   У    Г       Г    Г   А           У   У   У                     </a:t>
            </a:r>
          </a:p>
          <a:p>
            <a:pPr>
              <a:lnSpc>
                <a:spcPct val="80000"/>
              </a:lnSpc>
              <a:defRPr/>
            </a:pPr>
            <a:endParaRPr lang="ru-RU" b="1" dirty="0" smtClean="0"/>
          </a:p>
          <a:p>
            <a:pPr>
              <a:lnSpc>
                <a:spcPct val="80000"/>
              </a:lnSpc>
              <a:defRPr/>
            </a:pPr>
            <a:endParaRPr lang="en-US" sz="2000" b="1" dirty="0" smtClean="0"/>
          </a:p>
          <a:p>
            <a:pPr>
              <a:lnSpc>
                <a:spcPct val="80000"/>
              </a:lnSpc>
              <a:defRPr/>
            </a:pPr>
            <a:r>
              <a:rPr lang="ru-RU" sz="2000" b="1" dirty="0" smtClean="0"/>
              <a:t>БЕЛОК   </a:t>
            </a:r>
            <a:r>
              <a:rPr lang="ru-RU" b="1" dirty="0" smtClean="0"/>
              <a:t>Валин        Глицин      </a:t>
            </a:r>
            <a:r>
              <a:rPr lang="ru-RU" b="1" dirty="0" err="1" smtClean="0"/>
              <a:t>Фенилаланин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1122</Words>
  <Application>Microsoft Office PowerPoint</Application>
  <PresentationFormat>Экран (4:3)</PresentationFormat>
  <Paragraphs>218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Конкурс «Школьные инновационные кадры Воронежской области: Достижение». Направление: Биология и биотехнология. </vt:lpstr>
      <vt:lpstr>Задача № 1. </vt:lpstr>
      <vt:lpstr>Слайд 3</vt:lpstr>
      <vt:lpstr>Задание а (приведите схему синтеза белка) Этапы биосинтеза.</vt:lpstr>
      <vt:lpstr>Образование иРНК –                                   транскрипция:</vt:lpstr>
      <vt:lpstr>Этапы трансляции.</vt:lpstr>
      <vt:lpstr>Трансляция</vt:lpstr>
      <vt:lpstr>Схема синтеза белка в рибосоме</vt:lpstr>
      <vt:lpstr>Слайд 9</vt:lpstr>
      <vt:lpstr>Задание б (поясните значение подчёркнутых слов)</vt:lpstr>
      <vt:lpstr>Слайд 11</vt:lpstr>
      <vt:lpstr>Слайд 12</vt:lpstr>
      <vt:lpstr>ферменты</vt:lpstr>
      <vt:lpstr>Рибосомы  </vt:lpstr>
      <vt:lpstr>Задание в (укажите роль каждого «участника» синтеза белка).</vt:lpstr>
      <vt:lpstr>Слайд 16</vt:lpstr>
      <vt:lpstr>  Задание г) уточните, какие ферменты участвуют в синтезе белка.  Все реакции,  протекающие в клетке, катализируются ферментами. </vt:lpstr>
      <vt:lpstr>Слайд 18</vt:lpstr>
      <vt:lpstr>Используемая литература:</vt:lpstr>
    </vt:vector>
  </TitlesOfParts>
  <Company>Tabulorasa.Info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«Школьные инновационные кадры Воронежской области: Достижение» </dc:title>
  <dc:creator>Admin</dc:creator>
  <cp:lastModifiedBy>Admin</cp:lastModifiedBy>
  <cp:revision>43</cp:revision>
  <dcterms:created xsi:type="dcterms:W3CDTF">2013-12-07T17:07:07Z</dcterms:created>
  <dcterms:modified xsi:type="dcterms:W3CDTF">2013-12-17T20:13:18Z</dcterms:modified>
</cp:coreProperties>
</file>