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6" r:id="rId8"/>
    <p:sldId id="263" r:id="rId9"/>
    <p:sldId id="264" r:id="rId10"/>
    <p:sldId id="265" r:id="rId11"/>
    <p:sldId id="26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868A79-4A1D-4FFB-AC6B-800662D41D47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D7E501-8753-474C-9606-F58B2037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Я - потребитель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Права потребителей и их защита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5517232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/>
              <a:t>Баева И.В.</a:t>
            </a:r>
          </a:p>
          <a:p>
            <a:pPr algn="r"/>
            <a:r>
              <a:rPr lang="ru-RU" dirty="0" smtClean="0"/>
              <a:t>ТОГБОУ «Заворонежский детский дом»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Возможные действия потребителя в случае нарушения его прав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000660"/>
          </a:xfrm>
        </p:spPr>
        <p:txBody>
          <a:bodyPr/>
          <a:lstStyle/>
          <a:p>
            <a:r>
              <a:rPr lang="ru-RU" dirty="0" smtClean="0"/>
              <a:t>Обращение непосредственно к продавцу с целью замены некачественного товара или возврата денег.</a:t>
            </a:r>
          </a:p>
          <a:p>
            <a:r>
              <a:rPr lang="ru-RU" dirty="0" smtClean="0"/>
              <a:t>Письменное заявление на имя директора организации с изложением претензии.</a:t>
            </a:r>
          </a:p>
          <a:p>
            <a:r>
              <a:rPr lang="ru-RU" dirty="0" smtClean="0"/>
              <a:t>Обращение в </a:t>
            </a:r>
            <a:r>
              <a:rPr lang="ru-RU" dirty="0" err="1" smtClean="0"/>
              <a:t>Роспотребнадзор</a:t>
            </a:r>
            <a:r>
              <a:rPr lang="ru-RU" dirty="0" smtClean="0"/>
              <a:t> с изложением претензии.</a:t>
            </a:r>
          </a:p>
          <a:p>
            <a:r>
              <a:rPr lang="ru-RU" dirty="0" smtClean="0"/>
              <a:t>Исковое заявление в суд.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ПРАКТИКУМ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Покупатель отбирает ряд товаров, идет к кассе и обнаруживает, что денег на все отобранные товары у него не хватает.</a:t>
            </a:r>
          </a:p>
          <a:p>
            <a:r>
              <a:rPr lang="ru-RU" dirty="0" smtClean="0"/>
              <a:t>Покупатель подошёл к кассе, расплатился за покупки, отошёл и выронил купленные яйца. Каковы действия покупателя и продавца?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ПРАКТИКУМ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В каких случаях товар по требованию покупателя обязательно должен быть заменен на другой:</a:t>
            </a:r>
          </a:p>
          <a:p>
            <a:pPr>
              <a:buNone/>
            </a:pPr>
            <a:r>
              <a:rPr lang="ru-RU" dirty="0" smtClean="0"/>
              <a:t> - гражданин купил музыкальный центр, но, не вскрывая упаковки, через месяц попросил заменить его с доплатой на более дорогой; </a:t>
            </a:r>
          </a:p>
          <a:p>
            <a:pPr>
              <a:buNone/>
            </a:pPr>
            <a:r>
              <a:rPr lang="ru-RU" dirty="0" smtClean="0"/>
              <a:t> - гражданин купил литровый электрочайник, в течение недели кипятил воду, а потом попросил обменять его на двухлитровый; </a:t>
            </a:r>
          </a:p>
          <a:p>
            <a:pPr>
              <a:buNone/>
            </a:pPr>
            <a:r>
              <a:rPr lang="ru-RU" dirty="0" smtClean="0"/>
              <a:t> - гражданин приобрёл микроволновую печь с                 6-месячным гарантийным сроком, которая на 27 неделе вышла из строя из-за бракованной детали; </a:t>
            </a:r>
          </a:p>
          <a:p>
            <a:pPr>
              <a:buNone/>
            </a:pPr>
            <a:r>
              <a:rPr lang="ru-RU" dirty="0" smtClean="0"/>
              <a:t> - гражданин купил японский телевизор, но, не разобрав инструкцию, напечатанную на японском языке, включил его в сеть с нестандартным напряжением и аппарат сгорел.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Потребитель и продавец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910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Потребитель</a:t>
            </a:r>
            <a:r>
              <a:rPr lang="ru-RU" sz="2800" dirty="0" smtClean="0"/>
              <a:t> - это гражданин, имеющий намерение заказать или приобрести, либо заказывающий, приобретающий или использующий товары (работы, услуги) исключительно для личных бытовых нужд, не связанных с извлечением прибыли.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Продавец </a:t>
            </a:r>
            <a:r>
              <a:rPr lang="ru-RU" sz="2800" dirty="0" smtClean="0"/>
              <a:t>- это любая организация (независимо от её формы собственности) или индивидуальный предприниматель, реализующий потребителю товары или услуги.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потребителя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Право на просвещение (знание своих прав как потребителя).</a:t>
            </a:r>
          </a:p>
          <a:p>
            <a:r>
              <a:rPr lang="ru-RU" dirty="0" smtClean="0"/>
              <a:t>Право на информацию о товарах, услугах, работах: описание товара, инструкции, условия пользования и т.д. на русском языке.</a:t>
            </a:r>
          </a:p>
          <a:p>
            <a:r>
              <a:rPr lang="ru-RU" dirty="0" smtClean="0"/>
              <a:t>Право на безопасность (требование государства к качеству товаров, выражено в стандартах)</a:t>
            </a:r>
          </a:p>
          <a:p>
            <a:r>
              <a:rPr lang="ru-RU" dirty="0" smtClean="0"/>
              <a:t>Право на возмещение ущерба </a:t>
            </a:r>
            <a:r>
              <a:rPr lang="ru-RU" smtClean="0"/>
              <a:t>(материального; а также морального в </a:t>
            </a:r>
            <a:r>
              <a:rPr lang="ru-RU" dirty="0" smtClean="0"/>
              <a:t>случае, если купленная вещь причинила </a:t>
            </a:r>
            <a:r>
              <a:rPr lang="ru-RU" smtClean="0"/>
              <a:t>вред потребителю).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потребителя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Право на качество</a:t>
            </a:r>
            <a:r>
              <a:rPr lang="ru-RU" sz="1800" dirty="0" smtClean="0"/>
              <a:t>. Действительное состояние дел нередко опровергает все рекламные обещания.</a:t>
            </a:r>
          </a:p>
          <a:p>
            <a:pPr marL="355600" indent="-355600">
              <a:buNone/>
            </a:pPr>
            <a:r>
              <a:rPr lang="ru-RU" sz="1800" dirty="0" smtClean="0"/>
              <a:t> А) Если у приобретенного товара обнаружился недостаток, то потребитель имеет законное право потребовать:</a:t>
            </a:r>
          </a:p>
          <a:p>
            <a:pPr marL="625475" indent="-269875"/>
            <a:r>
              <a:rPr lang="ru-RU" sz="1800" dirty="0" smtClean="0"/>
              <a:t>безвозмездного устранения недостатка или возмещения расходов на его устранение;</a:t>
            </a:r>
          </a:p>
          <a:p>
            <a:pPr marL="625475" indent="-269875"/>
            <a:r>
              <a:rPr lang="ru-RU" sz="1800" dirty="0" smtClean="0"/>
              <a:t>замены на товар аналогичной модели, марки;</a:t>
            </a:r>
          </a:p>
          <a:p>
            <a:pPr marL="625475" indent="-269875"/>
            <a:r>
              <a:rPr lang="ru-RU" sz="1800" dirty="0" smtClean="0"/>
              <a:t>замены на такой же товар другой марки с перерасчетом цены;</a:t>
            </a:r>
          </a:p>
          <a:p>
            <a:pPr marL="625475" indent="-269875"/>
            <a:r>
              <a:rPr lang="ru-RU" sz="1800" dirty="0" smtClean="0"/>
              <a:t>соразмерного уменьшения цены;</a:t>
            </a:r>
          </a:p>
          <a:p>
            <a:pPr marL="625475" indent="-269875"/>
            <a:r>
              <a:rPr lang="ru-RU" sz="1800" dirty="0" smtClean="0"/>
              <a:t>расторжения договора купли-продажи и возврата уплаченных денег.</a:t>
            </a:r>
          </a:p>
          <a:p>
            <a:pPr marL="355600" indent="-355600">
              <a:buNone/>
              <a:tabLst>
                <a:tab pos="355600" algn="l"/>
              </a:tabLst>
            </a:pPr>
            <a:r>
              <a:rPr lang="ru-RU" sz="1800" dirty="0" smtClean="0"/>
              <a:t> Б) Товары длительного пользования имеют срок службы и гарантийный срок (производитель несет повышенные обязательства перед потребителем)</a:t>
            </a:r>
          </a:p>
          <a:p>
            <a:pPr marL="355600" indent="-355600">
              <a:buNone/>
              <a:tabLst>
                <a:tab pos="355600" algn="l"/>
              </a:tabLst>
            </a:pPr>
            <a:r>
              <a:rPr lang="ru-RU" sz="1800" dirty="0" smtClean="0"/>
              <a:t> В) Продукты питания, лекарства, косметика и др. имеют срок годности; требования к этим товарам содержатся в стандартах.</a:t>
            </a:r>
          </a:p>
          <a:p>
            <a:pPr marL="355600" indent="-355600">
              <a:buNone/>
              <a:tabLst>
                <a:tab pos="355600" algn="l"/>
              </a:tabLst>
            </a:pPr>
            <a:r>
              <a:rPr lang="ru-RU" sz="1800" dirty="0" smtClean="0"/>
              <a:t> Г) Существует перечень товаров, не подлежащих обмену или возврату.</a:t>
            </a:r>
          </a:p>
          <a:p>
            <a:pPr marL="0" indent="0">
              <a:buNone/>
            </a:pPr>
            <a:r>
              <a:rPr lang="ru-RU" sz="1800" dirty="0" smtClean="0"/>
              <a:t> </a:t>
            </a:r>
            <a:r>
              <a:rPr lang="ru-RU" sz="1800" b="1" dirty="0" smtClean="0"/>
              <a:t>Общее правило потребления: всегда сохраняйте чеки, квитанции, договоры и прочие документы, подтверждающие факт купли- продажи.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Товары, которые нельзя вернуть и обменять: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товары для профилактики и лечения заболеваний в домашних условиях (предметы гигиены из металла, резины, текстиля и других материалов, инструменты, приборы и аппаратура медицинские, средства гигиены полости рта, линзы очковые, предметы по уходу за детьми); </a:t>
            </a:r>
          </a:p>
          <a:p>
            <a:r>
              <a:rPr lang="ru-RU" dirty="0" smtClean="0"/>
              <a:t>предметы личной гигиены; </a:t>
            </a:r>
          </a:p>
          <a:p>
            <a:r>
              <a:rPr lang="ru-RU" dirty="0" smtClean="0"/>
              <a:t>парфюмерно-косметические товары; </a:t>
            </a:r>
          </a:p>
          <a:p>
            <a:r>
              <a:rPr lang="ru-RU" dirty="0" smtClean="0"/>
              <a:t>текстильные товары; </a:t>
            </a:r>
          </a:p>
          <a:p>
            <a:r>
              <a:rPr lang="ru-RU" dirty="0" smtClean="0"/>
              <a:t>изделия и материалы, контактирующие с пищевыми продуктами; </a:t>
            </a:r>
          </a:p>
          <a:p>
            <a:r>
              <a:rPr lang="ru-RU" dirty="0" smtClean="0"/>
              <a:t>товары бытовой химии; </a:t>
            </a:r>
          </a:p>
          <a:p>
            <a:r>
              <a:rPr lang="ru-RU" dirty="0" smtClean="0"/>
              <a:t>изделия из драгоценных металлов, с драгоценными камнями и др.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Продавец имеет право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уважительное отношение к себе;</a:t>
            </a:r>
          </a:p>
          <a:p>
            <a:r>
              <a:rPr lang="ru-RU" dirty="0" smtClean="0"/>
              <a:t>на получение платы за предоставленные товары или услуги;</a:t>
            </a:r>
          </a:p>
          <a:p>
            <a:r>
              <a:rPr lang="ru-RU" dirty="0" smtClean="0"/>
              <a:t>на возмещение убытков, причиненных по вине покупателя;</a:t>
            </a:r>
          </a:p>
          <a:p>
            <a:r>
              <a:rPr lang="ru-RU" dirty="0" smtClean="0"/>
              <a:t>на возврат товара, если его стоимость не оплачена полностью (касается товаров, купленных в кредит или в рассрочку);</a:t>
            </a:r>
          </a:p>
          <a:p>
            <a:r>
              <a:rPr lang="ru-RU" dirty="0" smtClean="0"/>
              <a:t>на получение информации о причинах неисправности товара (направление товара на экспертизу).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Продавец обязан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Предоставить покупателю полную информацию о товаре.</a:t>
            </a:r>
          </a:p>
          <a:p>
            <a:r>
              <a:rPr lang="ru-RU" dirty="0" smtClean="0"/>
              <a:t>Информировать покупателя о имеющихся у товара недостатках (царапины на корпусе, проведение </a:t>
            </a:r>
            <a:r>
              <a:rPr lang="ru-RU" dirty="0" err="1" smtClean="0"/>
              <a:t>перепрошивки</a:t>
            </a:r>
            <a:r>
              <a:rPr lang="ru-RU" dirty="0" smtClean="0"/>
              <a:t> изделия, наличие дефектов ткани на одежде и т.д.).</a:t>
            </a:r>
          </a:p>
          <a:p>
            <a:r>
              <a:rPr lang="ru-RU" dirty="0" smtClean="0"/>
              <a:t>Информировать покупателя о гарантийном сроке обслуживания и фирме, проводящей гарантийный ремонт.</a:t>
            </a:r>
          </a:p>
          <a:p>
            <a:r>
              <a:rPr lang="ru-RU" dirty="0" smtClean="0"/>
              <a:t>Предоставить товар в полной комплектации (согласно паспорта).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Продавец не несет ответственности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/>
          <a:lstStyle/>
          <a:p>
            <a:r>
              <a:rPr lang="ru-RU" dirty="0" smtClean="0"/>
              <a:t>за недостатки товара, имеющие место по вине производителя;</a:t>
            </a:r>
          </a:p>
          <a:p>
            <a:r>
              <a:rPr lang="ru-RU" dirty="0" smtClean="0"/>
              <a:t>за установленную стоимость товара или услуги;</a:t>
            </a:r>
          </a:p>
          <a:p>
            <a:r>
              <a:rPr lang="ru-RU" dirty="0" smtClean="0"/>
              <a:t>за наличие/отсутствие у конкретного товара определенных функций;</a:t>
            </a:r>
          </a:p>
          <a:p>
            <a:r>
              <a:rPr lang="ru-RU" dirty="0" smtClean="0"/>
              <a:t>за комплектацию товара, если иное не оговорено в сопроводительной документации.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0000"/>
          </a:blip>
          <a:srcRect l="15991" r="14705"/>
          <a:stretch>
            <a:fillRect/>
          </a:stretch>
        </p:blipFill>
        <p:spPr bwMode="auto">
          <a:xfrm>
            <a:off x="1428728" y="285728"/>
            <a:ext cx="5704189" cy="6244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341</TotalTime>
  <Words>506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Я - потребитель</vt:lpstr>
      <vt:lpstr>Потребитель и продавец </vt:lpstr>
      <vt:lpstr>Права потребителя </vt:lpstr>
      <vt:lpstr>Права потребителя  </vt:lpstr>
      <vt:lpstr>Товары, которые нельзя вернуть и обменять: </vt:lpstr>
      <vt:lpstr>Продавец имеет право </vt:lpstr>
      <vt:lpstr>Продавец обязан </vt:lpstr>
      <vt:lpstr>Продавец не несет ответственности </vt:lpstr>
      <vt:lpstr>Презентация PowerPoint</vt:lpstr>
      <vt:lpstr>Возможные действия потребителя в случае нарушения его прав  </vt:lpstr>
      <vt:lpstr>ПРАКТИКУМ </vt:lpstr>
      <vt:lpstr>ПРАКТИКУМ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- потребитель</dc:title>
  <dc:creator>Пользователь</dc:creator>
  <cp:lastModifiedBy>Пользователь</cp:lastModifiedBy>
  <cp:revision>36</cp:revision>
  <dcterms:created xsi:type="dcterms:W3CDTF">2012-02-29T12:19:27Z</dcterms:created>
  <dcterms:modified xsi:type="dcterms:W3CDTF">2013-09-10T09:47:40Z</dcterms:modified>
</cp:coreProperties>
</file>