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3" r:id="rId14"/>
    <p:sldId id="284" r:id="rId15"/>
    <p:sldId id="280" r:id="rId16"/>
    <p:sldId id="290" r:id="rId17"/>
    <p:sldId id="289" r:id="rId18"/>
    <p:sldId id="281" r:id="rId19"/>
    <p:sldId id="282" r:id="rId20"/>
    <p:sldId id="286" r:id="rId21"/>
    <p:sldId id="285" r:id="rId22"/>
    <p:sldId id="304" r:id="rId23"/>
    <p:sldId id="305" r:id="rId24"/>
    <p:sldId id="287" r:id="rId25"/>
    <p:sldId id="291" r:id="rId26"/>
    <p:sldId id="295" r:id="rId27"/>
    <p:sldId id="297" r:id="rId28"/>
    <p:sldId id="292" r:id="rId29"/>
    <p:sldId id="293" r:id="rId30"/>
    <p:sldId id="294" r:id="rId31"/>
    <p:sldId id="266" r:id="rId32"/>
    <p:sldId id="288" r:id="rId33"/>
    <p:sldId id="296" r:id="rId34"/>
    <p:sldId id="298" r:id="rId35"/>
    <p:sldId id="306" r:id="rId36"/>
    <p:sldId id="300" r:id="rId37"/>
    <p:sldId id="299" r:id="rId38"/>
    <p:sldId id="267" r:id="rId39"/>
    <p:sldId id="301" r:id="rId40"/>
    <p:sldId id="302" r:id="rId41"/>
    <p:sldId id="261" r:id="rId42"/>
    <p:sldId id="303" r:id="rId43"/>
    <p:sldId id="259" r:id="rId44"/>
    <p:sldId id="265"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FFFA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4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5" descr="C:\Documents and Settings\Admin\Рабочий стол\для шаблонов\ввсс.gif"/>
          <p:cNvPicPr>
            <a:picLocks noChangeAspect="1" noChangeArrowheads="1"/>
          </p:cNvPicPr>
          <p:nvPr/>
        </p:nvPicPr>
        <p:blipFill>
          <a:blip r:embed="rId2" cstate="print"/>
          <a:srcRect/>
          <a:stretch>
            <a:fillRect/>
          </a:stretch>
        </p:blipFill>
        <p:spPr bwMode="auto">
          <a:xfrm>
            <a:off x="857250" y="1357313"/>
            <a:ext cx="7400925" cy="3892550"/>
          </a:xfrm>
          <a:prstGeom prst="rect">
            <a:avLst/>
          </a:prstGeom>
          <a:noFill/>
          <a:ln w="9525">
            <a:noFill/>
            <a:miter lim="800000"/>
            <a:headEnd/>
            <a:tailEnd/>
          </a:ln>
        </p:spPr>
      </p:pic>
      <p:pic>
        <p:nvPicPr>
          <p:cNvPr id="5" name="Picture 6" descr="C:\Documents and Settings\Admin\Рабочий стол\угадай\Зелёный.gif"/>
          <p:cNvPicPr>
            <a:picLocks noChangeAspect="1" noChangeArrowheads="1"/>
          </p:cNvPicPr>
          <p:nvPr/>
        </p:nvPicPr>
        <p:blipFill>
          <a:blip r:embed="rId3" cstate="print"/>
          <a:srcRect/>
          <a:stretch>
            <a:fillRect/>
          </a:stretch>
        </p:blipFill>
        <p:spPr bwMode="auto">
          <a:xfrm>
            <a:off x="357188" y="6630988"/>
            <a:ext cx="1066800" cy="227012"/>
          </a:xfrm>
          <a:prstGeom prst="rect">
            <a:avLst/>
          </a:prstGeom>
          <a:noFill/>
          <a:ln w="9525">
            <a:noFill/>
            <a:miter lim="800000"/>
            <a:headEnd/>
            <a:tailEnd/>
          </a:ln>
        </p:spPr>
      </p:pic>
      <p:pic>
        <p:nvPicPr>
          <p:cNvPr id="6" name="Picture 3" descr="C:\Documents and Settings\Admin\Рабочий стол\для шаблонов\Копия прозр.gif"/>
          <p:cNvPicPr>
            <a:picLocks noChangeAspect="1" noChangeArrowheads="1"/>
          </p:cNvPicPr>
          <p:nvPr/>
        </p:nvPicPr>
        <p:blipFill>
          <a:blip r:embed="rId4" cstate="print"/>
          <a:srcRect/>
          <a:stretch>
            <a:fillRect/>
          </a:stretch>
        </p:blipFill>
        <p:spPr bwMode="auto">
          <a:xfrm>
            <a:off x="0" y="-214313"/>
            <a:ext cx="906463" cy="3071813"/>
          </a:xfrm>
          <a:prstGeom prst="rect">
            <a:avLst/>
          </a:prstGeom>
          <a:noFill/>
          <a:ln w="9525">
            <a:noFill/>
            <a:miter lim="800000"/>
            <a:headEnd/>
            <a:tailEnd/>
          </a:ln>
        </p:spPr>
      </p:pic>
      <p:pic>
        <p:nvPicPr>
          <p:cNvPr id="7" name="Picture 4" descr="C:\Documents and Settings\Admin\Рабочий стол\для шаблонов\прозр2.gif"/>
          <p:cNvPicPr>
            <a:picLocks noChangeAspect="1" noChangeArrowheads="1"/>
          </p:cNvPicPr>
          <p:nvPr/>
        </p:nvPicPr>
        <p:blipFill>
          <a:blip r:embed="rId5" cstate="print"/>
          <a:srcRect/>
          <a:stretch>
            <a:fillRect/>
          </a:stretch>
        </p:blipFill>
        <p:spPr bwMode="auto">
          <a:xfrm>
            <a:off x="214313" y="0"/>
            <a:ext cx="2214562" cy="860425"/>
          </a:xfrm>
          <a:prstGeom prst="rect">
            <a:avLst/>
          </a:prstGeom>
          <a:noFill/>
          <a:ln w="9525">
            <a:noFill/>
            <a:miter lim="800000"/>
            <a:headEnd/>
            <a:tailEnd/>
          </a:ln>
        </p:spPr>
      </p:pic>
      <p:pic>
        <p:nvPicPr>
          <p:cNvPr id="8" name="Picture 3" descr="C:\Documents and Settings\Admin\Рабочий стол\для шаблонов\Копия прозр.gif"/>
          <p:cNvPicPr>
            <a:picLocks noChangeAspect="1" noChangeArrowheads="1"/>
          </p:cNvPicPr>
          <p:nvPr/>
        </p:nvPicPr>
        <p:blipFill>
          <a:blip r:embed="rId6" cstate="print"/>
          <a:srcRect/>
          <a:stretch>
            <a:fillRect/>
          </a:stretch>
        </p:blipFill>
        <p:spPr bwMode="auto">
          <a:xfrm>
            <a:off x="8364538" y="0"/>
            <a:ext cx="779462" cy="2643188"/>
          </a:xfrm>
          <a:prstGeom prst="rect">
            <a:avLst/>
          </a:prstGeom>
          <a:noFill/>
          <a:ln w="9525">
            <a:noFill/>
            <a:miter lim="800000"/>
            <a:headEnd/>
            <a:tailEnd/>
          </a:ln>
        </p:spPr>
      </p:pic>
      <p:pic>
        <p:nvPicPr>
          <p:cNvPr id="9" name="Picture 4" descr="C:\Documents and Settings\Admin\Рабочий стол\для шаблонов\прозр2.gif"/>
          <p:cNvPicPr>
            <a:picLocks noChangeAspect="1" noChangeArrowheads="1"/>
          </p:cNvPicPr>
          <p:nvPr/>
        </p:nvPicPr>
        <p:blipFill>
          <a:blip r:embed="rId7" cstate="print"/>
          <a:srcRect/>
          <a:stretch>
            <a:fillRect/>
          </a:stretch>
        </p:blipFill>
        <p:spPr bwMode="auto">
          <a:xfrm>
            <a:off x="6929438" y="0"/>
            <a:ext cx="2071687" cy="804863"/>
          </a:xfrm>
          <a:prstGeom prst="rect">
            <a:avLst/>
          </a:prstGeom>
          <a:noFill/>
          <a:ln w="9525">
            <a:noFill/>
            <a:miter lim="800000"/>
            <a:headEnd/>
            <a:tailEnd/>
          </a:ln>
        </p:spPr>
      </p:pic>
      <p:sp>
        <p:nvSpPr>
          <p:cNvPr id="2" name="Заголовок 1"/>
          <p:cNvSpPr>
            <a:spLocks noGrp="1"/>
          </p:cNvSpPr>
          <p:nvPr>
            <p:ph type="ctrTitle"/>
          </p:nvPr>
        </p:nvSpPr>
        <p:spPr>
          <a:xfrm>
            <a:off x="642910" y="2357430"/>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10" name="Нижний колонтитул 4"/>
          <p:cNvSpPr>
            <a:spLocks noGrp="1"/>
          </p:cNvSpPr>
          <p:nvPr>
            <p:ph type="ftr" sz="quarter" idx="10"/>
          </p:nvPr>
        </p:nvSpPr>
        <p:spPr/>
        <p:txBody>
          <a:bodyPr/>
          <a:lstStyle>
            <a:lvl1pPr>
              <a:defRPr/>
            </a:lvl1pPr>
          </a:lstStyle>
          <a:p>
            <a:pPr>
              <a:defRPr/>
            </a:pPr>
            <a:endParaRPr lang="ru-RU"/>
          </a:p>
        </p:txBody>
      </p:sp>
      <p:sp>
        <p:nvSpPr>
          <p:cNvPr id="11" name="Номер слайда 5"/>
          <p:cNvSpPr>
            <a:spLocks noGrp="1"/>
          </p:cNvSpPr>
          <p:nvPr>
            <p:ph type="sldNum" sz="quarter" idx="11"/>
          </p:nvPr>
        </p:nvSpPr>
        <p:spPr/>
        <p:txBody>
          <a:bodyPr/>
          <a:lstStyle>
            <a:lvl1pPr>
              <a:defRPr/>
            </a:lvl1pPr>
          </a:lstStyle>
          <a:p>
            <a:pPr>
              <a:defRPr/>
            </a:pPr>
            <a:fld id="{73CA244A-0183-4D7E-8D45-ADF1C4E221C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D267CA-E31F-41BF-B6EA-7B3190CF0CD2}" type="datetimeFigureOut">
              <a:rPr lang="ru-RU"/>
              <a:pPr>
                <a:defRPr/>
              </a:pPr>
              <a:t>01.11.2010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8FD139-8F8E-4603-9D0A-55D56D84EB4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CBAB9C-B54E-4BE1-BB35-50CE609F329C}" type="datetimeFigureOut">
              <a:rPr lang="ru-RU"/>
              <a:pPr>
                <a:defRPr/>
              </a:pPr>
              <a:t>01.11.2010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092F31-283D-4501-BA25-DFD1C1CAA6C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pic>
        <p:nvPicPr>
          <p:cNvPr id="5" name="Picture 3" descr="C:\Documents and Settings\Admin\Рабочий стол\для шаблонов\Копия прозр.gif"/>
          <p:cNvPicPr>
            <a:picLocks noChangeAspect="1" noChangeArrowheads="1"/>
          </p:cNvPicPr>
          <p:nvPr/>
        </p:nvPicPr>
        <p:blipFill>
          <a:blip r:embed="rId3" cstate="print"/>
          <a:srcRect/>
          <a:stretch>
            <a:fillRect/>
          </a:stretch>
        </p:blipFill>
        <p:spPr bwMode="auto">
          <a:xfrm>
            <a:off x="0" y="-214313"/>
            <a:ext cx="906463" cy="3071813"/>
          </a:xfrm>
          <a:prstGeom prst="rect">
            <a:avLst/>
          </a:prstGeom>
          <a:noFill/>
          <a:ln w="9525">
            <a:noFill/>
            <a:miter lim="800000"/>
            <a:headEnd/>
            <a:tailEnd/>
          </a:ln>
        </p:spPr>
      </p:pic>
      <p:pic>
        <p:nvPicPr>
          <p:cNvPr id="6" name="Picture 4" descr="C:\Documents and Settings\Admin\Рабочий стол\для шаблонов\прозр2.gif"/>
          <p:cNvPicPr>
            <a:picLocks noChangeAspect="1" noChangeArrowheads="1"/>
          </p:cNvPicPr>
          <p:nvPr/>
        </p:nvPicPr>
        <p:blipFill>
          <a:blip r:embed="rId4" cstate="print"/>
          <a:srcRect/>
          <a:stretch>
            <a:fillRect/>
          </a:stretch>
        </p:blipFill>
        <p:spPr bwMode="auto">
          <a:xfrm>
            <a:off x="214313" y="0"/>
            <a:ext cx="2214562" cy="860425"/>
          </a:xfrm>
          <a:prstGeom prst="rect">
            <a:avLst/>
          </a:prstGeom>
          <a:noFill/>
          <a:ln w="9525">
            <a:noFill/>
            <a:miter lim="800000"/>
            <a:headEnd/>
            <a:tailEnd/>
          </a:ln>
        </p:spPr>
      </p:pic>
      <p:pic>
        <p:nvPicPr>
          <p:cNvPr id="7" name="Picture 3" descr="C:\Documents and Settings\Admin\Рабочий стол\для шаблонов\Копия прозр.gif"/>
          <p:cNvPicPr>
            <a:picLocks noChangeAspect="1" noChangeArrowheads="1"/>
          </p:cNvPicPr>
          <p:nvPr/>
        </p:nvPicPr>
        <p:blipFill>
          <a:blip r:embed="rId5" cstate="print"/>
          <a:srcRect/>
          <a:stretch>
            <a:fillRect/>
          </a:stretch>
        </p:blipFill>
        <p:spPr bwMode="auto">
          <a:xfrm>
            <a:off x="8364538" y="0"/>
            <a:ext cx="779462" cy="2643188"/>
          </a:xfrm>
          <a:prstGeom prst="rect">
            <a:avLst/>
          </a:prstGeom>
          <a:noFill/>
          <a:ln w="9525">
            <a:noFill/>
            <a:miter lim="800000"/>
            <a:headEnd/>
            <a:tailEnd/>
          </a:ln>
        </p:spPr>
      </p:pic>
      <p:pic>
        <p:nvPicPr>
          <p:cNvPr id="8" name="Picture 4" descr="C:\Documents and Settings\Admin\Рабочий стол\для шаблонов\прозр2.gif"/>
          <p:cNvPicPr>
            <a:picLocks noChangeAspect="1" noChangeArrowheads="1"/>
          </p:cNvPicPr>
          <p:nvPr/>
        </p:nvPicPr>
        <p:blipFill>
          <a:blip r:embed="rId6" cstate="print"/>
          <a:srcRect/>
          <a:stretch>
            <a:fillRect/>
          </a:stretch>
        </p:blipFill>
        <p:spPr bwMode="auto">
          <a:xfrm>
            <a:off x="6929438" y="0"/>
            <a:ext cx="2071687" cy="804863"/>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Дата 3"/>
          <p:cNvSpPr>
            <a:spLocks noGrp="1"/>
          </p:cNvSpPr>
          <p:nvPr>
            <p:ph type="dt" sz="half" idx="10"/>
          </p:nvPr>
        </p:nvSpPr>
        <p:spPr/>
        <p:txBody>
          <a:bodyPr/>
          <a:lstStyle>
            <a:lvl1pPr>
              <a:defRPr/>
            </a:lvl1pPr>
          </a:lstStyle>
          <a:p>
            <a:pPr>
              <a:defRPr/>
            </a:pPr>
            <a:fld id="{C229B09A-4C18-45DF-9584-1DAF666305BE}" type="datetimeFigureOut">
              <a:rPr lang="ru-RU"/>
              <a:pPr>
                <a:defRPr/>
              </a:pPr>
              <a:t>01.11.2010</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pPr>
              <a:defRPr/>
            </a:pPr>
            <a:fld id="{EEE79783-61BD-4075-BA63-6836B33F1BB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pic>
        <p:nvPicPr>
          <p:cNvPr id="5" name="Picture 4" descr="C:\Documents and Settings\Admin\Рабочий стол\для шаблонов\прозр2.gif"/>
          <p:cNvPicPr>
            <a:picLocks noChangeAspect="1" noChangeArrowheads="1"/>
          </p:cNvPicPr>
          <p:nvPr/>
        </p:nvPicPr>
        <p:blipFill>
          <a:blip r:embed="rId3" cstate="print"/>
          <a:srcRect/>
          <a:stretch>
            <a:fillRect/>
          </a:stretch>
        </p:blipFill>
        <p:spPr bwMode="auto">
          <a:xfrm>
            <a:off x="214313" y="0"/>
            <a:ext cx="2214562" cy="860425"/>
          </a:xfrm>
          <a:prstGeom prst="rect">
            <a:avLst/>
          </a:prstGeom>
          <a:noFill/>
          <a:ln w="9525">
            <a:noFill/>
            <a:miter lim="800000"/>
            <a:headEnd/>
            <a:tailEnd/>
          </a:ln>
        </p:spPr>
      </p:pic>
      <p:pic>
        <p:nvPicPr>
          <p:cNvPr id="6" name="Picture 3" descr="C:\Documents and Settings\Admin\Рабочий стол\для шаблонов\Копия прозр.gif"/>
          <p:cNvPicPr>
            <a:picLocks noChangeAspect="1" noChangeArrowheads="1"/>
          </p:cNvPicPr>
          <p:nvPr/>
        </p:nvPicPr>
        <p:blipFill>
          <a:blip r:embed="rId4" cstate="print"/>
          <a:srcRect/>
          <a:stretch>
            <a:fillRect/>
          </a:stretch>
        </p:blipFill>
        <p:spPr bwMode="auto">
          <a:xfrm>
            <a:off x="0" y="-214313"/>
            <a:ext cx="906463" cy="3071813"/>
          </a:xfrm>
          <a:prstGeom prst="rect">
            <a:avLst/>
          </a:prstGeom>
          <a:noFill/>
          <a:ln w="9525">
            <a:noFill/>
            <a:miter lim="800000"/>
            <a:headEnd/>
            <a:tailEnd/>
          </a:ln>
        </p:spPr>
      </p:pic>
      <p:pic>
        <p:nvPicPr>
          <p:cNvPr id="7" name="Picture 3" descr="C:\Documents and Settings\Admin\Рабочий стол\для шаблонов\Копия прозр.gif"/>
          <p:cNvPicPr>
            <a:picLocks noChangeAspect="1" noChangeArrowheads="1"/>
          </p:cNvPicPr>
          <p:nvPr/>
        </p:nvPicPr>
        <p:blipFill>
          <a:blip r:embed="rId5" cstate="print"/>
          <a:srcRect/>
          <a:stretch>
            <a:fillRect/>
          </a:stretch>
        </p:blipFill>
        <p:spPr bwMode="auto">
          <a:xfrm>
            <a:off x="8364538" y="0"/>
            <a:ext cx="779462" cy="2643188"/>
          </a:xfrm>
          <a:prstGeom prst="rect">
            <a:avLst/>
          </a:prstGeom>
          <a:noFill/>
          <a:ln w="9525">
            <a:noFill/>
            <a:miter lim="800000"/>
            <a:headEnd/>
            <a:tailEnd/>
          </a:ln>
        </p:spPr>
      </p:pic>
      <p:pic>
        <p:nvPicPr>
          <p:cNvPr id="8" name="Picture 4" descr="C:\Documents and Settings\Admin\Рабочий стол\для шаблонов\прозр2.gif"/>
          <p:cNvPicPr>
            <a:picLocks noChangeAspect="1" noChangeArrowheads="1"/>
          </p:cNvPicPr>
          <p:nvPr/>
        </p:nvPicPr>
        <p:blipFill>
          <a:blip r:embed="rId6" cstate="print"/>
          <a:srcRect/>
          <a:stretch>
            <a:fillRect/>
          </a:stretch>
        </p:blipFill>
        <p:spPr bwMode="auto">
          <a:xfrm>
            <a:off x="6929438" y="0"/>
            <a:ext cx="2071687" cy="804863"/>
          </a:xfrm>
          <a:prstGeom prst="rect">
            <a:avLst/>
          </a:prstGeom>
          <a:noFill/>
          <a:ln w="9525">
            <a:noFill/>
            <a:miter lim="800000"/>
            <a:headEnd/>
            <a:tailEnd/>
          </a:ln>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60F55B9B-A794-441C-8E6D-B357116C8262}" type="datetimeFigureOut">
              <a:rPr lang="ru-RU"/>
              <a:pPr>
                <a:defRPr/>
              </a:pPr>
              <a:t>01.11.2010</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pPr>
              <a:defRPr/>
            </a:pPr>
            <a:fld id="{C3DCC8A5-151B-4A4A-8441-CB9AFF693AE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pic>
        <p:nvPicPr>
          <p:cNvPr id="6" name="Picture 4" descr="C:\Documents and Settings\Admin\Рабочий стол\для шаблонов\прозр2.gif"/>
          <p:cNvPicPr>
            <a:picLocks noChangeAspect="1" noChangeArrowheads="1"/>
          </p:cNvPicPr>
          <p:nvPr/>
        </p:nvPicPr>
        <p:blipFill>
          <a:blip r:embed="rId3" cstate="print"/>
          <a:srcRect/>
          <a:stretch>
            <a:fillRect/>
          </a:stretch>
        </p:blipFill>
        <p:spPr bwMode="auto">
          <a:xfrm>
            <a:off x="214313" y="0"/>
            <a:ext cx="2214562" cy="860425"/>
          </a:xfrm>
          <a:prstGeom prst="rect">
            <a:avLst/>
          </a:prstGeom>
          <a:noFill/>
          <a:ln w="9525">
            <a:noFill/>
            <a:miter lim="800000"/>
            <a:headEnd/>
            <a:tailEnd/>
          </a:ln>
        </p:spPr>
      </p:pic>
      <p:pic>
        <p:nvPicPr>
          <p:cNvPr id="7" name="Picture 3" descr="C:\Documents and Settings\Admin\Рабочий стол\для шаблонов\Копия прозр.gif"/>
          <p:cNvPicPr>
            <a:picLocks noChangeAspect="1" noChangeArrowheads="1"/>
          </p:cNvPicPr>
          <p:nvPr/>
        </p:nvPicPr>
        <p:blipFill>
          <a:blip r:embed="rId4" cstate="print"/>
          <a:srcRect/>
          <a:stretch>
            <a:fillRect/>
          </a:stretch>
        </p:blipFill>
        <p:spPr bwMode="auto">
          <a:xfrm>
            <a:off x="0" y="-214313"/>
            <a:ext cx="906463" cy="3071813"/>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3"/>
          <p:cNvSpPr>
            <a:spLocks noGrp="1"/>
          </p:cNvSpPr>
          <p:nvPr>
            <p:ph type="dt" sz="half" idx="10"/>
          </p:nvPr>
        </p:nvSpPr>
        <p:spPr/>
        <p:txBody>
          <a:bodyPr/>
          <a:lstStyle>
            <a:lvl1pPr>
              <a:defRPr/>
            </a:lvl1pPr>
          </a:lstStyle>
          <a:p>
            <a:pPr>
              <a:defRPr/>
            </a:pPr>
            <a:fld id="{DD059A74-A374-4538-8CE9-815C0E0E2C33}" type="datetimeFigureOut">
              <a:rPr lang="ru-RU"/>
              <a:pPr>
                <a:defRPr/>
              </a:pPr>
              <a:t>01.11.2010</a:t>
            </a:fld>
            <a:endParaRPr lang="ru-RU"/>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F26D7A78-42EC-4508-9815-137FC2491B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3"/>
          <p:cNvSpPr>
            <a:spLocks noGrp="1"/>
          </p:cNvSpPr>
          <p:nvPr>
            <p:ph type="dt" sz="half" idx="10"/>
          </p:nvPr>
        </p:nvSpPr>
        <p:spPr/>
        <p:txBody>
          <a:bodyPr/>
          <a:lstStyle>
            <a:lvl1pPr>
              <a:defRPr/>
            </a:lvl1pPr>
          </a:lstStyle>
          <a:p>
            <a:pPr>
              <a:defRPr/>
            </a:pPr>
            <a:fld id="{4F1A15D7-382D-4A70-8C18-6D72A8E130DB}" type="datetimeFigureOut">
              <a:rPr lang="ru-RU"/>
              <a:pPr>
                <a:defRPr/>
              </a:pPr>
              <a:t>01.11.2010</a:t>
            </a:fld>
            <a:endParaRPr lang="ru-RU"/>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E1F275F6-33C6-4098-ADE5-05FCCE874ED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Дата 3"/>
          <p:cNvSpPr>
            <a:spLocks noGrp="1"/>
          </p:cNvSpPr>
          <p:nvPr>
            <p:ph type="dt" sz="half" idx="10"/>
          </p:nvPr>
        </p:nvSpPr>
        <p:spPr/>
        <p:txBody>
          <a:bodyPr/>
          <a:lstStyle>
            <a:lvl1pPr>
              <a:defRPr/>
            </a:lvl1pPr>
          </a:lstStyle>
          <a:p>
            <a:pPr>
              <a:defRPr/>
            </a:pPr>
            <a:fld id="{4DC158C4-6037-42D0-AA3A-D912D58747A8}" type="datetimeFigureOut">
              <a:rPr lang="ru-RU"/>
              <a:pPr>
                <a:defRPr/>
              </a:pPr>
              <a:t>01.11.2010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393025-25A8-467A-A67C-EEC71995A96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sp>
        <p:nvSpPr>
          <p:cNvPr id="3" name="Дата 3"/>
          <p:cNvSpPr>
            <a:spLocks noGrp="1"/>
          </p:cNvSpPr>
          <p:nvPr>
            <p:ph type="dt" sz="half" idx="10"/>
          </p:nvPr>
        </p:nvSpPr>
        <p:spPr/>
        <p:txBody>
          <a:bodyPr/>
          <a:lstStyle>
            <a:lvl1pPr>
              <a:defRPr/>
            </a:lvl1pPr>
          </a:lstStyle>
          <a:p>
            <a:pPr>
              <a:defRPr/>
            </a:pPr>
            <a:fld id="{606BA8A5-0145-4A7A-8FB6-45C4E3BA97F5}" type="datetimeFigureOut">
              <a:rPr lang="ru-RU"/>
              <a:pPr>
                <a:defRPr/>
              </a:pPr>
              <a:t>01.11.2010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AE35B42-773D-4CBB-B34B-A51685714EF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5" descr="C:\Documents and Settings\Admin\Рабочий стол\для шаблонов\ти.gif"/>
          <p:cNvPicPr>
            <a:picLocks noChangeAspect="1" noChangeArrowheads="1"/>
          </p:cNvPicPr>
          <p:nvPr/>
        </p:nvPicPr>
        <p:blipFill>
          <a:blip r:embed="rId2" cstate="print"/>
          <a:srcRect/>
          <a:stretch>
            <a:fillRect/>
          </a:stretch>
        </p:blipFill>
        <p:spPr bwMode="auto">
          <a:xfrm>
            <a:off x="0" y="0"/>
            <a:ext cx="9144000" cy="1428750"/>
          </a:xfrm>
          <a:prstGeom prst="rect">
            <a:avLst/>
          </a:prstGeom>
          <a:noFill/>
          <a:ln w="9525">
            <a:noFill/>
            <a:miter lim="800000"/>
            <a:headEnd/>
            <a:tailEnd/>
          </a:ln>
        </p:spPr>
      </p:pic>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FC6C87A1-9FF3-411B-A154-7A8817D6C987}" type="datetimeFigureOut">
              <a:rPr lang="ru-RU"/>
              <a:pPr>
                <a:defRPr/>
              </a:pPr>
              <a:t>01.11.2010</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B643E18-CA7D-4E1C-BACF-2CB90D8B9B3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4" descr="C:\Documents and Settings\Admin\Рабочий стол\для шаблонов\прозр2.gif"/>
          <p:cNvPicPr>
            <a:picLocks noChangeAspect="1" noChangeArrowheads="1"/>
          </p:cNvPicPr>
          <p:nvPr/>
        </p:nvPicPr>
        <p:blipFill>
          <a:blip r:embed="rId2" cstate="print"/>
          <a:srcRect/>
          <a:stretch>
            <a:fillRect/>
          </a:stretch>
        </p:blipFill>
        <p:spPr bwMode="auto">
          <a:xfrm>
            <a:off x="214313" y="0"/>
            <a:ext cx="2214562" cy="860425"/>
          </a:xfrm>
          <a:prstGeom prst="rect">
            <a:avLst/>
          </a:prstGeom>
          <a:noFill/>
          <a:ln w="9525">
            <a:noFill/>
            <a:miter lim="800000"/>
            <a:headEnd/>
            <a:tailEnd/>
          </a:ln>
        </p:spPr>
      </p:pic>
      <p:pic>
        <p:nvPicPr>
          <p:cNvPr id="6" name="Picture 3" descr="C:\Documents and Settings\Admin\Рабочий стол\для шаблонов\Копия прозр.gif"/>
          <p:cNvPicPr>
            <a:picLocks noChangeAspect="1" noChangeArrowheads="1"/>
          </p:cNvPicPr>
          <p:nvPr/>
        </p:nvPicPr>
        <p:blipFill>
          <a:blip r:embed="rId3" cstate="print"/>
          <a:srcRect/>
          <a:stretch>
            <a:fillRect/>
          </a:stretch>
        </p:blipFill>
        <p:spPr bwMode="auto">
          <a:xfrm>
            <a:off x="0" y="-214313"/>
            <a:ext cx="906463" cy="3071813"/>
          </a:xfrm>
          <a:prstGeom prst="rect">
            <a:avLst/>
          </a:prstGeom>
          <a:noFill/>
          <a:ln w="9525">
            <a:noFill/>
            <a:miter lim="800000"/>
            <a:headEnd/>
            <a:tailEnd/>
          </a:ln>
        </p:spPr>
      </p:pic>
      <p:pic>
        <p:nvPicPr>
          <p:cNvPr id="7" name="Picture 3" descr="C:\Documents and Settings\Admin\Рабочий стол\для шаблонов\Копия прозр.gif"/>
          <p:cNvPicPr>
            <a:picLocks noChangeAspect="1" noChangeArrowheads="1"/>
          </p:cNvPicPr>
          <p:nvPr/>
        </p:nvPicPr>
        <p:blipFill>
          <a:blip r:embed="rId4" cstate="print"/>
          <a:srcRect/>
          <a:stretch>
            <a:fillRect/>
          </a:stretch>
        </p:blipFill>
        <p:spPr bwMode="auto">
          <a:xfrm>
            <a:off x="8364538" y="0"/>
            <a:ext cx="779462" cy="2643188"/>
          </a:xfrm>
          <a:prstGeom prst="rect">
            <a:avLst/>
          </a:prstGeom>
          <a:noFill/>
          <a:ln w="9525">
            <a:noFill/>
            <a:miter lim="800000"/>
            <a:headEnd/>
            <a:tailEnd/>
          </a:ln>
        </p:spPr>
      </p:pic>
      <p:pic>
        <p:nvPicPr>
          <p:cNvPr id="8" name="Picture 4" descr="C:\Documents and Settings\Admin\Рабочий стол\для шаблонов\прозр2.gif"/>
          <p:cNvPicPr>
            <a:picLocks noChangeAspect="1" noChangeArrowheads="1"/>
          </p:cNvPicPr>
          <p:nvPr/>
        </p:nvPicPr>
        <p:blipFill>
          <a:blip r:embed="rId5" cstate="print"/>
          <a:srcRect/>
          <a:stretch>
            <a:fillRect/>
          </a:stretch>
        </p:blipFill>
        <p:spPr bwMode="auto">
          <a:xfrm>
            <a:off x="6929438" y="0"/>
            <a:ext cx="2071687" cy="804863"/>
          </a:xfrm>
          <a:prstGeom prst="rect">
            <a:avLst/>
          </a:prstGeom>
          <a:noFill/>
          <a:ln w="9525">
            <a:noFill/>
            <a:miter lim="800000"/>
            <a:headEnd/>
            <a:tailEnd/>
          </a:ln>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65477D5D-4FFE-4413-976F-8490EE72663E}" type="datetimeFigureOut">
              <a:rPr lang="ru-RU"/>
              <a:pPr>
                <a:defRPr/>
              </a:pPr>
              <a:t>01.11.2010</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pPr>
              <a:defRPr/>
            </a:pPr>
            <a:fld id="{F0A09495-F331-4C44-845D-EAB728110EF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63143A-76F3-4376-8E3E-DE9431DFA545}" type="datetimeFigureOut">
              <a:rPr lang="ru-RU"/>
              <a:pPr>
                <a:defRPr/>
              </a:pPr>
              <a:t>01.11.2010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BF5EF2-CA28-4177-87C9-8E5CA404B927}" type="slidenum">
              <a:rPr lang="ru-RU"/>
              <a:pPr>
                <a:defRPr/>
              </a:pPr>
              <a:t>‹#›</a:t>
            </a:fld>
            <a:endParaRPr lang="ru-RU"/>
          </a:p>
        </p:txBody>
      </p:sp>
      <p:pic>
        <p:nvPicPr>
          <p:cNvPr id="1031" name="Picture 4" descr="C:\Documents and Settings\Admin\Рабочий стол\для шаблонов\прозр2.gif"/>
          <p:cNvPicPr>
            <a:picLocks noChangeAspect="1" noChangeArrowheads="1"/>
          </p:cNvPicPr>
          <p:nvPr/>
        </p:nvPicPr>
        <p:blipFill>
          <a:blip r:embed="rId13" cstate="print"/>
          <a:srcRect/>
          <a:stretch>
            <a:fillRect/>
          </a:stretch>
        </p:blipFill>
        <p:spPr bwMode="auto">
          <a:xfrm>
            <a:off x="0" y="4786313"/>
            <a:ext cx="804863" cy="2071687"/>
          </a:xfrm>
          <a:prstGeom prst="rect">
            <a:avLst/>
          </a:prstGeom>
          <a:noFill/>
          <a:ln w="9525">
            <a:noFill/>
            <a:miter lim="800000"/>
            <a:headEnd/>
            <a:tailEnd/>
          </a:ln>
        </p:spPr>
      </p:pic>
      <p:pic>
        <p:nvPicPr>
          <p:cNvPr id="1032" name="Picture 5" descr="C:\Documents and Settings\Admin\Рабочий стол\для шаблонов\Копия прозр2.gif"/>
          <p:cNvPicPr>
            <a:picLocks noChangeAspect="1" noChangeArrowheads="1"/>
          </p:cNvPicPr>
          <p:nvPr/>
        </p:nvPicPr>
        <p:blipFill>
          <a:blip r:embed="rId14" cstate="print"/>
          <a:srcRect/>
          <a:stretch>
            <a:fillRect/>
          </a:stretch>
        </p:blipFill>
        <p:spPr bwMode="auto">
          <a:xfrm>
            <a:off x="8256588" y="4572000"/>
            <a:ext cx="887412" cy="2286000"/>
          </a:xfrm>
          <a:prstGeom prst="rect">
            <a:avLst/>
          </a:prstGeom>
          <a:noFill/>
          <a:ln w="9525">
            <a:noFill/>
            <a:miter lim="800000"/>
            <a:headEnd/>
            <a:tailEnd/>
          </a:ln>
        </p:spPr>
      </p:pic>
      <p:pic>
        <p:nvPicPr>
          <p:cNvPr id="1033" name="Picture 4" descr="C:\Documents and Settings\Admin\Рабочий стол\для шаблонов\прозр2.gif"/>
          <p:cNvPicPr>
            <a:picLocks noChangeAspect="1" noChangeArrowheads="1"/>
          </p:cNvPicPr>
          <p:nvPr/>
        </p:nvPicPr>
        <p:blipFill>
          <a:blip r:embed="rId15" cstate="print"/>
          <a:srcRect/>
          <a:stretch>
            <a:fillRect/>
          </a:stretch>
        </p:blipFill>
        <p:spPr bwMode="auto">
          <a:xfrm>
            <a:off x="7072313" y="6053138"/>
            <a:ext cx="2071687" cy="804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693" r:id="rId10"/>
    <p:sldLayoutId id="214748369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1053;&#1086;&#1074;&#1072;&#1103;%20&#1087;&#1072;&#1087;&#1082;&#1072;%20(3)/&#1069;&#1083;&#1077;&#1082;&#1090;&#1088;&#1086;&#1085;&#1085;&#1099;&#1077;%20&#1092;&#1080;&#1079;&#1084;&#1080;&#1085;&#1091;&#1090;&#1082;&#1080;.pp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1053;&#1086;&#1074;&#1072;&#1103;%20&#1087;&#1072;&#1087;&#1082;&#1072;%20(3)/&#1053;&#1072;&#1089;&#1090;&#1088;&#1086;&#1077;&#1085;&#1080;&#1077;%20-%20&#1087;&#1086;&#1089;&#1083;&#1077;&#1076;&#1085;&#1080;&#1081;.pp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a:xfrm>
            <a:off x="642938" y="2357438"/>
            <a:ext cx="7772400" cy="1470025"/>
          </a:xfrm>
        </p:spPr>
        <p:txBody>
          <a:bodyPr/>
          <a:lstStyle/>
          <a:p>
            <a:r>
              <a:rPr lang="ru-RU" b="1" dirty="0" smtClean="0"/>
              <a:t>Педагогические условия для укрепления и сохранения</a:t>
            </a:r>
            <a:r>
              <a:rPr lang="ru-RU" dirty="0" smtClean="0"/>
              <a:t/>
            </a:r>
            <a:br>
              <a:rPr lang="ru-RU" dirty="0" smtClean="0"/>
            </a:br>
            <a:r>
              <a:rPr lang="ru-RU" b="1" dirty="0" smtClean="0"/>
              <a:t>здоровья школьников</a:t>
            </a:r>
            <a:r>
              <a:rPr lang="ru-RU" dirty="0" smtClean="0"/>
              <a:t/>
            </a:r>
            <a:br>
              <a:rPr lang="ru-RU" dirty="0" smtClean="0"/>
            </a:br>
            <a:endParaRPr lang="ru-RU" dirty="0"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r>
              <a:rPr lang="ru-RU" dirty="0" smtClean="0">
                <a:solidFill>
                  <a:schemeClr val="accent6">
                    <a:lumMod val="50000"/>
                  </a:schemeClr>
                </a:solidFill>
              </a:rPr>
              <a:t>Педагогический совет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a:t>
            </a:r>
            <a:r>
              <a:rPr lang="ru-RU" dirty="0" err="1" smtClean="0"/>
              <a:t>здоровьесберегающего</a:t>
            </a:r>
            <a:r>
              <a:rPr lang="ru-RU" dirty="0" smtClean="0"/>
              <a:t> урока</a:t>
            </a:r>
            <a:endParaRPr lang="ru-RU" dirty="0"/>
          </a:p>
        </p:txBody>
      </p:sp>
      <p:sp>
        <p:nvSpPr>
          <p:cNvPr id="3" name="Содержимое 2"/>
          <p:cNvSpPr>
            <a:spLocks noGrp="1"/>
          </p:cNvSpPr>
          <p:nvPr>
            <p:ph idx="1"/>
          </p:nvPr>
        </p:nvSpPr>
        <p:spPr/>
        <p:txBody>
          <a:bodyPr/>
          <a:lstStyle/>
          <a:p>
            <a:pPr>
              <a:buFont typeface="Wingdings" pitchFamily="2" charset="2"/>
              <a:buChar char="v"/>
            </a:pPr>
            <a:r>
              <a:rPr lang="ru-RU" dirty="0" smtClean="0"/>
              <a:t>Принцип двигательной активности;</a:t>
            </a:r>
          </a:p>
          <a:p>
            <a:pPr>
              <a:buFont typeface="Wingdings" pitchFamily="2" charset="2"/>
              <a:buChar char="v"/>
            </a:pPr>
            <a:r>
              <a:rPr lang="ru-RU" dirty="0" smtClean="0"/>
              <a:t>Принцип оздоровительного режима;</a:t>
            </a:r>
          </a:p>
          <a:p>
            <a:pPr>
              <a:buFont typeface="Wingdings" pitchFamily="2" charset="2"/>
              <a:buChar char="v"/>
            </a:pPr>
            <a:r>
              <a:rPr lang="ru-RU" dirty="0" smtClean="0"/>
              <a:t>Принцип формирования правильной осанки ;</a:t>
            </a:r>
          </a:p>
          <a:p>
            <a:pPr>
              <a:buFont typeface="Wingdings" pitchFamily="2" charset="2"/>
              <a:buChar char="v"/>
            </a:pPr>
            <a:r>
              <a:rPr lang="ru-RU" dirty="0" smtClean="0"/>
              <a:t>Принцип психологической комфортности;</a:t>
            </a:r>
          </a:p>
          <a:p>
            <a:pPr>
              <a:buFont typeface="Wingdings" pitchFamily="2" charset="2"/>
              <a:buChar char="v"/>
            </a:pPr>
            <a:r>
              <a:rPr lang="ru-RU" dirty="0" smtClean="0"/>
              <a:t>Принцип опоры на индивидуальные особенности и способности ребенка (учет темперамента)</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1.Технологии сохранения и стимулирования здоровья</a:t>
            </a:r>
            <a:endParaRPr lang="ru-RU" dirty="0">
              <a:solidFill>
                <a:srgbClr val="FF0000"/>
              </a:solidFill>
            </a:endParaRPr>
          </a:p>
        </p:txBody>
      </p:sp>
      <p:sp>
        <p:nvSpPr>
          <p:cNvPr id="3" name="Содержимое 2"/>
          <p:cNvSpPr>
            <a:spLocks noGrp="1"/>
          </p:cNvSpPr>
          <p:nvPr>
            <p:ph idx="1"/>
          </p:nvPr>
        </p:nvSpPr>
        <p:spPr>
          <a:xfrm>
            <a:off x="457200" y="1500174"/>
            <a:ext cx="8229600" cy="4857784"/>
          </a:xfrm>
        </p:spPr>
        <p:txBody>
          <a:bodyPr/>
          <a:lstStyle/>
          <a:p>
            <a:pPr>
              <a:buNone/>
            </a:pPr>
            <a:endParaRPr lang="ru-RU" sz="2400" dirty="0" smtClean="0">
              <a:solidFill>
                <a:schemeClr val="accent6">
                  <a:lumMod val="50000"/>
                </a:schemeClr>
              </a:solidFill>
            </a:endParaRPr>
          </a:p>
          <a:p>
            <a:r>
              <a:rPr lang="ru-RU" sz="2400" dirty="0" smtClean="0">
                <a:solidFill>
                  <a:schemeClr val="accent6">
                    <a:lumMod val="50000"/>
                  </a:schemeClr>
                </a:solidFill>
              </a:rPr>
              <a:t>Витаминизация и </a:t>
            </a:r>
            <a:r>
              <a:rPr lang="ru-RU" sz="2400" dirty="0" err="1" smtClean="0">
                <a:solidFill>
                  <a:schemeClr val="accent6">
                    <a:lumMod val="50000"/>
                  </a:schemeClr>
                </a:solidFill>
              </a:rPr>
              <a:t>ароматерапия</a:t>
            </a:r>
            <a:endParaRPr lang="ru-RU" sz="2400" dirty="0" smtClean="0">
              <a:solidFill>
                <a:schemeClr val="accent6">
                  <a:lumMod val="50000"/>
                </a:schemeClr>
              </a:solidFill>
            </a:endParaRPr>
          </a:p>
          <a:p>
            <a:r>
              <a:rPr lang="ru-RU" sz="2400" dirty="0" smtClean="0">
                <a:solidFill>
                  <a:schemeClr val="accent6">
                    <a:lumMod val="50000"/>
                  </a:schemeClr>
                </a:solidFill>
              </a:rPr>
              <a:t>Динамические паузы</a:t>
            </a:r>
          </a:p>
          <a:p>
            <a:r>
              <a:rPr lang="ru-RU" sz="2400" dirty="0" smtClean="0">
                <a:solidFill>
                  <a:schemeClr val="accent6">
                    <a:lumMod val="50000"/>
                  </a:schemeClr>
                </a:solidFill>
              </a:rPr>
              <a:t>Подвижные и спортивные игры</a:t>
            </a:r>
          </a:p>
          <a:p>
            <a:r>
              <a:rPr lang="ru-RU" sz="2400" dirty="0" smtClean="0">
                <a:solidFill>
                  <a:schemeClr val="accent6">
                    <a:lumMod val="50000"/>
                  </a:schemeClr>
                </a:solidFill>
              </a:rPr>
              <a:t>Релаксация</a:t>
            </a:r>
          </a:p>
          <a:p>
            <a:r>
              <a:rPr lang="ru-RU" sz="2400" dirty="0" smtClean="0">
                <a:solidFill>
                  <a:schemeClr val="accent6">
                    <a:lumMod val="50000"/>
                  </a:schemeClr>
                </a:solidFill>
              </a:rPr>
              <a:t>Гимнастика пальчиковая</a:t>
            </a:r>
          </a:p>
          <a:p>
            <a:r>
              <a:rPr lang="ru-RU" sz="2400" dirty="0" smtClean="0">
                <a:solidFill>
                  <a:schemeClr val="accent6">
                    <a:lumMod val="50000"/>
                  </a:schemeClr>
                </a:solidFill>
              </a:rPr>
              <a:t>Гимнастика для глаз- </a:t>
            </a:r>
            <a:r>
              <a:rPr lang="ru-RU" sz="2400" dirty="0" err="1" smtClean="0">
                <a:solidFill>
                  <a:schemeClr val="accent6">
                    <a:lumMod val="50000"/>
                  </a:schemeClr>
                </a:solidFill>
              </a:rPr>
              <a:t>самокоррекция</a:t>
            </a:r>
            <a:endParaRPr lang="ru-RU" sz="2400" dirty="0" smtClean="0">
              <a:solidFill>
                <a:schemeClr val="accent6">
                  <a:lumMod val="50000"/>
                </a:schemeClr>
              </a:solidFill>
            </a:endParaRPr>
          </a:p>
          <a:p>
            <a:r>
              <a:rPr lang="ru-RU" sz="2400" dirty="0" smtClean="0">
                <a:solidFill>
                  <a:schemeClr val="accent6">
                    <a:lumMod val="50000"/>
                  </a:schemeClr>
                </a:solidFill>
              </a:rPr>
              <a:t>Гимнастика дыхательная</a:t>
            </a:r>
          </a:p>
          <a:p>
            <a:r>
              <a:rPr lang="ru-RU" sz="2400" dirty="0" smtClean="0">
                <a:solidFill>
                  <a:schemeClr val="accent6">
                    <a:lumMod val="50000"/>
                  </a:schemeClr>
                </a:solidFill>
              </a:rPr>
              <a:t>Гимнастика бодрящая</a:t>
            </a:r>
          </a:p>
          <a:p>
            <a:r>
              <a:rPr lang="ru-RU" sz="2400" dirty="0" smtClean="0">
                <a:solidFill>
                  <a:schemeClr val="accent6">
                    <a:lumMod val="50000"/>
                  </a:schemeClr>
                </a:solidFill>
              </a:rPr>
              <a:t>Организация работы в режиме смены поз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Физминутки</a:t>
            </a:r>
            <a:r>
              <a:rPr lang="ru-RU" dirty="0" smtClean="0"/>
              <a:t> и динамические паузы</a:t>
            </a:r>
            <a:endParaRPr lang="ru-RU" dirty="0"/>
          </a:p>
        </p:txBody>
      </p:sp>
      <p:sp>
        <p:nvSpPr>
          <p:cNvPr id="3" name="Содержимое 2"/>
          <p:cNvSpPr>
            <a:spLocks noGrp="1"/>
          </p:cNvSpPr>
          <p:nvPr>
            <p:ph idx="1"/>
          </p:nvPr>
        </p:nvSpPr>
        <p:spPr/>
        <p:txBody>
          <a:bodyPr/>
          <a:lstStyle/>
          <a:p>
            <a:pPr lvl="0"/>
            <a:r>
              <a:rPr lang="ru-RU" dirty="0" smtClean="0">
                <a:solidFill>
                  <a:schemeClr val="accent6">
                    <a:lumMod val="50000"/>
                  </a:schemeClr>
                </a:solidFill>
              </a:rPr>
              <a:t>гимнастика для улучшения мозгового кровообращения,</a:t>
            </a:r>
          </a:p>
          <a:p>
            <a:pPr lvl="0"/>
            <a:r>
              <a:rPr lang="ru-RU" dirty="0" smtClean="0">
                <a:solidFill>
                  <a:schemeClr val="accent6">
                    <a:lumMod val="50000"/>
                  </a:schemeClr>
                </a:solidFill>
              </a:rPr>
              <a:t>для снятия утомления плечевого пояса и рук,</a:t>
            </a:r>
          </a:p>
          <a:p>
            <a:pPr lvl="0"/>
            <a:r>
              <a:rPr lang="ru-RU" dirty="0" smtClean="0">
                <a:solidFill>
                  <a:schemeClr val="accent6">
                    <a:lumMod val="50000"/>
                  </a:schemeClr>
                </a:solidFill>
              </a:rPr>
              <a:t>для снятия напряжения с мышц туловища;</a:t>
            </a:r>
          </a:p>
          <a:p>
            <a:pPr lvl="0"/>
            <a:r>
              <a:rPr lang="ru-RU" dirty="0" smtClean="0">
                <a:solidFill>
                  <a:schemeClr val="accent6">
                    <a:lumMod val="50000"/>
                  </a:schemeClr>
                </a:solidFill>
              </a:rPr>
              <a:t>Гимнастика пальчиковая;</a:t>
            </a:r>
          </a:p>
          <a:p>
            <a:pPr lvl="0"/>
            <a:r>
              <a:rPr lang="ru-RU" dirty="0" smtClean="0">
                <a:solidFill>
                  <a:schemeClr val="accent6">
                    <a:lumMod val="50000"/>
                  </a:schemeClr>
                </a:solidFill>
              </a:rPr>
              <a:t>Гимнастика для глаз</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 проведении </a:t>
            </a:r>
            <a:r>
              <a:rPr lang="ru-RU" dirty="0" err="1" smtClean="0"/>
              <a:t>физминуток</a:t>
            </a:r>
            <a:endParaRPr lang="ru-RU" dirty="0"/>
          </a:p>
        </p:txBody>
      </p:sp>
      <p:sp>
        <p:nvSpPr>
          <p:cNvPr id="3" name="Содержимое 2"/>
          <p:cNvSpPr>
            <a:spLocks noGrp="1"/>
          </p:cNvSpPr>
          <p:nvPr>
            <p:ph idx="1"/>
          </p:nvPr>
        </p:nvSpPr>
        <p:spPr/>
        <p:txBody>
          <a:bodyPr/>
          <a:lstStyle/>
          <a:p>
            <a:pPr algn="ctr">
              <a:buNone/>
            </a:pPr>
            <a:r>
              <a:rPr lang="ru-RU" u="sng" dirty="0" smtClean="0">
                <a:solidFill>
                  <a:schemeClr val="accent6">
                    <a:lumMod val="50000"/>
                  </a:schemeClr>
                </a:solidFill>
              </a:rPr>
              <a:t>Учитель должен:</a:t>
            </a:r>
            <a:endParaRPr lang="ru-RU" dirty="0" smtClean="0">
              <a:solidFill>
                <a:schemeClr val="accent6">
                  <a:lumMod val="50000"/>
                </a:schemeClr>
              </a:solidFill>
            </a:endParaRPr>
          </a:p>
          <a:p>
            <a:pPr>
              <a:buNone/>
            </a:pPr>
            <a:r>
              <a:rPr lang="ru-RU" dirty="0" smtClean="0">
                <a:solidFill>
                  <a:schemeClr val="accent6">
                    <a:lumMod val="50000"/>
                  </a:schemeClr>
                </a:solidFill>
              </a:rPr>
              <a:t>    -  проводить физкультминутку, находясь в              хорошем настроении;</a:t>
            </a:r>
            <a:br>
              <a:rPr lang="ru-RU" dirty="0" smtClean="0">
                <a:solidFill>
                  <a:schemeClr val="accent6">
                    <a:lumMod val="50000"/>
                  </a:schemeClr>
                </a:solidFill>
              </a:rPr>
            </a:br>
            <a:r>
              <a:rPr lang="ru-RU" dirty="0" smtClean="0">
                <a:solidFill>
                  <a:schemeClr val="accent6">
                    <a:lumMod val="50000"/>
                  </a:schemeClr>
                </a:solidFill>
              </a:rPr>
              <a:t>- обладать педагогическим тактом;</a:t>
            </a:r>
            <a:br>
              <a:rPr lang="ru-RU" dirty="0" smtClean="0">
                <a:solidFill>
                  <a:schemeClr val="accent6">
                    <a:lumMod val="50000"/>
                  </a:schemeClr>
                </a:solidFill>
              </a:rPr>
            </a:br>
            <a:r>
              <a:rPr lang="ru-RU" dirty="0" smtClean="0">
                <a:solidFill>
                  <a:schemeClr val="accent6">
                    <a:lumMod val="50000"/>
                  </a:schemeClr>
                </a:solidFill>
              </a:rPr>
              <a:t>-владеть высокой двигательной культурой и образно показывать упражнения;</a:t>
            </a:r>
            <a:br>
              <a:rPr lang="ru-RU" dirty="0" smtClean="0">
                <a:solidFill>
                  <a:schemeClr val="accent6">
                    <a:lumMod val="50000"/>
                  </a:schemeClr>
                </a:solidFill>
              </a:rPr>
            </a:br>
            <a:r>
              <a:rPr lang="ru-RU" dirty="0" smtClean="0">
                <a:solidFill>
                  <a:schemeClr val="accent6">
                    <a:lumMod val="50000"/>
                  </a:schemeClr>
                </a:solidFill>
              </a:rPr>
              <a:t> -уметь сочетать движения с музыкальным ритмом;</a:t>
            </a:r>
            <a:br>
              <a:rPr lang="ru-RU" dirty="0" smtClean="0">
                <a:solidFill>
                  <a:schemeClr val="accent6">
                    <a:lumMod val="50000"/>
                  </a:schemeClr>
                </a:solidFill>
              </a:rPr>
            </a:br>
            <a:r>
              <a:rPr lang="ru-RU" dirty="0" smtClean="0">
                <a:solidFill>
                  <a:schemeClr val="accent6">
                    <a:lumMod val="50000"/>
                  </a:schemeClr>
                </a:solidFill>
              </a:rPr>
              <a:t>-знать основы терминологии физических упражнений</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lstStyle/>
          <a:p>
            <a:r>
              <a:rPr lang="ru-RU" dirty="0" smtClean="0"/>
              <a:t>Организация работы в режиме смены позы</a:t>
            </a:r>
            <a:endParaRPr lang="ru-RU" dirty="0"/>
          </a:p>
        </p:txBody>
      </p:sp>
      <p:pic>
        <p:nvPicPr>
          <p:cNvPr id="4" name="Рисунок 2" descr="http://edu.kzn.ru/upload/files/40.gif"/>
          <p:cNvPicPr>
            <a:picLocks noGrp="1" noChangeAspect="1" noChangeArrowheads="1"/>
          </p:cNvPicPr>
          <p:nvPr>
            <p:ph idx="1"/>
          </p:nvPr>
        </p:nvPicPr>
        <p:blipFill>
          <a:blip r:embed="rId2"/>
          <a:srcRect/>
          <a:stretch>
            <a:fillRect/>
          </a:stretch>
        </p:blipFill>
        <p:spPr bwMode="auto">
          <a:xfrm>
            <a:off x="3929058" y="2571744"/>
            <a:ext cx="4000523"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Дыхательная гимнастика</a:t>
            </a:r>
            <a:endParaRPr lang="ru-RU" dirty="0"/>
          </a:p>
        </p:txBody>
      </p:sp>
      <p:sp>
        <p:nvSpPr>
          <p:cNvPr id="3" name="Содержимое 2"/>
          <p:cNvSpPr>
            <a:spLocks noGrp="1"/>
          </p:cNvSpPr>
          <p:nvPr>
            <p:ph idx="1"/>
          </p:nvPr>
        </p:nvSpPr>
        <p:spPr>
          <a:xfrm>
            <a:off x="457200" y="1600200"/>
            <a:ext cx="8229600" cy="4757758"/>
          </a:xfrm>
        </p:spPr>
        <p:txBody>
          <a:bodyPr/>
          <a:lstStyle/>
          <a:p>
            <a:pPr algn="ctr">
              <a:buNone/>
            </a:pPr>
            <a:r>
              <a:rPr lang="ru-RU" sz="2400" dirty="0" smtClean="0">
                <a:solidFill>
                  <a:schemeClr val="accent6">
                    <a:lumMod val="50000"/>
                  </a:schemeClr>
                </a:solidFill>
              </a:rPr>
              <a:t>использую во время контрольной или самостоятельной работы</a:t>
            </a:r>
          </a:p>
          <a:p>
            <a:pPr>
              <a:buFont typeface="Wingdings" pitchFamily="2" charset="2"/>
              <a:buChar char="v"/>
            </a:pPr>
            <a:r>
              <a:rPr lang="ru-RU" sz="2400" i="1" dirty="0" smtClean="0">
                <a:solidFill>
                  <a:schemeClr val="accent6">
                    <a:lumMod val="50000"/>
                  </a:schemeClr>
                </a:solidFill>
              </a:rPr>
              <a:t>успокаивающее дыхание:        </a:t>
            </a:r>
            <a:r>
              <a:rPr lang="ru-RU" sz="2400" dirty="0" smtClean="0">
                <a:solidFill>
                  <a:schemeClr val="accent6">
                    <a:lumMod val="50000"/>
                  </a:schemeClr>
                </a:solidFill>
              </a:rPr>
              <a:t> Вдох    выдох    пауза</a:t>
            </a:r>
          </a:p>
          <a:p>
            <a:pPr>
              <a:buNone/>
            </a:pPr>
            <a:r>
              <a:rPr lang="ru-RU" sz="2400" dirty="0" smtClean="0">
                <a:solidFill>
                  <a:schemeClr val="accent6">
                    <a:lumMod val="50000"/>
                  </a:schemeClr>
                </a:solidFill>
              </a:rPr>
              <a:t>                                                                 4 с     -    5с      -     2с</a:t>
            </a:r>
          </a:p>
          <a:p>
            <a:pPr>
              <a:buNone/>
            </a:pPr>
            <a:r>
              <a:rPr lang="ru-RU" sz="2400" dirty="0" smtClean="0">
                <a:solidFill>
                  <a:schemeClr val="accent6">
                    <a:lumMod val="50000"/>
                  </a:schemeClr>
                </a:solidFill>
              </a:rPr>
              <a:t>                                                                 4 с    -     4 с     -     2с</a:t>
            </a:r>
          </a:p>
          <a:p>
            <a:pPr>
              <a:buNone/>
            </a:pPr>
            <a:r>
              <a:rPr lang="ru-RU" sz="2400" dirty="0" smtClean="0">
                <a:solidFill>
                  <a:schemeClr val="accent6">
                    <a:lumMod val="50000"/>
                  </a:schemeClr>
                </a:solidFill>
              </a:rPr>
              <a:t>                                                                  4 с    -     6с    –     2с</a:t>
            </a:r>
          </a:p>
          <a:p>
            <a:pPr>
              <a:buNone/>
            </a:pPr>
            <a:r>
              <a:rPr lang="ru-RU" sz="2400" dirty="0" smtClean="0">
                <a:solidFill>
                  <a:schemeClr val="accent6">
                    <a:lumMod val="50000"/>
                  </a:schemeClr>
                </a:solidFill>
              </a:rPr>
              <a:t>мобилизующее дыхание:         Вдох    выдох    пауза</a:t>
            </a:r>
          </a:p>
          <a:p>
            <a:pPr>
              <a:buNone/>
            </a:pPr>
            <a:r>
              <a:rPr lang="ru-RU" sz="2400" dirty="0" smtClean="0">
                <a:solidFill>
                  <a:schemeClr val="accent6">
                    <a:lumMod val="50000"/>
                  </a:schemeClr>
                </a:solidFill>
              </a:rPr>
              <a:t>                                                                 4с      -     2с      -    4с</a:t>
            </a:r>
          </a:p>
          <a:p>
            <a:pPr>
              <a:buNone/>
            </a:pPr>
            <a:r>
              <a:rPr lang="ru-RU" sz="2400" dirty="0" smtClean="0">
                <a:solidFill>
                  <a:schemeClr val="accent6">
                    <a:lumMod val="50000"/>
                  </a:schemeClr>
                </a:solidFill>
              </a:rPr>
              <a:t>                                                                  4с     -     5с      -    2с</a:t>
            </a:r>
          </a:p>
          <a:p>
            <a:pPr>
              <a:buNone/>
            </a:pPr>
            <a:r>
              <a:rPr lang="ru-RU" sz="2400" dirty="0" smtClean="0">
                <a:solidFill>
                  <a:schemeClr val="accent6">
                    <a:lumMod val="50000"/>
                  </a:schemeClr>
                </a:solidFill>
              </a:rPr>
              <a:t>                                                                  4с     -     6с      -    2с</a:t>
            </a:r>
          </a:p>
          <a:p>
            <a:endParaRPr lang="ru-RU" sz="2400" dirty="0"/>
          </a:p>
        </p:txBody>
      </p:sp>
      <p:pic>
        <p:nvPicPr>
          <p:cNvPr id="4" name="Рисунок 3" descr="j0423816.wmf"/>
          <p:cNvPicPr>
            <a:picLocks noChangeAspect="1"/>
          </p:cNvPicPr>
          <p:nvPr/>
        </p:nvPicPr>
        <p:blipFill>
          <a:blip r:embed="rId2"/>
          <a:stretch>
            <a:fillRect/>
          </a:stretch>
        </p:blipFill>
        <p:spPr>
          <a:xfrm>
            <a:off x="1928794" y="4643446"/>
            <a:ext cx="1635125" cy="18891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b="1" dirty="0" smtClean="0"/>
              <a:t>Зачем нужны "Пальчиковые игры"?</a:t>
            </a:r>
            <a:br>
              <a:rPr lang="ru-RU" sz="2000" b="1" dirty="0" smtClean="0"/>
            </a:br>
            <a:r>
              <a:rPr lang="ru-RU" sz="2000" dirty="0" smtClean="0"/>
              <a:t/>
            </a:r>
            <a:br>
              <a:rPr lang="ru-RU" sz="2000" dirty="0" smtClean="0"/>
            </a:br>
            <a:r>
              <a:rPr lang="ru-RU" sz="1600" dirty="0" smtClean="0"/>
              <a:t>Ученые, которые изучают деятельность детского мозга, психику детей, отмечают большое стимулирующее значение функции руки. Сотрудники Института физиологии детей и подростков АПН установили, что уровень развития речи детей находится в прямой зависимости от степени </a:t>
            </a:r>
            <a:r>
              <a:rPr lang="ru-RU" sz="1600" dirty="0" err="1" smtClean="0"/>
              <a:t>сформированности</a:t>
            </a:r>
            <a:r>
              <a:rPr lang="ru-RU" sz="1600" dirty="0" smtClean="0"/>
              <a:t> тонких движений пальцев рук. </a:t>
            </a:r>
            <a:br>
              <a:rPr lang="ru-RU" sz="1600" dirty="0" smtClean="0"/>
            </a:br>
            <a:r>
              <a:rPr lang="ru-RU" sz="1600" dirty="0" smtClean="0"/>
              <a:t>Пальчиковые игры и упражнения - уникальное средство для развития мелкой моторики и речи ребенка в их единстве и взаимосвязи. Разучивание текстов с использованием «пальчиковой» гимнастики стимулирует развитие речи, пространственного мышления, внимания, воображения, воспитывает быстроту реакции и эмоциональную выразительность. Ребёнок лучше запоминает стихотворные тексты; его речь делается более выразительной.</a:t>
            </a:r>
            <a:br>
              <a:rPr lang="ru-RU" sz="1600" dirty="0" smtClean="0"/>
            </a:br>
            <a:r>
              <a:rPr lang="ru-RU" sz="1600" dirty="0" smtClean="0"/>
              <a:t/>
            </a:r>
            <a:br>
              <a:rPr lang="ru-RU" sz="1600" dirty="0" smtClean="0"/>
            </a:br>
            <a:r>
              <a:rPr lang="ru-RU" sz="1600" dirty="0" smtClean="0"/>
              <a:t>Игры с пальчиками - это не только стимул для развития речи и мелкой моторики, но и один из вариантов радостного общения с близкими людьми. Когда мама для пальчиковой игры берёт малыша на руки, сажает на колени, обнимая, придерживает, когда она трогает его ладошку, поглаживает или щекочет, похлопывает или раскачивает, ребёнок получает массу необходимых для его эмоционального и интеллектуального развития впечатлений.</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Пальчиковые игры</a:t>
            </a:r>
            <a:endParaRPr lang="ru-RU" dirty="0"/>
          </a:p>
        </p:txBody>
      </p:sp>
      <p:sp>
        <p:nvSpPr>
          <p:cNvPr id="3" name="Содержимое 2"/>
          <p:cNvSpPr>
            <a:spLocks noGrp="1"/>
          </p:cNvSpPr>
          <p:nvPr>
            <p:ph idx="1"/>
          </p:nvPr>
        </p:nvSpPr>
        <p:spPr>
          <a:xfrm>
            <a:off x="457200" y="1600200"/>
            <a:ext cx="8229600" cy="4900634"/>
          </a:xfrm>
        </p:spPr>
        <p:txBody>
          <a:bodyPr/>
          <a:lstStyle/>
          <a:p>
            <a:pPr>
              <a:buNone/>
            </a:pPr>
            <a:r>
              <a:rPr lang="ru-RU" sz="1200" b="1" dirty="0" smtClean="0"/>
              <a:t>ВЕТЕР</a:t>
            </a:r>
            <a:r>
              <a:rPr lang="ru-RU" sz="1200" dirty="0" smtClean="0"/>
              <a:t> </a:t>
            </a:r>
            <a:br>
              <a:rPr lang="ru-RU" sz="1200" dirty="0" smtClean="0"/>
            </a:br>
            <a:r>
              <a:rPr lang="ru-RU" sz="1200" dirty="0" smtClean="0"/>
              <a:t/>
            </a:r>
            <a:br>
              <a:rPr lang="ru-RU" sz="1200" dirty="0" smtClean="0"/>
            </a:br>
            <a:r>
              <a:rPr lang="ru-RU" sz="1200" b="1" dirty="0" smtClean="0"/>
              <a:t>Ветер дует, задувает,</a:t>
            </a:r>
            <a:br>
              <a:rPr lang="ru-RU" sz="1200" b="1" dirty="0" smtClean="0"/>
            </a:br>
            <a:r>
              <a:rPr lang="ru-RU" sz="1200" b="1" dirty="0" smtClean="0"/>
              <a:t/>
            </a:r>
            <a:br>
              <a:rPr lang="ru-RU" sz="1200" b="1" dirty="0" smtClean="0"/>
            </a:br>
            <a:r>
              <a:rPr lang="ru-RU" sz="1200" b="1" dirty="0" smtClean="0"/>
              <a:t>Пальму в стороны качает.</a:t>
            </a:r>
            <a:br>
              <a:rPr lang="ru-RU" sz="1200" b="1" dirty="0" smtClean="0"/>
            </a:br>
            <a:r>
              <a:rPr lang="ru-RU" sz="1200" b="1" dirty="0" smtClean="0"/>
              <a:t/>
            </a:r>
            <a:br>
              <a:rPr lang="ru-RU" sz="1200" b="1" dirty="0" smtClean="0"/>
            </a:br>
            <a:r>
              <a:rPr lang="ru-RU" sz="1200" b="1" dirty="0" smtClean="0"/>
              <a:t>Ветер дует, задувает,</a:t>
            </a:r>
            <a:br>
              <a:rPr lang="ru-RU" sz="1200" b="1" dirty="0" smtClean="0"/>
            </a:br>
            <a:r>
              <a:rPr lang="ru-RU" sz="1200" b="1" dirty="0" smtClean="0"/>
              <a:t/>
            </a:r>
            <a:br>
              <a:rPr lang="ru-RU" sz="1200" b="1" dirty="0" smtClean="0"/>
            </a:br>
            <a:r>
              <a:rPr lang="ru-RU" sz="1200" b="1" dirty="0" smtClean="0"/>
              <a:t>Пальму в стороны качает.</a:t>
            </a:r>
            <a:br>
              <a:rPr lang="ru-RU" sz="1200" b="1" dirty="0" smtClean="0"/>
            </a:br>
            <a:r>
              <a:rPr lang="ru-RU" sz="1200" b="1" dirty="0" smtClean="0"/>
              <a:t/>
            </a:r>
            <a:br>
              <a:rPr lang="ru-RU" sz="1200" b="1" dirty="0" smtClean="0"/>
            </a:br>
            <a:r>
              <a:rPr lang="ru-RU" sz="1200" b="1" dirty="0" smtClean="0"/>
              <a:t>А под пальмой краб сидит</a:t>
            </a:r>
            <a:br>
              <a:rPr lang="ru-RU" sz="1200" b="1" dirty="0" smtClean="0"/>
            </a:br>
            <a:r>
              <a:rPr lang="ru-RU" sz="1200" b="1" dirty="0" smtClean="0"/>
              <a:t/>
            </a:r>
            <a:br>
              <a:rPr lang="ru-RU" sz="1200" b="1" dirty="0" smtClean="0"/>
            </a:br>
            <a:r>
              <a:rPr lang="ru-RU" sz="1200" b="1" dirty="0" smtClean="0"/>
              <a:t>И клешнями шевелит.</a:t>
            </a:r>
            <a:br>
              <a:rPr lang="ru-RU" sz="1200" b="1" dirty="0" smtClean="0"/>
            </a:br>
            <a:r>
              <a:rPr lang="ru-RU" sz="1200" b="1" dirty="0" smtClean="0"/>
              <a:t/>
            </a:r>
            <a:br>
              <a:rPr lang="ru-RU" sz="1200" b="1" dirty="0" smtClean="0"/>
            </a:br>
            <a:r>
              <a:rPr lang="ru-RU" sz="1200" b="1" dirty="0" smtClean="0"/>
              <a:t>А под пальмой краб сидит</a:t>
            </a:r>
            <a:br>
              <a:rPr lang="ru-RU" sz="1200" b="1" dirty="0" smtClean="0"/>
            </a:br>
            <a:r>
              <a:rPr lang="ru-RU" sz="1200" b="1" dirty="0" smtClean="0"/>
              <a:t/>
            </a:r>
            <a:br>
              <a:rPr lang="ru-RU" sz="1200" b="1" dirty="0" smtClean="0"/>
            </a:br>
            <a:r>
              <a:rPr lang="ru-RU" sz="1200" b="1" dirty="0" smtClean="0"/>
              <a:t>И клешнями шевелит.</a:t>
            </a:r>
            <a:br>
              <a:rPr lang="ru-RU" sz="1200" b="1" dirty="0" smtClean="0"/>
            </a:br>
            <a:r>
              <a:rPr lang="ru-RU" sz="1200" b="1" dirty="0" smtClean="0"/>
              <a:t/>
            </a:r>
            <a:br>
              <a:rPr lang="ru-RU" sz="1200" b="1" dirty="0" smtClean="0"/>
            </a:br>
            <a:r>
              <a:rPr lang="ru-RU" sz="1200" b="1" dirty="0" smtClean="0"/>
              <a:t>Чайка над водой летает</a:t>
            </a:r>
            <a:br>
              <a:rPr lang="ru-RU" sz="1200" b="1" dirty="0" smtClean="0"/>
            </a:br>
            <a:r>
              <a:rPr lang="ru-RU" sz="1200" b="1" dirty="0" smtClean="0"/>
              <a:t/>
            </a:r>
            <a:br>
              <a:rPr lang="ru-RU" sz="1200" b="1" dirty="0" smtClean="0"/>
            </a:br>
            <a:r>
              <a:rPr lang="ru-RU" sz="1200" b="1" dirty="0" smtClean="0"/>
              <a:t>И за рыбками ныряет.</a:t>
            </a:r>
            <a:br>
              <a:rPr lang="ru-RU" sz="1200" b="1" dirty="0" smtClean="0"/>
            </a:br>
            <a:r>
              <a:rPr lang="ru-RU" sz="1200" b="1" dirty="0" smtClean="0"/>
              <a:t/>
            </a:r>
            <a:br>
              <a:rPr lang="ru-RU" sz="1200" b="1" dirty="0" smtClean="0"/>
            </a:br>
            <a:r>
              <a:rPr lang="ru-RU" sz="1200" b="1" dirty="0" smtClean="0"/>
              <a:t>Чайка над водой летает</a:t>
            </a:r>
            <a:br>
              <a:rPr lang="ru-RU" sz="1200" b="1" dirty="0" smtClean="0"/>
            </a:br>
            <a:r>
              <a:rPr lang="ru-RU" sz="1200" b="1" dirty="0" smtClean="0"/>
              <a:t/>
            </a:r>
            <a:br>
              <a:rPr lang="ru-RU" sz="1200" b="1" dirty="0" smtClean="0"/>
            </a:br>
            <a:r>
              <a:rPr lang="ru-RU" sz="1200" b="1" dirty="0" smtClean="0"/>
              <a:t>И за рыбками ныряет.</a:t>
            </a:r>
            <a:br>
              <a:rPr lang="ru-RU" sz="1200" b="1" dirty="0" smtClean="0"/>
            </a:br>
            <a:r>
              <a:rPr lang="ru-RU" sz="1200" b="1" dirty="0" smtClean="0"/>
              <a:t/>
            </a:r>
            <a:br>
              <a:rPr lang="ru-RU" sz="1200" b="1" dirty="0" smtClean="0"/>
            </a:br>
            <a:r>
              <a:rPr lang="ru-RU" sz="1200" b="1" dirty="0" smtClean="0"/>
              <a:t> </a:t>
            </a:r>
            <a:r>
              <a:rPr lang="ru-RU" b="1" dirty="0" smtClean="0"/>
              <a:t/>
            </a:r>
            <a:br>
              <a:rPr lang="ru-RU" b="1" dirty="0" smtClean="0"/>
            </a:br>
            <a:r>
              <a:rPr lang="ru-RU" b="1" dirty="0" smtClean="0"/>
              <a:t/>
            </a:r>
            <a:br>
              <a:rPr lang="ru-RU" b="1" dirty="0" smtClean="0"/>
            </a:br>
            <a:r>
              <a:rPr lang="ru-RU" b="1" dirty="0" smtClean="0"/>
              <a:t/>
            </a:r>
            <a:br>
              <a:rPr lang="ru-RU" b="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Гимнастика для глаз</a:t>
            </a:r>
            <a:endParaRPr lang="ru-RU" dirty="0"/>
          </a:p>
        </p:txBody>
      </p:sp>
      <p:pic>
        <p:nvPicPr>
          <p:cNvPr id="4" name="Содержимое 3" descr="схема гимнастика для глаз.jpg"/>
          <p:cNvPicPr>
            <a:picLocks noGrp="1" noChangeAspect="1"/>
          </p:cNvPicPr>
          <p:nvPr>
            <p:ph idx="1"/>
          </p:nvPr>
        </p:nvPicPr>
        <p:blipFill>
          <a:blip r:embed="rId2"/>
          <a:srcRect t="11475"/>
          <a:stretch>
            <a:fillRect/>
          </a:stretch>
        </p:blipFill>
        <p:spPr>
          <a:xfrm>
            <a:off x="642910" y="3121165"/>
            <a:ext cx="7643866" cy="3093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Электронные </a:t>
            </a:r>
            <a:r>
              <a:rPr lang="ru-RU" dirty="0" err="1" smtClean="0"/>
              <a:t>физминутки</a:t>
            </a:r>
            <a:endParaRPr lang="ru-RU" dirty="0"/>
          </a:p>
        </p:txBody>
      </p:sp>
      <p:sp>
        <p:nvSpPr>
          <p:cNvPr id="3" name="Содержимое 2"/>
          <p:cNvSpPr>
            <a:spLocks noGrp="1"/>
          </p:cNvSpPr>
          <p:nvPr>
            <p:ph idx="1"/>
          </p:nvPr>
        </p:nvSpPr>
        <p:spPr/>
        <p:txBody>
          <a:bodyPr/>
          <a:lstStyle/>
          <a:p>
            <a:r>
              <a:rPr lang="ru-RU" dirty="0" smtClean="0">
                <a:hlinkClick r:id="rId2" action="ppaction://hlinkpres?slideindex=1&amp;slidetitle="/>
              </a:rPr>
              <a:t>Новая папка (3)\Электронные </a:t>
            </a:r>
            <a:r>
              <a:rPr lang="ru-RU" dirty="0" err="1" smtClean="0">
                <a:hlinkClick r:id="rId2" action="ppaction://hlinkpres?slideindex=1&amp;slidetitle="/>
              </a:rPr>
              <a:t>физминутки.ppt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Факты:</a:t>
            </a:r>
            <a:endParaRPr lang="ru-RU" dirty="0"/>
          </a:p>
        </p:txBody>
      </p:sp>
      <p:sp>
        <p:nvSpPr>
          <p:cNvPr id="3" name="Содержимое 2"/>
          <p:cNvSpPr>
            <a:spLocks noGrp="1"/>
          </p:cNvSpPr>
          <p:nvPr>
            <p:ph idx="1"/>
          </p:nvPr>
        </p:nvSpPr>
        <p:spPr/>
        <p:txBody>
          <a:bodyPr/>
          <a:lstStyle/>
          <a:p>
            <a:pPr>
              <a:buNone/>
            </a:pPr>
            <a:r>
              <a:rPr lang="ru-RU" dirty="0" smtClean="0">
                <a:solidFill>
                  <a:schemeClr val="accent6">
                    <a:lumMod val="50000"/>
                  </a:schemeClr>
                </a:solidFill>
              </a:rPr>
              <a:t>Каждый  пятый школьник оканчивает школу с хроническим заболеванием или инвалидностью.</a:t>
            </a:r>
          </a:p>
          <a:p>
            <a:pPr>
              <a:buNone/>
            </a:pPr>
            <a:endParaRPr lang="ru-RU" dirty="0">
              <a:solidFill>
                <a:schemeClr val="accent6">
                  <a:lumMod val="50000"/>
                </a:schemeClr>
              </a:solidFill>
            </a:endParaRPr>
          </a:p>
        </p:txBody>
      </p:sp>
      <p:pic>
        <p:nvPicPr>
          <p:cNvPr id="4" name="Рисунок 3" descr="j0078708.wmf"/>
          <p:cNvPicPr>
            <a:picLocks noChangeAspect="1"/>
          </p:cNvPicPr>
          <p:nvPr/>
        </p:nvPicPr>
        <p:blipFill>
          <a:blip r:embed="rId2"/>
          <a:stretch>
            <a:fillRect/>
          </a:stretch>
        </p:blipFill>
        <p:spPr>
          <a:xfrm>
            <a:off x="4143372" y="2714620"/>
            <a:ext cx="4279392" cy="4016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Расстановка мебели</a:t>
            </a:r>
            <a:endParaRPr lang="ru-RU" dirty="0"/>
          </a:p>
        </p:txBody>
      </p:sp>
      <p:sp>
        <p:nvSpPr>
          <p:cNvPr id="3" name="Содержимое 2"/>
          <p:cNvSpPr>
            <a:spLocks noGrp="1"/>
          </p:cNvSpPr>
          <p:nvPr>
            <p:ph idx="1"/>
          </p:nvPr>
        </p:nvSpPr>
        <p:spPr>
          <a:xfrm>
            <a:off x="457200" y="1285860"/>
            <a:ext cx="8229600" cy="4840303"/>
          </a:xfrm>
        </p:spPr>
        <p:txBody>
          <a:bodyPr/>
          <a:lstStyle/>
          <a:p>
            <a:r>
              <a:rPr lang="ru-RU" sz="2000" dirty="0" smtClean="0">
                <a:solidFill>
                  <a:schemeClr val="accent6">
                    <a:lumMod val="50000"/>
                  </a:schemeClr>
                </a:solidFill>
              </a:rPr>
              <a:t>Парты (столы) нужно размещать в 3 колонны так, чтобы свет падал с левой стороны.</a:t>
            </a:r>
          </a:p>
          <a:p>
            <a:r>
              <a:rPr lang="ru-RU" sz="2000" dirty="0" smtClean="0">
                <a:solidFill>
                  <a:schemeClr val="accent6">
                    <a:lumMod val="50000"/>
                  </a:schemeClr>
                </a:solidFill>
              </a:rPr>
              <a:t> не менее 2 раз в год школьников, сидящих в 1 и на 3 рядах, надо менять местами: те, кто вначале сидел в третьем ряду, затем должны быть пересажены в первый, и наоборот.</a:t>
            </a:r>
          </a:p>
          <a:p>
            <a:r>
              <a:rPr lang="ru-RU" sz="2000" dirty="0" smtClean="0">
                <a:solidFill>
                  <a:schemeClr val="accent6">
                    <a:lumMod val="50000"/>
                  </a:schemeClr>
                </a:solidFill>
              </a:rPr>
              <a:t>Недопустимо использовать 5 рядов так как дети, сидящие в крайних рядах, имеют плохой угол зрения по отношению к доске и вынуждены поворачивать корпус тела.</a:t>
            </a:r>
          </a:p>
          <a:p>
            <a:r>
              <a:rPr lang="ru-RU" sz="2000" dirty="0" smtClean="0">
                <a:solidFill>
                  <a:schemeClr val="accent6">
                    <a:lumMod val="50000"/>
                  </a:schemeClr>
                </a:solidFill>
              </a:rPr>
              <a:t> Впереди ряда ставятся более низкие парты, по мере удаления – более высокие.</a:t>
            </a:r>
          </a:p>
          <a:p>
            <a:r>
              <a:rPr lang="ru-RU" sz="2000" dirty="0" smtClean="0">
                <a:solidFill>
                  <a:schemeClr val="accent6">
                    <a:lumMod val="50000"/>
                  </a:schemeClr>
                </a:solidFill>
              </a:rPr>
              <a:t>Проходы между партами должны составлять 70 см, а между партами и стеной – от 50 до 70. Расстояние от доски до первого ряда столов – 2м, а до последнего – 8м. </a:t>
            </a:r>
          </a:p>
          <a:p>
            <a:r>
              <a:rPr lang="ru-RU" sz="2000" dirty="0" smtClean="0">
                <a:solidFill>
                  <a:schemeClr val="accent6">
                    <a:lumMod val="50000"/>
                  </a:schemeClr>
                </a:solidFill>
              </a:rPr>
              <a:t>надо обязательно рассаживать учеников, учитывая не только их рост, но и состояние здоровья.</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effectLst>
                  <a:glow rad="139700">
                    <a:schemeClr val="accent4">
                      <a:satMod val="175000"/>
                      <a:alpha val="40000"/>
                    </a:schemeClr>
                  </a:glow>
                  <a:reflection blurRad="6350" stA="55000" endA="300" endPos="45500" dir="5400000" sy="-100000" algn="bl" rotWithShape="0"/>
                </a:effectLst>
              </a:rPr>
              <a:t>2. Технологии обучения здоровому образу жизни</a:t>
            </a:r>
            <a:endParaRPr lang="ru-RU" dirty="0"/>
          </a:p>
        </p:txBody>
      </p:sp>
      <p:sp>
        <p:nvSpPr>
          <p:cNvPr id="3" name="Содержимое 2"/>
          <p:cNvSpPr>
            <a:spLocks noGrp="1"/>
          </p:cNvSpPr>
          <p:nvPr>
            <p:ph idx="1"/>
          </p:nvPr>
        </p:nvSpPr>
        <p:spPr/>
        <p:txBody>
          <a:bodyPr/>
          <a:lstStyle/>
          <a:p>
            <a:r>
              <a:rPr lang="ru-RU" dirty="0" smtClean="0"/>
              <a:t>1.самомассаж </a:t>
            </a:r>
          </a:p>
          <a:p>
            <a:r>
              <a:rPr lang="ru-RU" dirty="0" smtClean="0"/>
              <a:t>2.Су </a:t>
            </a:r>
            <a:r>
              <a:rPr lang="ru-RU" dirty="0" err="1" smtClean="0"/>
              <a:t>джок</a:t>
            </a:r>
            <a:r>
              <a:rPr lang="ru-RU" dirty="0" smtClean="0"/>
              <a:t> терапия</a:t>
            </a:r>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 </a:t>
            </a:r>
            <a:r>
              <a:rPr lang="ru-RU" dirty="0" err="1" smtClean="0"/>
              <a:t>джок</a:t>
            </a:r>
            <a:r>
              <a:rPr lang="ru-RU" dirty="0" smtClean="0"/>
              <a:t> терапия</a:t>
            </a:r>
            <a:endParaRPr lang="ru-RU" dirty="0"/>
          </a:p>
        </p:txBody>
      </p:sp>
      <p:pic>
        <p:nvPicPr>
          <p:cNvPr id="4" name="Содержимое 3" descr="http://www.about-health-care.com/library/books/sam_sebe_d/sam_sebe_pictures/ris_64.jpg"/>
          <p:cNvPicPr>
            <a:picLocks noGrp="1"/>
          </p:cNvPicPr>
          <p:nvPr>
            <p:ph idx="1"/>
          </p:nvPr>
        </p:nvPicPr>
        <p:blipFill>
          <a:blip r:embed="rId2"/>
          <a:srcRect/>
          <a:stretch>
            <a:fillRect/>
          </a:stretch>
        </p:blipFill>
        <p:spPr bwMode="auto">
          <a:xfrm>
            <a:off x="4643438" y="1928802"/>
            <a:ext cx="3714776" cy="2657480"/>
          </a:xfrm>
          <a:prstGeom prst="rect">
            <a:avLst/>
          </a:prstGeom>
          <a:noFill/>
          <a:ln w="9525">
            <a:noFill/>
            <a:miter lim="800000"/>
            <a:headEnd/>
            <a:tailEnd/>
          </a:ln>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5" name="Rectangle 3"/>
          <p:cNvSpPr>
            <a:spLocks noChangeArrowheads="1"/>
          </p:cNvSpPr>
          <p:nvPr/>
        </p:nvSpPr>
        <p:spPr bwMode="auto">
          <a:xfrm>
            <a:off x="357158" y="1714488"/>
            <a:ext cx="450059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Выбор точек для проведения лечения зависит от симптомов заболевания. Например, при насморке стимулируют точк</a:t>
            </a:r>
            <a:r>
              <a:rPr lang="ru-RU" sz="2800" dirty="0" smtClean="0">
                <a:latin typeface="Calibri" pitchFamily="34" charset="0"/>
                <a:ea typeface="Calibri" pitchFamily="34" charset="0"/>
                <a:cs typeface="Times New Roman" pitchFamily="18" charset="0"/>
              </a:rPr>
              <a:t>и на </a:t>
            </a: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носу. Их очень легко найти: они располагаются на ладонных и подошвенных поверхностях посередине ногтевых фаланг пальцев.</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Самомассаж</a:t>
            </a:r>
            <a:endParaRPr lang="ru-RU" dirty="0"/>
          </a:p>
        </p:txBody>
      </p:sp>
      <p:sp>
        <p:nvSpPr>
          <p:cNvPr id="3" name="Содержимое 2"/>
          <p:cNvSpPr>
            <a:spLocks noGrp="1"/>
          </p:cNvSpPr>
          <p:nvPr>
            <p:ph idx="1"/>
          </p:nvPr>
        </p:nvSpPr>
        <p:spPr/>
        <p:txBody>
          <a:bodyPr/>
          <a:lstStyle/>
          <a:p>
            <a:r>
              <a:rPr lang="ru-RU" sz="2000" dirty="0" err="1" smtClean="0"/>
              <a:t>Самомассаж</a:t>
            </a:r>
            <a:r>
              <a:rPr lang="ru-RU" sz="2000" dirty="0" smtClean="0"/>
              <a:t> помогает лучше выполнять физическую работу в быту и на производстве, так как повышает функциональные возможности организма, снижает утомление и способствует быстрому восстановлению сил после физических и умственных нагрузок, повышает эффективность отдыха. </a:t>
            </a:r>
          </a:p>
          <a:p>
            <a:r>
              <a:rPr lang="ru-RU" sz="2000" dirty="0" smtClean="0"/>
              <a:t>Установлено, что 5-8-минутный сеанс </a:t>
            </a:r>
            <a:r>
              <a:rPr lang="ru-RU" sz="2000" dirty="0" err="1" smtClean="0"/>
              <a:t>самомассажа</a:t>
            </a:r>
            <a:r>
              <a:rPr lang="ru-RU" sz="2000" dirty="0" smtClean="0"/>
              <a:t> заменяет 20-30 минут пассивного отдыха.</a:t>
            </a:r>
          </a:p>
          <a:p>
            <a:r>
              <a:rPr lang="ru-RU" sz="2000" dirty="0" smtClean="0"/>
              <a:t>При выполнении </a:t>
            </a:r>
            <a:r>
              <a:rPr lang="ru-RU" sz="2000" dirty="0" err="1" smtClean="0"/>
              <a:t>самомассажа</a:t>
            </a:r>
            <a:r>
              <a:rPr lang="ru-RU" sz="2000" dirty="0" smtClean="0"/>
              <a:t> необходимо, чтобы массажные движения совершались по ходу лимфатических сосудов. Область </a:t>
            </a:r>
            <a:r>
              <a:rPr lang="ru-RU" sz="2000" dirty="0" err="1" smtClean="0"/>
              <a:t>лимфоузлов</a:t>
            </a:r>
            <a:r>
              <a:rPr lang="ru-RU" sz="2000" dirty="0" smtClean="0"/>
              <a:t> не массируется. Во время сеанса нужно стараться по возможности расслаблять мышцы и придавать своему телу нужное положение. </a:t>
            </a:r>
          </a:p>
          <a:p>
            <a:pPr>
              <a:buNone/>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3.Коррекционные технологии</a:t>
            </a:r>
            <a:endParaRPr lang="ru-RU" dirty="0">
              <a:solidFill>
                <a:srgbClr val="FF0000"/>
              </a:solidFill>
            </a:endParaRPr>
          </a:p>
        </p:txBody>
      </p:sp>
      <p:sp>
        <p:nvSpPr>
          <p:cNvPr id="3" name="Содержимое 2"/>
          <p:cNvSpPr>
            <a:spLocks noGrp="1"/>
          </p:cNvSpPr>
          <p:nvPr>
            <p:ph idx="1"/>
          </p:nvPr>
        </p:nvSpPr>
        <p:spPr>
          <a:xfrm>
            <a:off x="428596" y="1142984"/>
            <a:ext cx="8258204" cy="4983179"/>
          </a:xfrm>
        </p:spPr>
        <p:txBody>
          <a:bodyPr/>
          <a:lstStyle/>
          <a:p>
            <a:r>
              <a:rPr lang="ru-RU" sz="2800" dirty="0" smtClean="0">
                <a:solidFill>
                  <a:schemeClr val="accent6">
                    <a:lumMod val="50000"/>
                  </a:schemeClr>
                </a:solidFill>
              </a:rPr>
              <a:t>Использование новых форм организации уроков</a:t>
            </a:r>
          </a:p>
          <a:p>
            <a:r>
              <a:rPr lang="ru-RU" sz="2800" dirty="0" err="1" smtClean="0">
                <a:solidFill>
                  <a:schemeClr val="accent6">
                    <a:lumMod val="50000"/>
                  </a:schemeClr>
                </a:solidFill>
              </a:rPr>
              <a:t>Арттерапия</a:t>
            </a:r>
            <a:r>
              <a:rPr lang="ru-RU" sz="2800" dirty="0" smtClean="0">
                <a:solidFill>
                  <a:schemeClr val="accent6">
                    <a:lumMod val="50000"/>
                  </a:schemeClr>
                </a:solidFill>
              </a:rPr>
              <a:t> –коррекция через творчество</a:t>
            </a:r>
          </a:p>
          <a:p>
            <a:r>
              <a:rPr lang="ru-RU" sz="2800" dirty="0" smtClean="0">
                <a:solidFill>
                  <a:schemeClr val="accent6">
                    <a:lumMod val="50000"/>
                  </a:schemeClr>
                </a:solidFill>
              </a:rPr>
              <a:t>Технологии музыкального воздействия</a:t>
            </a:r>
          </a:p>
          <a:p>
            <a:r>
              <a:rPr lang="ru-RU" sz="2800" dirty="0" err="1" smtClean="0">
                <a:solidFill>
                  <a:schemeClr val="accent6">
                    <a:lumMod val="50000"/>
                  </a:schemeClr>
                </a:solidFill>
              </a:rPr>
              <a:t>Сказкотерапия</a:t>
            </a:r>
            <a:endParaRPr lang="ru-RU" sz="2800" dirty="0" smtClean="0">
              <a:solidFill>
                <a:schemeClr val="accent6">
                  <a:lumMod val="50000"/>
                </a:schemeClr>
              </a:solidFill>
            </a:endParaRPr>
          </a:p>
          <a:p>
            <a:r>
              <a:rPr lang="ru-RU" sz="2800" dirty="0" smtClean="0">
                <a:solidFill>
                  <a:schemeClr val="accent6">
                    <a:lumMod val="50000"/>
                  </a:schemeClr>
                </a:solidFill>
              </a:rPr>
              <a:t>Технологии воздействия цветом - </a:t>
            </a:r>
            <a:r>
              <a:rPr lang="ru-RU" sz="2800" dirty="0" err="1" smtClean="0">
                <a:solidFill>
                  <a:schemeClr val="accent6">
                    <a:lumMod val="50000"/>
                  </a:schemeClr>
                </a:solidFill>
              </a:rPr>
              <a:t>цветотерапия</a:t>
            </a:r>
            <a:endParaRPr lang="ru-RU" sz="2800" dirty="0" smtClean="0">
              <a:solidFill>
                <a:schemeClr val="accent6">
                  <a:lumMod val="50000"/>
                </a:schemeClr>
              </a:solidFill>
            </a:endParaRPr>
          </a:p>
          <a:p>
            <a:r>
              <a:rPr lang="ru-RU" sz="2800" dirty="0" err="1" smtClean="0">
                <a:solidFill>
                  <a:schemeClr val="accent6">
                    <a:lumMod val="50000"/>
                  </a:schemeClr>
                </a:solidFill>
              </a:rPr>
              <a:t>Психогимнастика</a:t>
            </a:r>
            <a:endParaRPr lang="ru-RU" sz="2800" dirty="0" smtClean="0">
              <a:solidFill>
                <a:schemeClr val="accent6">
                  <a:lumMod val="50000"/>
                </a:schemeClr>
              </a:solidFill>
            </a:endParaRPr>
          </a:p>
          <a:p>
            <a:r>
              <a:rPr lang="ru-RU" sz="2800" dirty="0" smtClean="0">
                <a:solidFill>
                  <a:schemeClr val="accent6">
                    <a:lumMod val="50000"/>
                  </a:schemeClr>
                </a:solidFill>
              </a:rPr>
              <a:t> </a:t>
            </a:r>
            <a:r>
              <a:rPr lang="ru-RU" sz="2800" b="1" dirty="0" smtClean="0">
                <a:solidFill>
                  <a:schemeClr val="accent6">
                    <a:lumMod val="50000"/>
                  </a:schemeClr>
                </a:solidFill>
              </a:rPr>
              <a:t>Личный пример учителя</a:t>
            </a:r>
          </a:p>
          <a:p>
            <a:r>
              <a:rPr lang="ru-RU" sz="2800" b="1" dirty="0" err="1" smtClean="0">
                <a:solidFill>
                  <a:schemeClr val="accent6">
                    <a:lumMod val="50000"/>
                  </a:schemeClr>
                </a:solidFill>
              </a:rPr>
              <a:t>Ароматерапия</a:t>
            </a:r>
            <a:endParaRPr lang="ru-RU" sz="2800" dirty="0" smtClean="0">
              <a:solidFill>
                <a:schemeClr val="accent6">
                  <a:lumMod val="50000"/>
                </a:schemeClr>
              </a:solidFill>
            </a:endParaRPr>
          </a:p>
          <a:p>
            <a:r>
              <a:rPr lang="ru-RU" sz="2800" smtClean="0">
                <a:solidFill>
                  <a:schemeClr val="accent6">
                    <a:lumMod val="50000"/>
                  </a:schemeClr>
                </a:solidFill>
              </a:rPr>
              <a:t>Песочная терапия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Использование новых форм организации урока</a:t>
            </a:r>
            <a:endParaRPr lang="ru-RU" dirty="0"/>
          </a:p>
        </p:txBody>
      </p:sp>
      <p:sp>
        <p:nvSpPr>
          <p:cNvPr id="3" name="Содержимое 2"/>
          <p:cNvSpPr>
            <a:spLocks noGrp="1"/>
          </p:cNvSpPr>
          <p:nvPr>
            <p:ph idx="1"/>
          </p:nvPr>
        </p:nvSpPr>
        <p:spPr>
          <a:xfrm>
            <a:off x="357158" y="1571612"/>
            <a:ext cx="8115328" cy="4929222"/>
          </a:xfrm>
        </p:spPr>
        <p:txBody>
          <a:bodyPr/>
          <a:lstStyle/>
          <a:p>
            <a:pPr>
              <a:buNone/>
            </a:pPr>
            <a:r>
              <a:rPr lang="ru-RU" dirty="0" smtClean="0">
                <a:solidFill>
                  <a:schemeClr val="accent6">
                    <a:lumMod val="50000"/>
                  </a:schemeClr>
                </a:solidFill>
              </a:rPr>
              <a:t>интерактивное обучение снимает, сводит на нет следующие факторы риска: </a:t>
            </a:r>
          </a:p>
          <a:p>
            <a:pPr>
              <a:buNone/>
            </a:pPr>
            <a:r>
              <a:rPr lang="ru-RU" dirty="0" smtClean="0">
                <a:solidFill>
                  <a:schemeClr val="accent6">
                    <a:lumMod val="50000"/>
                  </a:schemeClr>
                </a:solidFill>
              </a:rPr>
              <a:t> стрессовую педагогическую практику; </a:t>
            </a:r>
          </a:p>
          <a:p>
            <a:pPr lvl="0"/>
            <a:r>
              <a:rPr lang="ru-RU" dirty="0" smtClean="0">
                <a:solidFill>
                  <a:schemeClr val="accent6">
                    <a:lumMod val="50000"/>
                  </a:schemeClr>
                </a:solidFill>
              </a:rPr>
              <a:t>интенсификацию учебного процесса; </a:t>
            </a:r>
          </a:p>
          <a:p>
            <a:pPr lvl="0"/>
            <a:r>
              <a:rPr lang="ru-RU" dirty="0" smtClean="0">
                <a:solidFill>
                  <a:schemeClr val="accent6">
                    <a:lumMod val="50000"/>
                  </a:schemeClr>
                </a:solidFill>
              </a:rPr>
              <a:t>несоответствие методик, форм и технологий обучения возрастным и функциональным возможностям школьников. </a:t>
            </a:r>
          </a:p>
          <a:p>
            <a:pPr>
              <a:buNone/>
            </a:pPr>
            <a:r>
              <a:rPr lang="ru-RU" dirty="0" smtClean="0">
                <a:solidFill>
                  <a:schemeClr val="accent6">
                    <a:lumMod val="50000"/>
                  </a:schemeClr>
                </a:solidFill>
              </a:rPr>
              <a:t> </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 меня все получится! Я справлюсь! Я все смогу!</a:t>
            </a:r>
            <a:endParaRPr lang="ru-RU" dirty="0"/>
          </a:p>
        </p:txBody>
      </p:sp>
      <p:sp>
        <p:nvSpPr>
          <p:cNvPr id="3" name="Содержимое 2"/>
          <p:cNvSpPr>
            <a:spLocks noGrp="1"/>
          </p:cNvSpPr>
          <p:nvPr>
            <p:ph idx="1"/>
          </p:nvPr>
        </p:nvSpPr>
        <p:spPr/>
        <p:txBody>
          <a:bodyPr/>
          <a:lstStyle/>
          <a:p>
            <a:pPr>
              <a:buFont typeface="Wingdings" pitchFamily="2" charset="2"/>
              <a:buChar char="ü"/>
            </a:pPr>
            <a:r>
              <a:rPr lang="ru-RU" dirty="0" smtClean="0">
                <a:solidFill>
                  <a:srgbClr val="C00000"/>
                </a:solidFill>
              </a:rPr>
              <a:t>Эмоциональный климат урока во многом зависит от доброжелательного тона учителя,</a:t>
            </a:r>
          </a:p>
          <a:p>
            <a:pPr algn="ctr">
              <a:buNone/>
            </a:pPr>
            <a:r>
              <a:rPr lang="ru-RU" u="sng" dirty="0" smtClean="0">
                <a:solidFill>
                  <a:srgbClr val="C00000"/>
                </a:solidFill>
              </a:rPr>
              <a:t>Постоянная</a:t>
            </a:r>
            <a:r>
              <a:rPr lang="ru-RU" dirty="0" smtClean="0">
                <a:solidFill>
                  <a:srgbClr val="C00000"/>
                </a:solidFill>
              </a:rPr>
              <a:t> серьезность – признак психологического нездоровья. </a:t>
            </a:r>
          </a:p>
          <a:p>
            <a:pPr>
              <a:buFont typeface="Wingdings" pitchFamily="2" charset="2"/>
              <a:buChar char="ü"/>
            </a:pPr>
            <a:r>
              <a:rPr lang="ru-RU" dirty="0" smtClean="0">
                <a:solidFill>
                  <a:srgbClr val="C00000"/>
                </a:solidFill>
              </a:rPr>
              <a:t>Улыбка, искренний смех ученика на уроке стоит – с позиций </a:t>
            </a:r>
            <a:r>
              <a:rPr lang="ru-RU" dirty="0" err="1" smtClean="0">
                <a:solidFill>
                  <a:srgbClr val="C00000"/>
                </a:solidFill>
              </a:rPr>
              <a:t>здоровьесбережения</a:t>
            </a:r>
            <a:r>
              <a:rPr lang="ru-RU" dirty="0" smtClean="0">
                <a:solidFill>
                  <a:srgbClr val="C00000"/>
                </a:solidFill>
              </a:rPr>
              <a:t> – не менее физкультминутки. Это мощный противовес состоянию утомления.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Арт-терапия</a:t>
            </a:r>
            <a:endParaRPr lang="ru-RU" dirty="0"/>
          </a:p>
        </p:txBody>
      </p:sp>
      <p:sp>
        <p:nvSpPr>
          <p:cNvPr id="3" name="Содержимое 2"/>
          <p:cNvSpPr>
            <a:spLocks noGrp="1"/>
          </p:cNvSpPr>
          <p:nvPr>
            <p:ph idx="1"/>
          </p:nvPr>
        </p:nvSpPr>
        <p:spPr/>
        <p:txBody>
          <a:bodyPr/>
          <a:lstStyle/>
          <a:p>
            <a:pPr>
              <a:buNone/>
            </a:pPr>
            <a:r>
              <a:rPr lang="ru-RU" b="1" dirty="0" smtClean="0"/>
              <a:t>История </a:t>
            </a:r>
            <a:r>
              <a:rPr lang="ru-RU" b="1" dirty="0" err="1" smtClean="0"/>
              <a:t>арт-терапии</a:t>
            </a:r>
            <a:endParaRPr lang="ru-RU" b="1" dirty="0" smtClean="0"/>
          </a:p>
          <a:p>
            <a:r>
              <a:rPr lang="ru-RU" sz="1800" dirty="0" smtClean="0"/>
              <a:t>Данный термин появился еще в 40-е гг. 20 в. Его начал использовать британский врач и художник </a:t>
            </a:r>
            <a:r>
              <a:rPr lang="ru-RU" sz="1800" dirty="0" err="1" smtClean="0"/>
              <a:t>Адриан</a:t>
            </a:r>
            <a:r>
              <a:rPr lang="ru-RU" sz="1800" dirty="0" smtClean="0"/>
              <a:t> Хилл. Он работал в специальных госпиталях с туберкулезными больными как </a:t>
            </a:r>
            <a:r>
              <a:rPr lang="ru-RU" sz="1800" dirty="0" err="1" smtClean="0"/>
              <a:t>арт-педагог</a:t>
            </a:r>
            <a:r>
              <a:rPr lang="ru-RU" sz="1800" dirty="0" smtClean="0"/>
              <a:t>.</a:t>
            </a:r>
          </a:p>
          <a:p>
            <a:r>
              <a:rPr lang="ru-RU" sz="1800" dirty="0" smtClean="0"/>
              <a:t>Он обратил внимание на тот факт, что занятия творчеством помогают больным легче и быстрее выздоравливать. При этом пациенты отвлекаются от своих проблем и переживаний.</a:t>
            </a:r>
          </a:p>
          <a:p>
            <a:pPr>
              <a:buNone/>
            </a:pP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Арт-терапия-коррекция</a:t>
            </a:r>
            <a:r>
              <a:rPr lang="ru-RU" dirty="0" smtClean="0"/>
              <a:t> через творчество</a:t>
            </a:r>
            <a:endParaRPr lang="ru-RU" dirty="0"/>
          </a:p>
        </p:txBody>
      </p:sp>
      <p:sp>
        <p:nvSpPr>
          <p:cNvPr id="3" name="Содержимое 2"/>
          <p:cNvSpPr>
            <a:spLocks noGrp="1"/>
          </p:cNvSpPr>
          <p:nvPr>
            <p:ph idx="1"/>
          </p:nvPr>
        </p:nvSpPr>
        <p:spPr>
          <a:xfrm>
            <a:off x="428596" y="1571612"/>
            <a:ext cx="8229600" cy="4525963"/>
          </a:xfrm>
        </p:spPr>
        <p:txBody>
          <a:bodyPr/>
          <a:lstStyle/>
          <a:p>
            <a:r>
              <a:rPr lang="ru-RU" dirty="0" smtClean="0">
                <a:solidFill>
                  <a:schemeClr val="accent6">
                    <a:lumMod val="50000"/>
                  </a:schemeClr>
                </a:solidFill>
              </a:rPr>
              <a:t>Рисунки на полях тетради символа дня, лепка рисование, вышивание</a:t>
            </a:r>
          </a:p>
          <a:p>
            <a:r>
              <a:rPr lang="ru-RU" dirty="0" smtClean="0">
                <a:solidFill>
                  <a:schemeClr val="accent6">
                    <a:lumMod val="50000"/>
                  </a:schemeClr>
                </a:solidFill>
              </a:rPr>
              <a:t>Используются в качестве вспомогательного средства как часть других технологий; для снятия напряжения, </a:t>
            </a:r>
          </a:p>
        </p:txBody>
      </p:sp>
      <p:pic>
        <p:nvPicPr>
          <p:cNvPr id="4" name="Picture 2" descr="Image"/>
          <p:cNvPicPr>
            <a:picLocks noChangeAspect="1" noChangeArrowheads="1"/>
          </p:cNvPicPr>
          <p:nvPr/>
        </p:nvPicPr>
        <p:blipFill>
          <a:blip r:embed="rId2"/>
          <a:srcRect/>
          <a:stretch>
            <a:fillRect/>
          </a:stretch>
        </p:blipFill>
        <p:spPr bwMode="auto">
          <a:xfrm>
            <a:off x="737955" y="4262650"/>
            <a:ext cx="3571900" cy="2357454"/>
          </a:xfrm>
          <a:prstGeom prst="rect">
            <a:avLst/>
          </a:prstGeom>
          <a:noFill/>
          <a:ln w="9525">
            <a:noFill/>
            <a:miter lim="800000"/>
            <a:headEnd/>
            <a:tailEnd/>
          </a:ln>
        </p:spPr>
      </p:pic>
      <p:pic>
        <p:nvPicPr>
          <p:cNvPr id="5" name="Рисунок 4" descr="PH02738U.BMP"/>
          <p:cNvPicPr>
            <a:picLocks noChangeAspect="1"/>
          </p:cNvPicPr>
          <p:nvPr/>
        </p:nvPicPr>
        <p:blipFill>
          <a:blip r:embed="rId3"/>
          <a:stretch>
            <a:fillRect/>
          </a:stretch>
        </p:blipFill>
        <p:spPr>
          <a:xfrm>
            <a:off x="7500958" y="928670"/>
            <a:ext cx="1357322" cy="17145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Психогимнастика</a:t>
            </a:r>
            <a:r>
              <a:rPr lang="ru-RU" dirty="0" smtClean="0"/>
              <a:t> -</a:t>
            </a:r>
            <a:endParaRPr lang="ru-RU" dirty="0"/>
          </a:p>
        </p:txBody>
      </p:sp>
      <p:sp>
        <p:nvSpPr>
          <p:cNvPr id="3" name="Содержимое 2"/>
          <p:cNvSpPr>
            <a:spLocks noGrp="1"/>
          </p:cNvSpPr>
          <p:nvPr>
            <p:ph idx="1"/>
          </p:nvPr>
        </p:nvSpPr>
        <p:spPr>
          <a:xfrm>
            <a:off x="428596" y="1643050"/>
            <a:ext cx="8229600" cy="4525963"/>
          </a:xfrm>
        </p:spPr>
        <p:txBody>
          <a:bodyPr/>
          <a:lstStyle/>
          <a:p>
            <a:pPr algn="ctr">
              <a:buNone/>
            </a:pPr>
            <a:r>
              <a:rPr lang="ru-RU" b="1" dirty="0" smtClean="0">
                <a:solidFill>
                  <a:schemeClr val="accent6">
                    <a:lumMod val="50000"/>
                  </a:schemeClr>
                </a:solidFill>
              </a:rPr>
              <a:t>это упражнения, этюды, игры, </a:t>
            </a:r>
          </a:p>
          <a:p>
            <a:pPr algn="ctr">
              <a:buNone/>
            </a:pPr>
            <a:r>
              <a:rPr lang="ru-RU" b="1" dirty="0" smtClean="0">
                <a:solidFill>
                  <a:schemeClr val="accent6">
                    <a:lumMod val="50000"/>
                  </a:schemeClr>
                </a:solidFill>
              </a:rPr>
              <a:t>направленные на развитие и коррекцию разных сторон психики ребенка.</a:t>
            </a:r>
          </a:p>
          <a:p>
            <a:r>
              <a:rPr lang="ru-RU" sz="1800" dirty="0" smtClean="0"/>
              <a:t>Кстати, в «Психотерапевтической энциклопедии» </a:t>
            </a:r>
            <a:r>
              <a:rPr lang="ru-RU" sz="1800" dirty="0" err="1" smtClean="0"/>
              <a:t>Б.Карвасарского</a:t>
            </a:r>
            <a:r>
              <a:rPr lang="ru-RU" sz="1800" dirty="0" smtClean="0"/>
              <a:t> (1998) </a:t>
            </a:r>
            <a:r>
              <a:rPr lang="ru-RU" sz="1800" dirty="0" err="1" smtClean="0"/>
              <a:t>психогимнастика</a:t>
            </a:r>
            <a:r>
              <a:rPr lang="ru-RU" sz="1800" dirty="0" smtClean="0"/>
              <a:t> определена именно как </a:t>
            </a:r>
            <a:r>
              <a:rPr lang="ru-RU" sz="1800" i="1" dirty="0" smtClean="0"/>
              <a:t>«один из невербальных методов групповой психотерапии, в основе которого лежит использование двигательной экспрессии в качестве главного средства коммуникации в группе». </a:t>
            </a:r>
            <a:r>
              <a:rPr lang="ru-RU" sz="1800" dirty="0" smtClean="0"/>
              <a:t>Смысл ее заключается в выражении переживаний, проблем, эмоций посредством движений, мимики и жестов. </a:t>
            </a:r>
            <a:r>
              <a:rPr lang="ru-RU" dirty="0" smtClean="0"/>
              <a:t/>
            </a:r>
            <a:br>
              <a:rPr lang="ru-RU" dirty="0" smtClean="0"/>
            </a:b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 данным медиков</a:t>
            </a:r>
            <a:endParaRPr lang="ru-RU" dirty="0"/>
          </a:p>
        </p:txBody>
      </p:sp>
      <p:sp>
        <p:nvSpPr>
          <p:cNvPr id="5" name="Содержимое 4"/>
          <p:cNvSpPr>
            <a:spLocks noGrp="1"/>
          </p:cNvSpPr>
          <p:nvPr>
            <p:ph idx="1"/>
          </p:nvPr>
        </p:nvSpPr>
        <p:spPr/>
        <p:txBody>
          <a:bodyPr/>
          <a:lstStyle/>
          <a:p>
            <a:r>
              <a:rPr lang="ru-RU" dirty="0" smtClean="0"/>
              <a:t>Ухудшение здоровья детей наступает</a:t>
            </a:r>
          </a:p>
          <a:p>
            <a:r>
              <a:rPr lang="ru-RU" dirty="0" smtClean="0"/>
              <a:t>                              7 лет</a:t>
            </a:r>
          </a:p>
          <a:p>
            <a:endParaRPr lang="ru-RU" dirty="0" smtClean="0"/>
          </a:p>
          <a:p>
            <a:r>
              <a:rPr lang="ru-RU" dirty="0" smtClean="0"/>
              <a:t>                              10 лет</a:t>
            </a:r>
          </a:p>
          <a:p>
            <a:r>
              <a:rPr lang="ru-RU" dirty="0" smtClean="0"/>
              <a:t>                 в период с 12-17 лет</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Цветотерапия</a:t>
            </a:r>
            <a:r>
              <a:rPr lang="ru-RU" dirty="0" smtClean="0"/>
              <a:t>-</a:t>
            </a:r>
            <a:endParaRPr lang="ru-RU" dirty="0"/>
          </a:p>
        </p:txBody>
      </p:sp>
      <p:sp>
        <p:nvSpPr>
          <p:cNvPr id="3" name="Содержимое 2"/>
          <p:cNvSpPr>
            <a:spLocks noGrp="1"/>
          </p:cNvSpPr>
          <p:nvPr>
            <p:ph idx="1"/>
          </p:nvPr>
        </p:nvSpPr>
        <p:spPr/>
        <p:txBody>
          <a:bodyPr/>
          <a:lstStyle/>
          <a:p>
            <a:r>
              <a:rPr lang="ru-RU" sz="1800" dirty="0" smtClean="0">
                <a:solidFill>
                  <a:srgbClr val="FF0000"/>
                </a:solidFill>
              </a:rPr>
              <a:t>Красный</a:t>
            </a:r>
            <a:r>
              <a:rPr lang="ru-RU" sz="1800" dirty="0" smtClean="0">
                <a:solidFill>
                  <a:schemeClr val="accent6">
                    <a:lumMod val="50000"/>
                  </a:schemeClr>
                </a:solidFill>
              </a:rPr>
              <a:t> цвет  влияет на физическое состояние(Красный и оранжевый – активные цвета, действуют на организм возбуждающе, ускоряют процессы жизнедеятельности)</a:t>
            </a:r>
          </a:p>
          <a:p>
            <a:r>
              <a:rPr lang="ru-RU" sz="1800" dirty="0" smtClean="0">
                <a:solidFill>
                  <a:schemeClr val="accent6">
                    <a:lumMod val="50000"/>
                  </a:schemeClr>
                </a:solidFill>
              </a:rPr>
              <a:t> </a:t>
            </a:r>
            <a:r>
              <a:rPr lang="ru-RU" sz="1800" dirty="0" smtClean="0">
                <a:solidFill>
                  <a:srgbClr val="FFFF00"/>
                </a:solidFill>
              </a:rPr>
              <a:t>жёлтый</a:t>
            </a:r>
            <a:r>
              <a:rPr lang="ru-RU" sz="1800" dirty="0" smtClean="0">
                <a:solidFill>
                  <a:schemeClr val="accent6">
                    <a:lumMod val="50000"/>
                  </a:schemeClr>
                </a:solidFill>
              </a:rPr>
              <a:t> – на умственное, (это цвет хорошего настроения. Под его воздействием быстро принимается решение и мгновенно выполняется задача)</a:t>
            </a:r>
          </a:p>
          <a:p>
            <a:r>
              <a:rPr lang="ru-RU" sz="1800" dirty="0" smtClean="0">
                <a:solidFill>
                  <a:schemeClr val="accent6">
                    <a:lumMod val="50000"/>
                  </a:schemeClr>
                </a:solidFill>
              </a:rPr>
              <a:t>  </a:t>
            </a:r>
            <a:r>
              <a:rPr lang="ru-RU" sz="1800" dirty="0" err="1" smtClean="0">
                <a:solidFill>
                  <a:schemeClr val="accent1"/>
                </a:solidFill>
              </a:rPr>
              <a:t>голубой</a:t>
            </a:r>
            <a:r>
              <a:rPr lang="ru-RU" sz="1800" dirty="0" smtClean="0">
                <a:solidFill>
                  <a:schemeClr val="accent6">
                    <a:lumMod val="50000"/>
                  </a:schemeClr>
                </a:solidFill>
              </a:rPr>
              <a:t> –влияет на эмоции.</a:t>
            </a:r>
          </a:p>
          <a:p>
            <a:r>
              <a:rPr lang="ru-RU" sz="1800" dirty="0" smtClean="0">
                <a:solidFill>
                  <a:srgbClr val="00B050"/>
                </a:solidFill>
              </a:rPr>
              <a:t>Зелёный</a:t>
            </a:r>
            <a:r>
              <a:rPr lang="ru-RU" sz="1800" dirty="0" smtClean="0">
                <a:solidFill>
                  <a:schemeClr val="accent6">
                    <a:lumMod val="50000"/>
                  </a:schemeClr>
                </a:solidFill>
              </a:rPr>
              <a:t> – создаёт чувство лёгкости и успокоенности; помогает сконцентрироваться; помогает сохранять зрение (повесьте перед столом или компьютером зелёный коврик и периодически смотрите на него). Работоспособность детей выше при зелёной гамме цветов.</a:t>
            </a:r>
          </a:p>
          <a:p>
            <a:r>
              <a:rPr lang="ru-RU" sz="1800" dirty="0" smtClean="0">
                <a:solidFill>
                  <a:schemeClr val="accent6">
                    <a:lumMod val="50000"/>
                  </a:schemeClr>
                </a:solidFill>
              </a:rPr>
              <a:t> </a:t>
            </a:r>
            <a:r>
              <a:rPr lang="ru-RU" sz="1800" dirty="0" smtClean="0">
                <a:solidFill>
                  <a:srgbClr val="0070C0"/>
                </a:solidFill>
              </a:rPr>
              <a:t>Синий</a:t>
            </a:r>
            <a:r>
              <a:rPr lang="ru-RU" sz="1800" dirty="0" smtClean="0">
                <a:solidFill>
                  <a:schemeClr val="accent6">
                    <a:lumMod val="50000"/>
                  </a:schemeClr>
                </a:solidFill>
              </a:rPr>
              <a:t> цвет способствует восстановлению нервной системы, помогает при рассеянности.</a:t>
            </a:r>
          </a:p>
          <a:p>
            <a:endParaRPr lang="ru-RU"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Wave2">
              <a:avLst>
                <a:gd name="adj1" fmla="val 12500"/>
                <a:gd name="adj2" fmla="val -483"/>
              </a:avLst>
            </a:prstTxWarp>
          </a:bodyPr>
          <a:lstStyle/>
          <a:p>
            <a:r>
              <a:rPr lang="ru-RU" dirty="0" err="1" smtClean="0">
                <a:solidFill>
                  <a:srgbClr val="FF0000"/>
                </a:solidFill>
              </a:rPr>
              <a:t>цветотерапия</a:t>
            </a:r>
            <a:r>
              <a:rPr lang="ru-RU" dirty="0" smtClean="0"/>
              <a:t/>
            </a:r>
            <a:br>
              <a:rPr lang="ru-RU" dirty="0" smtClean="0"/>
            </a:br>
            <a:endParaRPr lang="ru-RU" dirty="0"/>
          </a:p>
        </p:txBody>
      </p:sp>
      <p:pic>
        <p:nvPicPr>
          <p:cNvPr id="2052" name="Picture 4" descr="C:\Documents and Settings\Admin\Мои документы\Мои рисунки\1234740841_img_16540451_1631_14.jpg"/>
          <p:cNvPicPr>
            <a:picLocks noGrp="1" noChangeAspect="1" noChangeArrowheads="1"/>
          </p:cNvPicPr>
          <p:nvPr>
            <p:ph idx="1"/>
          </p:nvPr>
        </p:nvPicPr>
        <p:blipFill>
          <a:blip r:embed="rId2"/>
          <a:srcRect/>
          <a:stretch>
            <a:fillRect/>
          </a:stretch>
        </p:blipFill>
        <p:spPr bwMode="auto">
          <a:xfrm>
            <a:off x="3064854" y="1600200"/>
            <a:ext cx="3256433" cy="4525963"/>
          </a:xfrm>
          <a:prstGeom prst="rect">
            <a:avLst/>
          </a:prstGeom>
          <a:noFill/>
        </p:spPr>
      </p:pic>
      <p:pic>
        <p:nvPicPr>
          <p:cNvPr id="2053" name="Picture 5" descr="C:\Documents and Settings\Admin\Мои документы\Мои рисунки\1234740841_img_16540451_1631_11.jpg"/>
          <p:cNvPicPr>
            <a:picLocks noChangeAspect="1" noChangeArrowheads="1"/>
          </p:cNvPicPr>
          <p:nvPr/>
        </p:nvPicPr>
        <p:blipFill>
          <a:blip r:embed="rId3"/>
          <a:srcRect/>
          <a:stretch>
            <a:fillRect/>
          </a:stretch>
        </p:blipFill>
        <p:spPr bwMode="auto">
          <a:xfrm>
            <a:off x="2285984" y="1907686"/>
            <a:ext cx="4762500" cy="4562475"/>
          </a:xfrm>
          <a:prstGeom prst="rect">
            <a:avLst/>
          </a:prstGeom>
          <a:noFill/>
        </p:spPr>
      </p:pic>
      <p:pic>
        <p:nvPicPr>
          <p:cNvPr id="2054" name="Picture 6" descr="C:\Documents and Settings\Admin\Мои документы\Мои рисунки\1234740843_img_16540451_1631_18.jpg"/>
          <p:cNvPicPr>
            <a:picLocks noChangeAspect="1" noChangeArrowheads="1"/>
          </p:cNvPicPr>
          <p:nvPr/>
        </p:nvPicPr>
        <p:blipFill>
          <a:blip r:embed="rId4"/>
          <a:srcRect/>
          <a:stretch>
            <a:fillRect/>
          </a:stretch>
        </p:blipFill>
        <p:spPr bwMode="auto">
          <a:xfrm>
            <a:off x="2285983" y="1857364"/>
            <a:ext cx="6006799" cy="4000528"/>
          </a:xfrm>
          <a:prstGeom prst="rect">
            <a:avLst/>
          </a:prstGeom>
          <a:noFill/>
        </p:spPr>
      </p:pic>
      <p:pic>
        <p:nvPicPr>
          <p:cNvPr id="2055" name="Picture 7" descr="C:\Documents and Settings\Admin\Мои документы\Мои рисунки\1234740848_img_16540451_1631_19.jpg"/>
          <p:cNvPicPr>
            <a:picLocks noChangeAspect="1" noChangeArrowheads="1"/>
          </p:cNvPicPr>
          <p:nvPr/>
        </p:nvPicPr>
        <p:blipFill>
          <a:blip r:embed="rId5"/>
          <a:srcRect/>
          <a:stretch>
            <a:fillRect/>
          </a:stretch>
        </p:blipFill>
        <p:spPr bwMode="auto">
          <a:xfrm>
            <a:off x="928662" y="1643063"/>
            <a:ext cx="6024588" cy="4518441"/>
          </a:xfrm>
          <a:prstGeom prst="rect">
            <a:avLst/>
          </a:prstGeom>
          <a:noFill/>
        </p:spPr>
      </p:pic>
      <p:pic>
        <p:nvPicPr>
          <p:cNvPr id="2056" name="Picture 8" descr="C:\Documents and Settings\Admin\Мои документы\Мои рисунки\1234740877_img_16540451_1631_2.jpg"/>
          <p:cNvPicPr>
            <a:picLocks noChangeAspect="1" noChangeArrowheads="1"/>
          </p:cNvPicPr>
          <p:nvPr/>
        </p:nvPicPr>
        <p:blipFill>
          <a:blip r:embed="rId6"/>
          <a:srcRect/>
          <a:stretch>
            <a:fillRect/>
          </a:stretch>
        </p:blipFill>
        <p:spPr bwMode="auto">
          <a:xfrm>
            <a:off x="107125" y="1905000"/>
            <a:ext cx="6846125" cy="4381520"/>
          </a:xfrm>
          <a:prstGeom prst="rect">
            <a:avLst/>
          </a:prstGeom>
          <a:noFill/>
        </p:spPr>
      </p:pic>
      <p:pic>
        <p:nvPicPr>
          <p:cNvPr id="2057" name="Picture 9" descr="C:\Documents and Settings\Admin\Мои документы\Мои рисунки\1234740854_img_16540451_1631_16.jpg"/>
          <p:cNvPicPr>
            <a:picLocks noChangeAspect="1" noChangeArrowheads="1"/>
          </p:cNvPicPr>
          <p:nvPr/>
        </p:nvPicPr>
        <p:blipFill>
          <a:blip r:embed="rId7"/>
          <a:srcRect/>
          <a:stretch>
            <a:fillRect/>
          </a:stretch>
        </p:blipFill>
        <p:spPr bwMode="auto">
          <a:xfrm>
            <a:off x="-43376" y="1733550"/>
            <a:ext cx="6996626" cy="4981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decel="100000"/>
                                        <p:tgtEl>
                                          <p:spTgt spid="2052"/>
                                        </p:tgtEl>
                                      </p:cBhvr>
                                    </p:animEffect>
                                    <p:anim calcmode="lin" valueType="num">
                                      <p:cBhvr>
                                        <p:cTn id="8" dur="800" decel="100000" fill="hold"/>
                                        <p:tgtEl>
                                          <p:spTgt spid="2052"/>
                                        </p:tgtEl>
                                        <p:attrNameLst>
                                          <p:attrName>style.rotation</p:attrName>
                                        </p:attrNameLst>
                                      </p:cBhvr>
                                      <p:tavLst>
                                        <p:tav tm="0">
                                          <p:val>
                                            <p:fltVal val="-90"/>
                                          </p:val>
                                        </p:tav>
                                        <p:tav tm="100000">
                                          <p:val>
                                            <p:fltVal val="0"/>
                                          </p:val>
                                        </p:tav>
                                      </p:tavLst>
                                    </p:anim>
                                    <p:anim calcmode="lin" valueType="num">
                                      <p:cBhvr>
                                        <p:cTn id="9" dur="800" decel="100000" fill="hold"/>
                                        <p:tgtEl>
                                          <p:spTgt spid="2052"/>
                                        </p:tgtEl>
                                        <p:attrNameLst>
                                          <p:attrName>ppt_x</p:attrName>
                                        </p:attrNameLst>
                                      </p:cBhvr>
                                      <p:tavLst>
                                        <p:tav tm="0">
                                          <p:val>
                                            <p:strVal val="#ppt_x+0.4"/>
                                          </p:val>
                                        </p:tav>
                                        <p:tav tm="100000">
                                          <p:val>
                                            <p:strVal val="#ppt_x-0.05"/>
                                          </p:val>
                                        </p:tav>
                                      </p:tavLst>
                                    </p:anim>
                                    <p:anim calcmode="lin" valueType="num">
                                      <p:cBhvr>
                                        <p:cTn id="10" dur="800" decel="100000" fill="hold"/>
                                        <p:tgtEl>
                                          <p:spTgt spid="20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800" decel="100000"/>
                                        <p:tgtEl>
                                          <p:spTgt spid="2053"/>
                                        </p:tgtEl>
                                      </p:cBhvr>
                                    </p:animEffect>
                                    <p:anim calcmode="lin" valueType="num">
                                      <p:cBhvr>
                                        <p:cTn id="18" dur="800" decel="100000" fill="hold"/>
                                        <p:tgtEl>
                                          <p:spTgt spid="2053"/>
                                        </p:tgtEl>
                                        <p:attrNameLst>
                                          <p:attrName>style.rotation</p:attrName>
                                        </p:attrNameLst>
                                      </p:cBhvr>
                                      <p:tavLst>
                                        <p:tav tm="0">
                                          <p:val>
                                            <p:fltVal val="-90"/>
                                          </p:val>
                                        </p:tav>
                                        <p:tav tm="100000">
                                          <p:val>
                                            <p:fltVal val="0"/>
                                          </p:val>
                                        </p:tav>
                                      </p:tavLst>
                                    </p:anim>
                                    <p:anim calcmode="lin" valueType="num">
                                      <p:cBhvr>
                                        <p:cTn id="19" dur="800" decel="100000" fill="hold"/>
                                        <p:tgtEl>
                                          <p:spTgt spid="2053"/>
                                        </p:tgtEl>
                                        <p:attrNameLst>
                                          <p:attrName>ppt_x</p:attrName>
                                        </p:attrNameLst>
                                      </p:cBhvr>
                                      <p:tavLst>
                                        <p:tav tm="0">
                                          <p:val>
                                            <p:strVal val="#ppt_x+0.4"/>
                                          </p:val>
                                        </p:tav>
                                        <p:tav tm="100000">
                                          <p:val>
                                            <p:strVal val="#ppt_x-0.05"/>
                                          </p:val>
                                        </p:tav>
                                      </p:tavLst>
                                    </p:anim>
                                    <p:anim calcmode="lin" valueType="num">
                                      <p:cBhvr>
                                        <p:cTn id="20" dur="800" decel="100000" fill="hold"/>
                                        <p:tgtEl>
                                          <p:spTgt spid="205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5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5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800" decel="100000"/>
                                        <p:tgtEl>
                                          <p:spTgt spid="2054"/>
                                        </p:tgtEl>
                                      </p:cBhvr>
                                    </p:animEffect>
                                    <p:anim calcmode="lin" valueType="num">
                                      <p:cBhvr>
                                        <p:cTn id="28" dur="800" decel="100000" fill="hold"/>
                                        <p:tgtEl>
                                          <p:spTgt spid="2054"/>
                                        </p:tgtEl>
                                        <p:attrNameLst>
                                          <p:attrName>style.rotation</p:attrName>
                                        </p:attrNameLst>
                                      </p:cBhvr>
                                      <p:tavLst>
                                        <p:tav tm="0">
                                          <p:val>
                                            <p:fltVal val="-90"/>
                                          </p:val>
                                        </p:tav>
                                        <p:tav tm="100000">
                                          <p:val>
                                            <p:fltVal val="0"/>
                                          </p:val>
                                        </p:tav>
                                      </p:tavLst>
                                    </p:anim>
                                    <p:anim calcmode="lin" valueType="num">
                                      <p:cBhvr>
                                        <p:cTn id="29" dur="800" decel="100000" fill="hold"/>
                                        <p:tgtEl>
                                          <p:spTgt spid="2054"/>
                                        </p:tgtEl>
                                        <p:attrNameLst>
                                          <p:attrName>ppt_x</p:attrName>
                                        </p:attrNameLst>
                                      </p:cBhvr>
                                      <p:tavLst>
                                        <p:tav tm="0">
                                          <p:val>
                                            <p:strVal val="#ppt_x+0.4"/>
                                          </p:val>
                                        </p:tav>
                                        <p:tav tm="100000">
                                          <p:val>
                                            <p:strVal val="#ppt_x-0.05"/>
                                          </p:val>
                                        </p:tav>
                                      </p:tavLst>
                                    </p:anim>
                                    <p:anim calcmode="lin" valueType="num">
                                      <p:cBhvr>
                                        <p:cTn id="30" dur="800" decel="100000" fill="hold"/>
                                        <p:tgtEl>
                                          <p:spTgt spid="205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5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5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Effect transition="in" filter="fade">
                                      <p:cBhvr>
                                        <p:cTn id="37" dur="800" decel="100000"/>
                                        <p:tgtEl>
                                          <p:spTgt spid="2055"/>
                                        </p:tgtEl>
                                      </p:cBhvr>
                                    </p:animEffect>
                                    <p:anim calcmode="lin" valueType="num">
                                      <p:cBhvr>
                                        <p:cTn id="38" dur="800" decel="100000" fill="hold"/>
                                        <p:tgtEl>
                                          <p:spTgt spid="2055"/>
                                        </p:tgtEl>
                                        <p:attrNameLst>
                                          <p:attrName>style.rotation</p:attrName>
                                        </p:attrNameLst>
                                      </p:cBhvr>
                                      <p:tavLst>
                                        <p:tav tm="0">
                                          <p:val>
                                            <p:fltVal val="-90"/>
                                          </p:val>
                                        </p:tav>
                                        <p:tav tm="100000">
                                          <p:val>
                                            <p:fltVal val="0"/>
                                          </p:val>
                                        </p:tav>
                                      </p:tavLst>
                                    </p:anim>
                                    <p:anim calcmode="lin" valueType="num">
                                      <p:cBhvr>
                                        <p:cTn id="39" dur="800" decel="100000" fill="hold"/>
                                        <p:tgtEl>
                                          <p:spTgt spid="2055"/>
                                        </p:tgtEl>
                                        <p:attrNameLst>
                                          <p:attrName>ppt_x</p:attrName>
                                        </p:attrNameLst>
                                      </p:cBhvr>
                                      <p:tavLst>
                                        <p:tav tm="0">
                                          <p:val>
                                            <p:strVal val="#ppt_x+0.4"/>
                                          </p:val>
                                        </p:tav>
                                        <p:tav tm="100000">
                                          <p:val>
                                            <p:strVal val="#ppt_x-0.05"/>
                                          </p:val>
                                        </p:tav>
                                      </p:tavLst>
                                    </p:anim>
                                    <p:anim calcmode="lin" valueType="num">
                                      <p:cBhvr>
                                        <p:cTn id="40" dur="800" decel="100000" fill="hold"/>
                                        <p:tgtEl>
                                          <p:spTgt spid="205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5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55"/>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animEffect transition="in" filter="fade">
                                      <p:cBhvr>
                                        <p:cTn id="47" dur="800" decel="100000"/>
                                        <p:tgtEl>
                                          <p:spTgt spid="2056"/>
                                        </p:tgtEl>
                                      </p:cBhvr>
                                    </p:animEffect>
                                    <p:anim calcmode="lin" valueType="num">
                                      <p:cBhvr>
                                        <p:cTn id="48" dur="800" decel="100000" fill="hold"/>
                                        <p:tgtEl>
                                          <p:spTgt spid="2056"/>
                                        </p:tgtEl>
                                        <p:attrNameLst>
                                          <p:attrName>style.rotation</p:attrName>
                                        </p:attrNameLst>
                                      </p:cBhvr>
                                      <p:tavLst>
                                        <p:tav tm="0">
                                          <p:val>
                                            <p:fltVal val="-90"/>
                                          </p:val>
                                        </p:tav>
                                        <p:tav tm="100000">
                                          <p:val>
                                            <p:fltVal val="0"/>
                                          </p:val>
                                        </p:tav>
                                      </p:tavLst>
                                    </p:anim>
                                    <p:anim calcmode="lin" valueType="num">
                                      <p:cBhvr>
                                        <p:cTn id="49" dur="800" decel="100000" fill="hold"/>
                                        <p:tgtEl>
                                          <p:spTgt spid="2056"/>
                                        </p:tgtEl>
                                        <p:attrNameLst>
                                          <p:attrName>ppt_x</p:attrName>
                                        </p:attrNameLst>
                                      </p:cBhvr>
                                      <p:tavLst>
                                        <p:tav tm="0">
                                          <p:val>
                                            <p:strVal val="#ppt_x+0.4"/>
                                          </p:val>
                                        </p:tav>
                                        <p:tav tm="100000">
                                          <p:val>
                                            <p:strVal val="#ppt_x-0.05"/>
                                          </p:val>
                                        </p:tav>
                                      </p:tavLst>
                                    </p:anim>
                                    <p:anim calcmode="lin" valueType="num">
                                      <p:cBhvr>
                                        <p:cTn id="50" dur="800" decel="100000" fill="hold"/>
                                        <p:tgtEl>
                                          <p:spTgt spid="205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5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56"/>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2057"/>
                                        </p:tgtEl>
                                        <p:attrNameLst>
                                          <p:attrName>style.visibility</p:attrName>
                                        </p:attrNameLst>
                                      </p:cBhvr>
                                      <p:to>
                                        <p:strVal val="visible"/>
                                      </p:to>
                                    </p:set>
                                    <p:animEffect transition="in" filter="fade">
                                      <p:cBhvr>
                                        <p:cTn id="57" dur="800" decel="100000"/>
                                        <p:tgtEl>
                                          <p:spTgt spid="2057"/>
                                        </p:tgtEl>
                                      </p:cBhvr>
                                    </p:animEffect>
                                    <p:anim calcmode="lin" valueType="num">
                                      <p:cBhvr>
                                        <p:cTn id="58" dur="800" decel="100000" fill="hold"/>
                                        <p:tgtEl>
                                          <p:spTgt spid="2057"/>
                                        </p:tgtEl>
                                        <p:attrNameLst>
                                          <p:attrName>style.rotation</p:attrName>
                                        </p:attrNameLst>
                                      </p:cBhvr>
                                      <p:tavLst>
                                        <p:tav tm="0">
                                          <p:val>
                                            <p:fltVal val="-90"/>
                                          </p:val>
                                        </p:tav>
                                        <p:tav tm="100000">
                                          <p:val>
                                            <p:fltVal val="0"/>
                                          </p:val>
                                        </p:tav>
                                      </p:tavLst>
                                    </p:anim>
                                    <p:anim calcmode="lin" valueType="num">
                                      <p:cBhvr>
                                        <p:cTn id="59" dur="800" decel="100000" fill="hold"/>
                                        <p:tgtEl>
                                          <p:spTgt spid="2057"/>
                                        </p:tgtEl>
                                        <p:attrNameLst>
                                          <p:attrName>ppt_x</p:attrName>
                                        </p:attrNameLst>
                                      </p:cBhvr>
                                      <p:tavLst>
                                        <p:tav tm="0">
                                          <p:val>
                                            <p:strVal val="#ppt_x+0.4"/>
                                          </p:val>
                                        </p:tav>
                                        <p:tav tm="100000">
                                          <p:val>
                                            <p:strVal val="#ppt_x-0.05"/>
                                          </p:val>
                                        </p:tav>
                                      </p:tavLst>
                                    </p:anim>
                                    <p:anim calcmode="lin" valueType="num">
                                      <p:cBhvr>
                                        <p:cTn id="60" dur="800" decel="100000" fill="hold"/>
                                        <p:tgtEl>
                                          <p:spTgt spid="205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05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05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33CC"/>
                </a:solidFill>
              </a:rPr>
              <a:t>Ароматерапия</a:t>
            </a:r>
            <a:endParaRPr lang="ru-RU" dirty="0">
              <a:solidFill>
                <a:srgbClr val="FF33CC"/>
              </a:solidFill>
            </a:endParaRPr>
          </a:p>
        </p:txBody>
      </p:sp>
      <p:sp>
        <p:nvSpPr>
          <p:cNvPr id="3" name="Содержимое 2"/>
          <p:cNvSpPr>
            <a:spLocks noGrp="1"/>
          </p:cNvSpPr>
          <p:nvPr>
            <p:ph idx="1"/>
          </p:nvPr>
        </p:nvSpPr>
        <p:spPr/>
        <p:txBody>
          <a:bodyPr/>
          <a:lstStyle/>
          <a:p>
            <a:r>
              <a:rPr lang="ru-RU" sz="1800" dirty="0" smtClean="0"/>
              <a:t>Поле деятельности </a:t>
            </a:r>
            <a:r>
              <a:rPr lang="ru-RU" sz="1800" dirty="0" err="1" smtClean="0"/>
              <a:t>ароматерапии</a:t>
            </a:r>
            <a:r>
              <a:rPr lang="ru-RU" sz="1800" dirty="0" smtClean="0"/>
              <a:t> очень обширно. Это связано с тем, что ее инструменты, эфирные масла  обладают самыми различными действиями на организм человека: успокаивающее, восстанавливающее, стимулирующее, антибактериальное и т. п. Лечебный эффект включает в себя уход за состоянием кожного покрова, предупреждение и лечение различных внутренних заболеваний, воздействие на эмоциональном уровне.</a:t>
            </a:r>
          </a:p>
          <a:p>
            <a:r>
              <a:rPr lang="ru-RU" sz="1800" dirty="0" smtClean="0"/>
              <a:t>Например, массаж с использованием эфирных масел  не только расслабляет мышцы, но оказывает благотворное воздействие на кожный покров. В процессе массажа ароматы эфирных масел  способствует релаксации нервной системы и ее восстановлению. Эфирные масла  «работают» в гармонии с организмом, помогая ему восстанавливать и балансировать его природные функции.</a:t>
            </a:r>
          </a:p>
          <a:p>
            <a:r>
              <a:rPr lang="ru-RU" sz="1800" dirty="0" smtClean="0"/>
              <a:t>Эфирное масло  ромашки римской не только восстанавливает клетки организма, она обладает антисептическим и заживляющих действием в равной степени, как и несет в себе </a:t>
            </a:r>
            <a:r>
              <a:rPr lang="ru-RU" sz="1800" dirty="0" err="1" smtClean="0"/>
              <a:t>антигрибковый</a:t>
            </a:r>
            <a:r>
              <a:rPr lang="ru-RU" sz="1800" dirty="0" smtClean="0"/>
              <a:t> и </a:t>
            </a:r>
            <a:r>
              <a:rPr lang="ru-RU" sz="1800" dirty="0" err="1" smtClean="0"/>
              <a:t>антивоспалительный</a:t>
            </a:r>
            <a:r>
              <a:rPr lang="ru-RU" sz="1800" dirty="0" smtClean="0"/>
              <a:t> эффект. Большинство эфирных масел , в отличие от синтетических лекарств, обладают множеством полезных свойств.</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Музотерапия</a:t>
            </a:r>
            <a:endParaRPr lang="ru-RU" dirty="0"/>
          </a:p>
        </p:txBody>
      </p:sp>
      <p:sp>
        <p:nvSpPr>
          <p:cNvPr id="3" name="Содержимое 2"/>
          <p:cNvSpPr>
            <a:spLocks noGrp="1"/>
          </p:cNvSpPr>
          <p:nvPr>
            <p:ph idx="1"/>
          </p:nvPr>
        </p:nvSpPr>
        <p:spPr/>
        <p:txBody>
          <a:bodyPr/>
          <a:lstStyle/>
          <a:p>
            <a:pPr>
              <a:buNone/>
            </a:pPr>
            <a:r>
              <a:rPr lang="ru-RU" dirty="0" smtClean="0">
                <a:solidFill>
                  <a:srgbClr val="C00000"/>
                </a:solidFill>
              </a:rPr>
              <a:t>использование музыки как оформления фона занятий и сопровождения моментов урока. </a:t>
            </a:r>
          </a:p>
          <a:p>
            <a:pPr>
              <a:buNone/>
            </a:pPr>
            <a:endParaRPr lang="ru-RU" dirty="0" smtClean="0">
              <a:solidFill>
                <a:srgbClr val="C00000"/>
              </a:solidFill>
            </a:endParaRPr>
          </a:p>
          <a:p>
            <a:r>
              <a:rPr lang="ru-RU" dirty="0" smtClean="0">
                <a:solidFill>
                  <a:srgbClr val="C00000"/>
                </a:solidFill>
              </a:rPr>
              <a:t>музыка влияет на человека через ритм, которому подчинены все функции организма: ритмично бьется сердце, дышат легкие</a:t>
            </a:r>
          </a:p>
          <a:p>
            <a:endParaRPr lang="ru-RU" dirty="0"/>
          </a:p>
        </p:txBody>
      </p:sp>
      <p:pic>
        <p:nvPicPr>
          <p:cNvPr id="4" name="Рисунок 3" descr="j0428111.wmf"/>
          <p:cNvPicPr>
            <a:picLocks noChangeAspect="1"/>
          </p:cNvPicPr>
          <p:nvPr/>
        </p:nvPicPr>
        <p:blipFill>
          <a:blip r:embed="rId2"/>
          <a:stretch>
            <a:fillRect/>
          </a:stretch>
        </p:blipFill>
        <p:spPr>
          <a:xfrm>
            <a:off x="5357818" y="5143512"/>
            <a:ext cx="1752600" cy="142876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4911741"/>
          </a:xfrm>
        </p:spPr>
        <p:txBody>
          <a:bodyPr/>
          <a:lstStyle/>
          <a:p>
            <a:r>
              <a:rPr lang="ru-RU" sz="2400" u="sng" dirty="0" smtClean="0">
                <a:solidFill>
                  <a:srgbClr val="C00000"/>
                </a:solidFill>
              </a:rPr>
              <a:t>Тихая мелодичная музыка </a:t>
            </a:r>
            <a:r>
              <a:rPr lang="ru-RU" sz="2400" dirty="0" smtClean="0">
                <a:solidFill>
                  <a:srgbClr val="C00000"/>
                </a:solidFill>
              </a:rPr>
              <a:t>обладает седативным (успокаивающего действия, способствующего развитию процессов торможения) действием и </a:t>
            </a:r>
            <a:r>
              <a:rPr lang="ru-RU" sz="2400" i="1" dirty="0" smtClean="0">
                <a:solidFill>
                  <a:srgbClr val="C00000"/>
                </a:solidFill>
              </a:rPr>
              <a:t>нормализует функции </a:t>
            </a:r>
            <a:r>
              <a:rPr lang="ru-RU" sz="2400" i="1" dirty="0" err="1" smtClean="0">
                <a:solidFill>
                  <a:srgbClr val="C00000"/>
                </a:solidFill>
              </a:rPr>
              <a:t>сердечно-сосудистой</a:t>
            </a:r>
            <a:r>
              <a:rPr lang="ru-RU" sz="2400" i="1" dirty="0" smtClean="0">
                <a:solidFill>
                  <a:srgbClr val="C00000"/>
                </a:solidFill>
              </a:rPr>
              <a:t> системы. </a:t>
            </a:r>
          </a:p>
          <a:p>
            <a:r>
              <a:rPr lang="ru-RU" sz="2400" u="sng" dirty="0" smtClean="0">
                <a:solidFill>
                  <a:srgbClr val="C00000"/>
                </a:solidFill>
              </a:rPr>
              <a:t>Ритмичная музыка </a:t>
            </a:r>
            <a:r>
              <a:rPr lang="ru-RU" sz="2400" dirty="0" smtClean="0">
                <a:solidFill>
                  <a:srgbClr val="C00000"/>
                </a:solidFill>
              </a:rPr>
              <a:t>вызывает повышение тонуса скелетной мускулатуры </a:t>
            </a:r>
            <a:r>
              <a:rPr lang="ru-RU" sz="2400" i="1" dirty="0" smtClean="0">
                <a:solidFill>
                  <a:srgbClr val="C00000"/>
                </a:solidFill>
              </a:rPr>
              <a:t>оказывает благоприятное влияние на деятельность внутренних органов и систем.</a:t>
            </a:r>
          </a:p>
          <a:p>
            <a:r>
              <a:rPr lang="ru-RU" sz="2400" u="sng" dirty="0" smtClean="0">
                <a:solidFill>
                  <a:srgbClr val="C00000"/>
                </a:solidFill>
              </a:rPr>
              <a:t>Мажорные мелодии </a:t>
            </a:r>
            <a:r>
              <a:rPr lang="ru-RU" sz="2400" dirty="0" smtClean="0">
                <a:solidFill>
                  <a:srgbClr val="C00000"/>
                </a:solidFill>
              </a:rPr>
              <a:t>придают человеку бодрость, </a:t>
            </a:r>
            <a:r>
              <a:rPr lang="ru-RU" sz="2400" i="1" dirty="0" smtClean="0">
                <a:solidFill>
                  <a:srgbClr val="C00000"/>
                </a:solidFill>
              </a:rPr>
              <a:t>улучшают самочувствие</a:t>
            </a:r>
            <a:r>
              <a:rPr lang="ru-RU" sz="2400" dirty="0" smtClean="0">
                <a:solidFill>
                  <a:srgbClr val="C00000"/>
                </a:solidFill>
              </a:rPr>
              <a:t>, </a:t>
            </a:r>
            <a:r>
              <a:rPr lang="ru-RU" sz="2400" dirty="0" err="1" smtClean="0">
                <a:solidFill>
                  <a:srgbClr val="C00000"/>
                </a:solidFill>
              </a:rPr>
              <a:t>психоэмоциональное</a:t>
            </a:r>
            <a:r>
              <a:rPr lang="ru-RU" sz="2400" dirty="0" smtClean="0">
                <a:solidFill>
                  <a:srgbClr val="C00000"/>
                </a:solidFill>
              </a:rPr>
              <a:t> состояние.</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Песочная терапия</a:t>
            </a:r>
            <a:endParaRPr lang="ru-RU" dirty="0"/>
          </a:p>
        </p:txBody>
      </p:sp>
      <p:sp>
        <p:nvSpPr>
          <p:cNvPr id="3" name="Содержимое 2"/>
          <p:cNvSpPr>
            <a:spLocks noGrp="1"/>
          </p:cNvSpPr>
          <p:nvPr>
            <p:ph idx="1"/>
          </p:nvPr>
        </p:nvSpPr>
        <p:spPr/>
        <p:txBody>
          <a:bodyPr/>
          <a:lstStyle/>
          <a:p>
            <a:r>
              <a:rPr lang="ru-RU" sz="1800" dirty="0" smtClean="0"/>
              <a:t>Песок поглощает негативную психическую энергию, взаимодействие с ним очищает энергетику человека, стабилизирует эмоциональное состояние. Игра в песок позитивно влияет на эмоциональное самочувствие детей и взрослых, это прекрасное средство для «заботы о душе».</a:t>
            </a:r>
          </a:p>
          <a:p>
            <a:r>
              <a:rPr lang="ru-RU" sz="1800" dirty="0" smtClean="0"/>
              <a:t>Основополагающая идея песочной терапии сформулирована так: «Игра с песком предоставляет ребенку возможность избавиться от психологических травм с помощью перенесения вовне, на плоскость песочницы, фантазий и формирования ощущения связи и контроля над своими внутренними побуждениями. Установление связи с бессознательными побуждениями, особенно с архетипом самости, и их выражение в символической форме в значительной мере облегчают здоровое функционирование психики».</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Дерево здоровья</a:t>
            </a:r>
            <a:endParaRPr lang="ru-RU" dirty="0"/>
          </a:p>
        </p:txBody>
      </p:sp>
      <p:sp>
        <p:nvSpPr>
          <p:cNvPr id="3" name="Содержимое 2"/>
          <p:cNvSpPr>
            <a:spLocks noGrp="1"/>
          </p:cNvSpPr>
          <p:nvPr>
            <p:ph idx="1"/>
          </p:nvPr>
        </p:nvSpPr>
        <p:spPr/>
        <p:txBody>
          <a:bodyPr/>
          <a:lstStyle/>
          <a:p>
            <a:pPr lvl="0" algn="ctr">
              <a:buNone/>
            </a:pPr>
            <a:r>
              <a:rPr lang="ru-RU" u="sng" dirty="0" smtClean="0">
                <a:solidFill>
                  <a:srgbClr val="C00000"/>
                </a:solidFill>
              </a:rPr>
              <a:t> для наглядной пропаганды здорового образа жизни. </a:t>
            </a:r>
          </a:p>
          <a:p>
            <a:pPr lvl="0"/>
            <a:r>
              <a:rPr lang="ru-RU" dirty="0" smtClean="0">
                <a:solidFill>
                  <a:srgbClr val="C00000"/>
                </a:solidFill>
              </a:rPr>
              <a:t>На это “дерево” заносятся имена и фамилии ни разу не болевших учеников за четверть. По итогам года самые здоровые ученики получают награду, поощрение</a:t>
            </a:r>
            <a:r>
              <a:rPr lang="ru-RU" dirty="0" smtClean="0">
                <a:solidFill>
                  <a:schemeClr val="bg1"/>
                </a:solidFill>
              </a:rPr>
              <a:t>.</a:t>
            </a:r>
            <a:endParaRPr lang="ru-RU" dirty="0"/>
          </a:p>
        </p:txBody>
      </p:sp>
      <p:pic>
        <p:nvPicPr>
          <p:cNvPr id="4" name="Рисунок 3" descr="j0428091.wmf"/>
          <p:cNvPicPr>
            <a:picLocks noChangeAspect="1"/>
          </p:cNvPicPr>
          <p:nvPr/>
        </p:nvPicPr>
        <p:blipFill>
          <a:blip r:embed="rId2"/>
          <a:stretch>
            <a:fillRect/>
          </a:stretch>
        </p:blipFill>
        <p:spPr>
          <a:xfrm>
            <a:off x="5643570" y="4714884"/>
            <a:ext cx="1889125" cy="17938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Учитель и его здоровье</a:t>
            </a:r>
            <a:endParaRPr lang="ru-RU" dirty="0"/>
          </a:p>
        </p:txBody>
      </p:sp>
      <p:sp>
        <p:nvSpPr>
          <p:cNvPr id="3" name="Содержимое 2"/>
          <p:cNvSpPr>
            <a:spLocks noGrp="1"/>
          </p:cNvSpPr>
          <p:nvPr>
            <p:ph idx="1"/>
          </p:nvPr>
        </p:nvSpPr>
        <p:spPr>
          <a:xfrm>
            <a:off x="457200" y="1071546"/>
            <a:ext cx="8229600" cy="5054617"/>
          </a:xfrm>
        </p:spPr>
        <p:txBody>
          <a:bodyPr/>
          <a:lstStyle/>
          <a:p>
            <a:pPr>
              <a:buNone/>
            </a:pPr>
            <a:r>
              <a:rPr lang="ru-RU" sz="2400" dirty="0" smtClean="0">
                <a:solidFill>
                  <a:srgbClr val="C00000"/>
                </a:solidFill>
              </a:rPr>
              <a:t>учительство, как профессиональная группа, отличается крайне низкими показателями физического и психического здоровья.</a:t>
            </a:r>
          </a:p>
          <a:p>
            <a:pPr>
              <a:buNone/>
            </a:pPr>
            <a:r>
              <a:rPr lang="ru-RU" sz="2400" dirty="0" smtClean="0">
                <a:solidFill>
                  <a:srgbClr val="C00000"/>
                </a:solidFill>
              </a:rPr>
              <a:t> Эти показатели снижаются по мере увеличения стажа работы в школе.</a:t>
            </a:r>
          </a:p>
          <a:p>
            <a:pPr algn="ctr">
              <a:buNone/>
            </a:pPr>
            <a:r>
              <a:rPr lang="ru-RU" sz="2400" dirty="0" smtClean="0">
                <a:solidFill>
                  <a:srgbClr val="C00000"/>
                </a:solidFill>
              </a:rPr>
              <a:t> Факты:</a:t>
            </a:r>
          </a:p>
          <a:p>
            <a:pPr>
              <a:buFont typeface="Wingdings" pitchFamily="2" charset="2"/>
              <a:buChar char="ü"/>
            </a:pPr>
            <a:r>
              <a:rPr lang="ru-RU" sz="2400" dirty="0" smtClean="0">
                <a:solidFill>
                  <a:srgbClr val="C00000"/>
                </a:solidFill>
              </a:rPr>
              <a:t>Для учителей со стажем работы в школе 15 – 20 лет характерны “педагогические кризы”, “истощение”, “сгорание”.</a:t>
            </a:r>
          </a:p>
          <a:p>
            <a:pPr>
              <a:buFont typeface="Wingdings" pitchFamily="2" charset="2"/>
              <a:buChar char="ü"/>
            </a:pPr>
            <a:r>
              <a:rPr lang="ru-RU" sz="2400" dirty="0" smtClean="0">
                <a:solidFill>
                  <a:srgbClr val="C00000"/>
                </a:solidFill>
              </a:rPr>
              <a:t> У трети учителей показатель степени социальной адаптации нередко ниже, чем у больных неврозами. </a:t>
            </a:r>
          </a:p>
          <a:p>
            <a:endParaRPr lang="ru-RU" dirty="0"/>
          </a:p>
        </p:txBody>
      </p:sp>
      <p:pic>
        <p:nvPicPr>
          <p:cNvPr id="4" name="Рисунок 3" descr="j0425820.wmf"/>
          <p:cNvPicPr>
            <a:picLocks noChangeAspect="1"/>
          </p:cNvPicPr>
          <p:nvPr/>
        </p:nvPicPr>
        <p:blipFill>
          <a:blip r:embed="rId2"/>
          <a:stretch>
            <a:fillRect/>
          </a:stretch>
        </p:blipFill>
        <p:spPr>
          <a:xfrm>
            <a:off x="6715140" y="4786322"/>
            <a:ext cx="2000264" cy="178592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Синдром эмоционального выгорания</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9" name="Содержимое 8"/>
          <p:cNvGraphicFramePr>
            <a:graphicFrameLocks noGrp="1"/>
          </p:cNvGraphicFramePr>
          <p:nvPr>
            <p:ph idx="1"/>
          </p:nvPr>
        </p:nvGraphicFramePr>
        <p:xfrm>
          <a:off x="428596" y="1714488"/>
          <a:ext cx="8147041" cy="3714777"/>
        </p:xfrm>
        <a:graphic>
          <a:graphicData uri="http://schemas.openxmlformats.org/drawingml/2006/table">
            <a:tbl>
              <a:tblPr firstRow="1" bandRow="1">
                <a:tableStyleId>{5C22544A-7EE6-4342-B048-85BDC9FD1C3A}</a:tableStyleId>
              </a:tblPr>
              <a:tblGrid>
                <a:gridCol w="1543032"/>
                <a:gridCol w="1214446"/>
                <a:gridCol w="1274763"/>
                <a:gridCol w="1371600"/>
                <a:gridCol w="1371600"/>
                <a:gridCol w="1371600"/>
              </a:tblGrid>
              <a:tr h="1421616">
                <a:tc>
                  <a:txBody>
                    <a:bodyPr/>
                    <a:lstStyle/>
                    <a:p>
                      <a:pPr>
                        <a:lnSpc>
                          <a:spcPct val="115000"/>
                        </a:lnSpc>
                        <a:spcAft>
                          <a:spcPts val="0"/>
                        </a:spcAft>
                      </a:pPr>
                      <a:r>
                        <a:rPr lang="ru-RU" sz="1000" b="1" dirty="0">
                          <a:latin typeface="Verdana"/>
                          <a:ea typeface="Times New Roman"/>
                          <a:cs typeface="Times New Roman"/>
                        </a:rPr>
                        <a:t>Показатели синдрома эмоционального выгорания</a:t>
                      </a:r>
                      <a:endParaRPr lang="ru-RU" sz="1100" dirty="0">
                        <a:latin typeface="Calibri"/>
                        <a:ea typeface="Calibri"/>
                        <a:cs typeface="Times New Roman"/>
                      </a:endParaRPr>
                    </a:p>
                  </a:txBody>
                  <a:tcPr marL="28575" marR="28575" marT="28575" marB="28575"/>
                </a:tc>
                <a:tc>
                  <a:txBody>
                    <a:bodyPr/>
                    <a:lstStyle/>
                    <a:p>
                      <a:pPr>
                        <a:lnSpc>
                          <a:spcPct val="115000"/>
                        </a:lnSpc>
                        <a:spcAft>
                          <a:spcPts val="0"/>
                        </a:spcAft>
                      </a:pPr>
                      <a:r>
                        <a:rPr lang="ru-RU" sz="1000" b="1">
                          <a:latin typeface="Verdana"/>
                          <a:ea typeface="Times New Roman"/>
                          <a:cs typeface="Times New Roman"/>
                        </a:rPr>
                        <a:t>Номер утверждения</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b="1">
                          <a:latin typeface="Verdana"/>
                          <a:ea typeface="Times New Roman"/>
                          <a:cs typeface="Times New Roman"/>
                        </a:rPr>
                        <a:t>Низкий уровень</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b="1">
                          <a:latin typeface="Verdana"/>
                          <a:ea typeface="Times New Roman"/>
                          <a:cs typeface="Times New Roman"/>
                        </a:rPr>
                        <a:t>Средний уровень</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b="1">
                          <a:latin typeface="Verdana"/>
                          <a:ea typeface="Times New Roman"/>
                          <a:cs typeface="Times New Roman"/>
                        </a:rPr>
                        <a:t>Высокий уровень </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b="1" dirty="0">
                          <a:latin typeface="Verdana"/>
                          <a:ea typeface="Times New Roman"/>
                          <a:cs typeface="Times New Roman"/>
                        </a:rPr>
                        <a:t>Макси-</a:t>
                      </a:r>
                      <a:br>
                        <a:rPr lang="ru-RU" sz="1000" b="1" dirty="0">
                          <a:latin typeface="Verdana"/>
                          <a:ea typeface="Times New Roman"/>
                          <a:cs typeface="Times New Roman"/>
                        </a:rPr>
                      </a:br>
                      <a:r>
                        <a:rPr lang="ru-RU" sz="1000" b="1" dirty="0" err="1">
                          <a:latin typeface="Verdana"/>
                          <a:ea typeface="Times New Roman"/>
                          <a:cs typeface="Times New Roman"/>
                        </a:rPr>
                        <a:t>мальный</a:t>
                      </a:r>
                      <a:r>
                        <a:rPr lang="ru-RU" sz="1000" b="1" dirty="0">
                          <a:latin typeface="Verdana"/>
                          <a:ea typeface="Times New Roman"/>
                          <a:cs typeface="Times New Roman"/>
                        </a:rPr>
                        <a:t> уровень</a:t>
                      </a:r>
                      <a:endParaRPr lang="ru-RU" sz="1100" dirty="0">
                        <a:latin typeface="Calibri"/>
                        <a:ea typeface="Calibri"/>
                        <a:cs typeface="Times New Roman"/>
                      </a:endParaRPr>
                    </a:p>
                  </a:txBody>
                  <a:tcPr marL="28575" marR="28575" marT="28575" marB="28575"/>
                </a:tc>
              </a:tr>
              <a:tr h="764387">
                <a:tc>
                  <a:txBody>
                    <a:bodyPr/>
                    <a:lstStyle/>
                    <a:p>
                      <a:pPr>
                        <a:lnSpc>
                          <a:spcPct val="115000"/>
                        </a:lnSpc>
                        <a:spcAft>
                          <a:spcPts val="0"/>
                        </a:spcAft>
                      </a:pPr>
                      <a:r>
                        <a:rPr lang="ru-RU" sz="1000">
                          <a:latin typeface="Verdana"/>
                          <a:ea typeface="Times New Roman"/>
                          <a:cs typeface="Times New Roman"/>
                        </a:rPr>
                        <a:t>Эмоциональное истощение</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a:latin typeface="Verdana"/>
                          <a:ea typeface="Times New Roman"/>
                          <a:cs typeface="Times New Roman"/>
                        </a:rPr>
                        <a:t>1, 2, 3, 6*, 8, 13, 14, 16, 20</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0–15</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16–24</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25</a:t>
                      </a:r>
                      <a:br>
                        <a:rPr lang="ru-RU" sz="1000">
                          <a:latin typeface="Verdana"/>
                          <a:ea typeface="Times New Roman"/>
                          <a:cs typeface="Times New Roman"/>
                        </a:rPr>
                      </a:br>
                      <a:r>
                        <a:rPr lang="ru-RU" sz="1000">
                          <a:latin typeface="Verdana"/>
                          <a:ea typeface="Times New Roman"/>
                          <a:cs typeface="Times New Roman"/>
                        </a:rPr>
                        <a:t>и больше</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54</a:t>
                      </a:r>
                      <a:endParaRPr lang="ru-RU" sz="1100">
                        <a:latin typeface="Calibri"/>
                        <a:ea typeface="Calibri"/>
                        <a:cs typeface="Times New Roman"/>
                      </a:endParaRPr>
                    </a:p>
                  </a:txBody>
                  <a:tcPr marL="28575" marR="28575" marT="28575" marB="28575"/>
                </a:tc>
              </a:tr>
              <a:tr h="764387">
                <a:tc>
                  <a:txBody>
                    <a:bodyPr/>
                    <a:lstStyle/>
                    <a:p>
                      <a:pPr>
                        <a:lnSpc>
                          <a:spcPct val="115000"/>
                        </a:lnSpc>
                        <a:spcAft>
                          <a:spcPts val="0"/>
                        </a:spcAft>
                      </a:pPr>
                      <a:r>
                        <a:rPr lang="ru-RU" sz="1000">
                          <a:latin typeface="Verdana"/>
                          <a:ea typeface="Times New Roman"/>
                          <a:cs typeface="Times New Roman"/>
                        </a:rPr>
                        <a:t>Деперсонализация</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dirty="0">
                          <a:latin typeface="Verdana"/>
                          <a:ea typeface="Times New Roman"/>
                          <a:cs typeface="Times New Roman"/>
                        </a:rPr>
                        <a:t>5, 10, 11, 15, 22</a:t>
                      </a:r>
                      <a:endParaRPr lang="ru-RU" sz="1100" dirty="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0–5</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6–10</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11</a:t>
                      </a:r>
                      <a:br>
                        <a:rPr lang="ru-RU" sz="1000">
                          <a:latin typeface="Verdana"/>
                          <a:ea typeface="Times New Roman"/>
                          <a:cs typeface="Times New Roman"/>
                        </a:rPr>
                      </a:br>
                      <a:r>
                        <a:rPr lang="ru-RU" sz="1000">
                          <a:latin typeface="Verdana"/>
                          <a:ea typeface="Times New Roman"/>
                          <a:cs typeface="Times New Roman"/>
                        </a:rPr>
                        <a:t>и больше</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30</a:t>
                      </a:r>
                      <a:endParaRPr lang="ru-RU" sz="1100">
                        <a:latin typeface="Calibri"/>
                        <a:ea typeface="Calibri"/>
                        <a:cs typeface="Times New Roman"/>
                      </a:endParaRPr>
                    </a:p>
                  </a:txBody>
                  <a:tcPr marL="28575" marR="28575" marT="28575" marB="28575"/>
                </a:tc>
              </a:tr>
              <a:tr h="764387">
                <a:tc>
                  <a:txBody>
                    <a:bodyPr/>
                    <a:lstStyle/>
                    <a:p>
                      <a:pPr>
                        <a:lnSpc>
                          <a:spcPct val="115000"/>
                        </a:lnSpc>
                        <a:spcAft>
                          <a:spcPts val="0"/>
                        </a:spcAft>
                      </a:pPr>
                      <a:r>
                        <a:rPr lang="ru-RU" sz="1000">
                          <a:latin typeface="Verdana"/>
                          <a:ea typeface="Times New Roman"/>
                          <a:cs typeface="Times New Roman"/>
                        </a:rPr>
                        <a:t>Редукция личностных достижений</a:t>
                      </a:r>
                      <a:endParaRPr lang="ru-RU" sz="1100">
                        <a:latin typeface="Calibri"/>
                        <a:ea typeface="Calibri"/>
                        <a:cs typeface="Times New Roman"/>
                      </a:endParaRPr>
                    </a:p>
                  </a:txBody>
                  <a:tcPr marL="28575" marR="28575" marT="28575" marB="28575"/>
                </a:tc>
                <a:tc>
                  <a:txBody>
                    <a:bodyPr/>
                    <a:lstStyle/>
                    <a:p>
                      <a:pPr>
                        <a:lnSpc>
                          <a:spcPct val="115000"/>
                        </a:lnSpc>
                        <a:spcAft>
                          <a:spcPts val="0"/>
                        </a:spcAft>
                      </a:pPr>
                      <a:r>
                        <a:rPr lang="ru-RU" sz="1000">
                          <a:latin typeface="Verdana"/>
                          <a:ea typeface="Times New Roman"/>
                          <a:cs typeface="Times New Roman"/>
                        </a:rPr>
                        <a:t>4, 7, 9, 12, 17, 18, 19, 21</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37</a:t>
                      </a:r>
                      <a:br>
                        <a:rPr lang="ru-RU" sz="1000">
                          <a:latin typeface="Verdana"/>
                          <a:ea typeface="Times New Roman"/>
                          <a:cs typeface="Times New Roman"/>
                        </a:rPr>
                      </a:br>
                      <a:r>
                        <a:rPr lang="ru-RU" sz="1000">
                          <a:latin typeface="Verdana"/>
                          <a:ea typeface="Times New Roman"/>
                          <a:cs typeface="Times New Roman"/>
                        </a:rPr>
                        <a:t>и больше</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31–36</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a:latin typeface="Verdana"/>
                          <a:ea typeface="Times New Roman"/>
                          <a:cs typeface="Times New Roman"/>
                        </a:rPr>
                        <a:t>30</a:t>
                      </a:r>
                      <a:br>
                        <a:rPr lang="ru-RU" sz="1000">
                          <a:latin typeface="Verdana"/>
                          <a:ea typeface="Times New Roman"/>
                          <a:cs typeface="Times New Roman"/>
                        </a:rPr>
                      </a:br>
                      <a:r>
                        <a:rPr lang="ru-RU" sz="1000">
                          <a:latin typeface="Verdana"/>
                          <a:ea typeface="Times New Roman"/>
                          <a:cs typeface="Times New Roman"/>
                        </a:rPr>
                        <a:t>и меньше</a:t>
                      </a:r>
                      <a:endParaRPr lang="ru-RU" sz="1100">
                        <a:latin typeface="Calibri"/>
                        <a:ea typeface="Calibri"/>
                        <a:cs typeface="Times New Roman"/>
                      </a:endParaRPr>
                    </a:p>
                  </a:txBody>
                  <a:tcPr marL="28575" marR="28575" marT="28575" marB="28575"/>
                </a:tc>
                <a:tc>
                  <a:txBody>
                    <a:bodyPr/>
                    <a:lstStyle/>
                    <a:p>
                      <a:pPr algn="ctr">
                        <a:lnSpc>
                          <a:spcPct val="115000"/>
                        </a:lnSpc>
                        <a:spcAft>
                          <a:spcPts val="0"/>
                        </a:spcAft>
                      </a:pPr>
                      <a:r>
                        <a:rPr lang="ru-RU" sz="1000" dirty="0">
                          <a:latin typeface="Verdana"/>
                          <a:ea typeface="Times New Roman"/>
                          <a:cs typeface="Times New Roman"/>
                        </a:rPr>
                        <a:t>48</a:t>
                      </a:r>
                      <a:endParaRPr lang="ru-RU" sz="1100" dirty="0">
                        <a:latin typeface="Calibri"/>
                        <a:ea typeface="Calibri"/>
                        <a:cs typeface="Times New Roman"/>
                      </a:endParaRPr>
                    </a:p>
                  </a:txBody>
                  <a:tcPr marL="28575" marR="28575" marT="28575" marB="28575"/>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Пропиши себе рецепт оздоровления</a:t>
            </a:r>
            <a:endParaRPr lang="ru-RU" dirty="0"/>
          </a:p>
        </p:txBody>
      </p:sp>
      <p:sp>
        <p:nvSpPr>
          <p:cNvPr id="3" name="Содержимое 2"/>
          <p:cNvSpPr>
            <a:spLocks noGrp="1"/>
          </p:cNvSpPr>
          <p:nvPr>
            <p:ph idx="1"/>
          </p:nvPr>
        </p:nvSpPr>
        <p:spPr/>
        <p:txBody>
          <a:bodyPr/>
          <a:lstStyle/>
          <a:p>
            <a:r>
              <a:rPr lang="ru-RU" sz="4800" dirty="0" smtClean="0">
                <a:solidFill>
                  <a:srgbClr val="FF0000"/>
                </a:solidFill>
              </a:rPr>
              <a:t>Оздоровление в школе должно начинаться именно с нас!!!!</a:t>
            </a:r>
            <a:endParaRPr lang="ru-RU" sz="4800" dirty="0">
              <a:solidFill>
                <a:srgbClr val="FF0000"/>
              </a:solidFill>
            </a:endParaRPr>
          </a:p>
        </p:txBody>
      </p:sp>
      <p:pic>
        <p:nvPicPr>
          <p:cNvPr id="4" name="Рисунок 3" descr="j0425826.wmf"/>
          <p:cNvPicPr>
            <a:picLocks noChangeAspect="1"/>
          </p:cNvPicPr>
          <p:nvPr/>
        </p:nvPicPr>
        <p:blipFill>
          <a:blip r:embed="rId2"/>
          <a:stretch>
            <a:fillRect/>
          </a:stretch>
        </p:blipFill>
        <p:spPr>
          <a:xfrm>
            <a:off x="5357818" y="3714752"/>
            <a:ext cx="2643206" cy="2500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Гипотеза</a:t>
            </a:r>
            <a:endParaRPr lang="ru-RU" dirty="0"/>
          </a:p>
        </p:txBody>
      </p:sp>
      <p:sp>
        <p:nvSpPr>
          <p:cNvPr id="7" name="Содержимое 6"/>
          <p:cNvSpPr>
            <a:spLocks noGrp="1"/>
          </p:cNvSpPr>
          <p:nvPr>
            <p:ph idx="1"/>
          </p:nvPr>
        </p:nvSpPr>
        <p:spPr/>
        <p:txBody>
          <a:bodyPr/>
          <a:lstStyle/>
          <a:p>
            <a:r>
              <a:rPr lang="ru-RU" dirty="0" smtClean="0"/>
              <a:t>Отрицательное влияние </a:t>
            </a:r>
            <a:r>
              <a:rPr lang="ru-RU" dirty="0" err="1" smtClean="0"/>
              <a:t>внутришкольной</a:t>
            </a:r>
            <a:r>
              <a:rPr lang="ru-RU" dirty="0" smtClean="0"/>
              <a:t> среды и учебных перегрузок</a:t>
            </a:r>
          </a:p>
          <a:p>
            <a:pPr>
              <a:buNone/>
            </a:pPr>
            <a:r>
              <a:rPr lang="ru-RU" dirty="0" smtClean="0"/>
              <a:t>       -начальная школа – 12%</a:t>
            </a:r>
          </a:p>
          <a:p>
            <a:pPr>
              <a:buNone/>
            </a:pPr>
            <a:r>
              <a:rPr lang="ru-RU" dirty="0" smtClean="0"/>
              <a:t>       -старшие классы -20% и более</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Один из рецептов возвращения к ЗОЖ – это УЛЫБКА</a:t>
            </a:r>
            <a:endParaRPr lang="ru-RU" dirty="0">
              <a:solidFill>
                <a:srgbClr val="7030A0"/>
              </a:solidFill>
            </a:endParaRPr>
          </a:p>
        </p:txBody>
      </p:sp>
      <p:sp>
        <p:nvSpPr>
          <p:cNvPr id="3" name="Содержимое 2"/>
          <p:cNvSpPr>
            <a:spLocks noGrp="1"/>
          </p:cNvSpPr>
          <p:nvPr>
            <p:ph idx="1"/>
          </p:nvPr>
        </p:nvSpPr>
        <p:spPr/>
        <p:txBody>
          <a:bodyPr/>
          <a:lstStyle/>
          <a:p>
            <a:pPr>
              <a:buNone/>
            </a:pPr>
            <a:r>
              <a:rPr lang="ru-RU" dirty="0" smtClean="0"/>
              <a:t> </a:t>
            </a:r>
            <a:r>
              <a:rPr lang="ru-RU" dirty="0" smtClean="0">
                <a:solidFill>
                  <a:srgbClr val="FF0000"/>
                </a:solidFill>
              </a:rPr>
              <a:t>1. она поднимает настроение, даже если первоначально вызвана искусственно.</a:t>
            </a:r>
          </a:p>
          <a:p>
            <a:pPr>
              <a:buNone/>
            </a:pPr>
            <a:r>
              <a:rPr lang="ru-RU" dirty="0" smtClean="0">
                <a:solidFill>
                  <a:srgbClr val="FF0000"/>
                </a:solidFill>
              </a:rPr>
              <a:t> 2.улыбка располагает к нам окружающих, вызывает ответные положительные эмоции учеников.</a:t>
            </a:r>
          </a:p>
          <a:p>
            <a:pPr>
              <a:buNone/>
            </a:pPr>
            <a:r>
              <a:rPr lang="ru-RU" dirty="0" smtClean="0">
                <a:solidFill>
                  <a:srgbClr val="FF0000"/>
                </a:solidFill>
              </a:rPr>
              <a:t>3.заметно подтягивает мышцы лица, позволяет выглядеть молодо и мило</a:t>
            </a:r>
          </a:p>
          <a:p>
            <a:endParaRPr lang="ru-RU" dirty="0"/>
          </a:p>
        </p:txBody>
      </p:sp>
      <p:pic>
        <p:nvPicPr>
          <p:cNvPr id="4" name="Рисунок 3" descr="j0425782.wmf"/>
          <p:cNvPicPr>
            <a:picLocks noChangeAspect="1"/>
          </p:cNvPicPr>
          <p:nvPr/>
        </p:nvPicPr>
        <p:blipFill>
          <a:blip r:embed="rId2"/>
          <a:stretch>
            <a:fillRect/>
          </a:stretch>
        </p:blipFill>
        <p:spPr>
          <a:xfrm>
            <a:off x="6858016" y="4929198"/>
            <a:ext cx="1557336" cy="150653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поднять себе настроение?</a:t>
            </a:r>
            <a:endParaRPr lang="ru-RU" dirty="0"/>
          </a:p>
        </p:txBody>
      </p:sp>
      <p:sp>
        <p:nvSpPr>
          <p:cNvPr id="3" name="Содержимое 2"/>
          <p:cNvSpPr>
            <a:spLocks noGrp="1"/>
          </p:cNvSpPr>
          <p:nvPr>
            <p:ph idx="1"/>
          </p:nvPr>
        </p:nvSpPr>
        <p:spPr/>
        <p:txBody>
          <a:bodyPr/>
          <a:lstStyle/>
          <a:p>
            <a:r>
              <a:rPr lang="ru-RU" dirty="0" smtClean="0">
                <a:hlinkClick r:id="rId2" action="ppaction://hlinkpres?slideindex=1&amp;slidetitle="/>
              </a:rPr>
              <a:t>Новая папка (3)\Настроение - </a:t>
            </a:r>
            <a:r>
              <a:rPr lang="ru-RU" smtClean="0">
                <a:hlinkClick r:id="rId2" action="ppaction://hlinkpres?slideindex=1&amp;slidetitle="/>
              </a:rPr>
              <a:t>последний.ppt</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effectLst>
                  <a:glow rad="139700">
                    <a:schemeClr val="accent1">
                      <a:satMod val="175000"/>
                      <a:alpha val="40000"/>
                    </a:schemeClr>
                  </a:glow>
                </a:effectLst>
              </a:rPr>
              <a:t>будьте здоровы!!!</a:t>
            </a:r>
            <a:endParaRPr lang="ru-RU" sz="4800" dirty="0">
              <a:solidFill>
                <a:srgbClr val="FF0000"/>
              </a:solidFill>
            </a:endParaRPr>
          </a:p>
        </p:txBody>
      </p:sp>
      <p:sp>
        <p:nvSpPr>
          <p:cNvPr id="3" name="Содержимое 2"/>
          <p:cNvSpPr>
            <a:spLocks noGrp="1"/>
          </p:cNvSpPr>
          <p:nvPr>
            <p:ph idx="1"/>
          </p:nvPr>
        </p:nvSpPr>
        <p:spPr/>
        <p:txBody>
          <a:bodyPr/>
          <a:lstStyle/>
          <a:p>
            <a:pPr>
              <a:buNone/>
            </a:pPr>
            <a:r>
              <a:rPr lang="ru-RU" i="1" dirty="0" smtClean="0">
                <a:solidFill>
                  <a:schemeClr val="bg1"/>
                </a:solidFill>
              </a:rPr>
              <a:t>“</a:t>
            </a:r>
            <a:r>
              <a:rPr lang="ru-RU" sz="6000" i="1" dirty="0" smtClean="0">
                <a:solidFill>
                  <a:srgbClr val="FF0000"/>
                </a:solidFill>
              </a:rPr>
              <a:t>Здоровье не всё, но всё без здоровья – ничто”.</a:t>
            </a:r>
          </a:p>
          <a:p>
            <a:pPr algn="r">
              <a:buNone/>
            </a:pPr>
            <a:r>
              <a:rPr lang="ru-RU" sz="6000" i="1" dirty="0" smtClean="0">
                <a:solidFill>
                  <a:srgbClr val="FF0000"/>
                </a:solidFill>
              </a:rPr>
              <a:t>СОКРАТ</a:t>
            </a:r>
            <a:endParaRPr lang="ru-RU" sz="6000" dirty="0" smtClean="0">
              <a:solidFill>
                <a:srgbClr val="FF0000"/>
              </a:solidFill>
            </a:endParaRPr>
          </a:p>
          <a:p>
            <a:endParaRPr lang="ru-RU" dirty="0"/>
          </a:p>
        </p:txBody>
      </p:sp>
      <p:pic>
        <p:nvPicPr>
          <p:cNvPr id="5" name="Рисунок 4" descr="j0428071.wmf"/>
          <p:cNvPicPr>
            <a:picLocks noChangeAspect="1"/>
          </p:cNvPicPr>
          <p:nvPr/>
        </p:nvPicPr>
        <p:blipFill>
          <a:blip r:embed="rId2"/>
          <a:stretch>
            <a:fillRect/>
          </a:stretch>
        </p:blipFill>
        <p:spPr>
          <a:xfrm>
            <a:off x="2643174" y="4000504"/>
            <a:ext cx="2786082"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же делать?</a:t>
            </a:r>
            <a:endParaRPr lang="ru-RU" dirty="0"/>
          </a:p>
        </p:txBody>
      </p:sp>
      <p:sp>
        <p:nvSpPr>
          <p:cNvPr id="3" name="Содержимое 2"/>
          <p:cNvSpPr>
            <a:spLocks noGrp="1"/>
          </p:cNvSpPr>
          <p:nvPr>
            <p:ph idx="1"/>
          </p:nvPr>
        </p:nvSpPr>
        <p:spPr>
          <a:xfrm>
            <a:off x="357158" y="1500174"/>
            <a:ext cx="8229600" cy="4643470"/>
          </a:xfrm>
        </p:spPr>
        <p:txBody>
          <a:bodyPr/>
          <a:lstStyle/>
          <a:p>
            <a:pPr>
              <a:buNone/>
            </a:pPr>
            <a:r>
              <a:rPr lang="ru-RU" dirty="0" smtClean="0">
                <a:solidFill>
                  <a:srgbClr val="FF0000"/>
                </a:solidFill>
              </a:rPr>
              <a:t>1</a:t>
            </a:r>
            <a:r>
              <a:rPr lang="ru-RU" dirty="0" smtClean="0"/>
              <a:t>. </a:t>
            </a:r>
            <a:r>
              <a:rPr lang="ru-RU" sz="2400" dirty="0" smtClean="0">
                <a:solidFill>
                  <a:srgbClr val="FF0000"/>
                </a:solidFill>
              </a:rPr>
              <a:t>Организация работы спортивных секций, кружков.</a:t>
            </a:r>
          </a:p>
          <a:p>
            <a:r>
              <a:rPr lang="ru-RU" sz="2400" dirty="0" smtClean="0">
                <a:solidFill>
                  <a:srgbClr val="FF0000"/>
                </a:solidFill>
              </a:rPr>
              <a:t>2. Проведение дополнительных уроков физической культуры.</a:t>
            </a:r>
          </a:p>
          <a:p>
            <a:r>
              <a:rPr lang="ru-RU" sz="2400" dirty="0" smtClean="0">
                <a:solidFill>
                  <a:srgbClr val="FF0000"/>
                </a:solidFill>
              </a:rPr>
              <a:t>3.Динамические паузы.</a:t>
            </a:r>
          </a:p>
          <a:p>
            <a:r>
              <a:rPr lang="ru-RU" sz="2400" dirty="0" smtClean="0">
                <a:solidFill>
                  <a:srgbClr val="FF0000"/>
                </a:solidFill>
              </a:rPr>
              <a:t>4.Индивидуальные занятия.</a:t>
            </a:r>
          </a:p>
          <a:p>
            <a:r>
              <a:rPr lang="ru-RU" sz="2400" dirty="0" smtClean="0">
                <a:solidFill>
                  <a:srgbClr val="FF0000"/>
                </a:solidFill>
              </a:rPr>
              <a:t>5.Организация спортивных перемен.</a:t>
            </a:r>
          </a:p>
          <a:p>
            <a:r>
              <a:rPr lang="ru-RU" sz="2400" dirty="0" smtClean="0">
                <a:solidFill>
                  <a:srgbClr val="FF0000"/>
                </a:solidFill>
              </a:rPr>
              <a:t>6. Дни здоровья.</a:t>
            </a:r>
          </a:p>
          <a:p>
            <a:pPr>
              <a:buNone/>
            </a:pPr>
            <a:r>
              <a:rPr lang="ru-RU" sz="2400" dirty="0" smtClean="0">
                <a:solidFill>
                  <a:srgbClr val="FF0000"/>
                </a:solidFill>
              </a:rPr>
              <a:t>    7. Физкультминутки для учащихся 1–5 классов.</a:t>
            </a:r>
          </a:p>
          <a:p>
            <a:pPr>
              <a:buNone/>
            </a:pPr>
            <a:r>
              <a:rPr lang="ru-RU" sz="2400" dirty="0" smtClean="0">
                <a:solidFill>
                  <a:srgbClr val="FF0000"/>
                </a:solidFill>
              </a:rPr>
              <a:t>    8. Организация летних оздоровительных лагерей при школе с дневным пребыванием.</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 решения педсовета</a:t>
            </a:r>
            <a:endParaRPr lang="ru-RU" dirty="0"/>
          </a:p>
        </p:txBody>
      </p:sp>
      <p:sp>
        <p:nvSpPr>
          <p:cNvPr id="3" name="Содержимое 2"/>
          <p:cNvSpPr>
            <a:spLocks noGrp="1"/>
          </p:cNvSpPr>
          <p:nvPr>
            <p:ph idx="1"/>
          </p:nvPr>
        </p:nvSpPr>
        <p:spPr/>
        <p:txBody>
          <a:bodyPr/>
          <a:lstStyle/>
          <a:p>
            <a:pPr>
              <a:buNone/>
            </a:pPr>
            <a:r>
              <a:rPr lang="ru-RU" sz="2800" cap="all" dirty="0" smtClean="0"/>
              <a:t>п</a:t>
            </a:r>
            <a:r>
              <a:rPr lang="ru-RU" sz="2800" dirty="0" smtClean="0"/>
              <a:t>ри работе с ребенком учитывать его индивидуальные особенности:</a:t>
            </a:r>
          </a:p>
          <a:p>
            <a:r>
              <a:rPr lang="ru-RU" sz="2800" dirty="0" smtClean="0"/>
              <a:t>– состояние здоровья;</a:t>
            </a:r>
          </a:p>
          <a:p>
            <a:r>
              <a:rPr lang="ru-RU" sz="2800" dirty="0" smtClean="0"/>
              <a:t>– темп деятельности;</a:t>
            </a:r>
          </a:p>
          <a:p>
            <a:r>
              <a:rPr lang="ru-RU" sz="2800" dirty="0" smtClean="0"/>
              <a:t>– тип восприятия.</a:t>
            </a:r>
          </a:p>
          <a:p>
            <a:r>
              <a:rPr lang="ru-RU" sz="2800" cap="all" dirty="0" smtClean="0"/>
              <a:t>н</a:t>
            </a:r>
            <a:r>
              <a:rPr lang="ru-RU" sz="2800" dirty="0" smtClean="0"/>
              <a:t>аправить усилия педагогического коллектива на создание здоровых классных коллективов.</a:t>
            </a:r>
          </a:p>
          <a:p>
            <a:pPr>
              <a:buNone/>
            </a:pPr>
            <a:r>
              <a:rPr lang="ru-RU" sz="2800" dirty="0" smtClean="0"/>
              <a:t>Применять на каждом уроке элементы </a:t>
            </a:r>
            <a:r>
              <a:rPr lang="ru-RU" sz="2800" dirty="0" err="1" smtClean="0"/>
              <a:t>здоровьесберегающих</a:t>
            </a:r>
            <a:r>
              <a:rPr lang="ru-RU" sz="2800" smtClean="0"/>
              <a:t> технологий.</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Доказано медиками</a:t>
            </a:r>
            <a:endParaRPr lang="ru-RU" dirty="0"/>
          </a:p>
        </p:txBody>
      </p:sp>
      <p:sp>
        <p:nvSpPr>
          <p:cNvPr id="3" name="Содержимое 2"/>
          <p:cNvSpPr>
            <a:spLocks noGrp="1"/>
          </p:cNvSpPr>
          <p:nvPr>
            <p:ph idx="1"/>
          </p:nvPr>
        </p:nvSpPr>
        <p:spPr/>
        <p:txBody>
          <a:bodyPr/>
          <a:lstStyle/>
          <a:p>
            <a:r>
              <a:rPr lang="ru-RU" dirty="0" smtClean="0"/>
              <a:t>При  поступлении  в школу </a:t>
            </a:r>
          </a:p>
          <a:p>
            <a:pPr>
              <a:buNone/>
            </a:pPr>
            <a:r>
              <a:rPr lang="ru-RU" dirty="0" smtClean="0"/>
              <a:t>                  70% здоровых детей;</a:t>
            </a:r>
          </a:p>
          <a:p>
            <a:pPr>
              <a:buNone/>
            </a:pPr>
            <a:r>
              <a:rPr lang="ru-RU" dirty="0" smtClean="0"/>
              <a:t>    Среди выпускников</a:t>
            </a:r>
          </a:p>
          <a:p>
            <a:pPr>
              <a:buNone/>
            </a:pPr>
            <a:r>
              <a:rPr lang="ru-RU" dirty="0" smtClean="0"/>
              <a:t>                  10-25% здоровых детей.</a:t>
            </a:r>
          </a:p>
          <a:p>
            <a:pPr>
              <a:buNone/>
            </a:pPr>
            <a:r>
              <a:rPr lang="ru-RU" dirty="0" smtClean="0"/>
              <a:t>Значительные нарушения у учащихся 8 – 11 классов</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заболеваний</a:t>
            </a:r>
            <a:endParaRPr lang="ru-RU" dirty="0"/>
          </a:p>
        </p:txBody>
      </p:sp>
      <p:sp>
        <p:nvSpPr>
          <p:cNvPr id="3" name="Содержимое 2"/>
          <p:cNvSpPr>
            <a:spLocks noGrp="1"/>
          </p:cNvSpPr>
          <p:nvPr>
            <p:ph idx="1"/>
          </p:nvPr>
        </p:nvSpPr>
        <p:spPr/>
        <p:txBody>
          <a:bodyPr/>
          <a:lstStyle/>
          <a:p>
            <a:pPr>
              <a:buFont typeface="Wingdings" pitchFamily="2" charset="2"/>
              <a:buChar char="v"/>
            </a:pPr>
            <a:r>
              <a:rPr lang="ru-RU" dirty="0" smtClean="0"/>
              <a:t>Перегрузки в процессе обучения;</a:t>
            </a:r>
          </a:p>
          <a:p>
            <a:pPr>
              <a:buFont typeface="Wingdings" pitchFamily="2" charset="2"/>
              <a:buChar char="v"/>
            </a:pPr>
            <a:r>
              <a:rPr lang="ru-RU" dirty="0" smtClean="0"/>
              <a:t>Нехватка двигательной активности;</a:t>
            </a:r>
          </a:p>
          <a:p>
            <a:pPr>
              <a:buFont typeface="Wingdings" pitchFamily="2" charset="2"/>
              <a:buChar char="v"/>
            </a:pPr>
            <a:r>
              <a:rPr lang="ru-RU" dirty="0" smtClean="0"/>
              <a:t>Несоответствие материально-технической базы школы санитарно-гигиеническим требованиям (столы, стулья);</a:t>
            </a:r>
          </a:p>
          <a:p>
            <a:pPr>
              <a:buFont typeface="Wingdings" pitchFamily="2" charset="2"/>
              <a:buChar char="v"/>
            </a:pPr>
            <a:r>
              <a:rPr lang="ru-RU" dirty="0" smtClean="0"/>
              <a:t>Питание школьников;</a:t>
            </a:r>
          </a:p>
          <a:p>
            <a:pPr>
              <a:buFont typeface="Wingdings" pitchFamily="2" charset="2"/>
              <a:buChar char="v"/>
            </a:pPr>
            <a:r>
              <a:rPr lang="ru-RU" dirty="0" smtClean="0"/>
              <a:t>Медицинское осмотры</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Здоровье-</a:t>
            </a:r>
            <a:endParaRPr lang="ru-RU" dirty="0"/>
          </a:p>
        </p:txBody>
      </p:sp>
      <p:sp>
        <p:nvSpPr>
          <p:cNvPr id="3" name="Содержимое 2"/>
          <p:cNvSpPr>
            <a:spLocks noGrp="1"/>
          </p:cNvSpPr>
          <p:nvPr>
            <p:ph idx="1"/>
          </p:nvPr>
        </p:nvSpPr>
        <p:spPr/>
        <p:txBody>
          <a:bodyPr/>
          <a:lstStyle/>
          <a:p>
            <a:r>
              <a:rPr lang="ru-RU" i="1" dirty="0" smtClean="0">
                <a:solidFill>
                  <a:schemeClr val="accent6">
                    <a:lumMod val="50000"/>
                  </a:schemeClr>
                </a:solidFill>
              </a:rPr>
              <a:t>не только отсутствие болезней, но и физическая, социальная и психологическая гармония человека. А также доброжелательные отношения с людьми, природой, наконец, самим собой</a:t>
            </a:r>
            <a:endParaRPr lang="ru-RU" dirty="0" smtClean="0">
              <a:solidFill>
                <a:schemeClr val="accent6">
                  <a:lumMod val="50000"/>
                </a:schemeClr>
              </a:solidFill>
            </a:endParaRPr>
          </a:p>
          <a:p>
            <a:endParaRPr lang="ru-RU" dirty="0"/>
          </a:p>
        </p:txBody>
      </p:sp>
      <p:pic>
        <p:nvPicPr>
          <p:cNvPr id="4" name="Рисунок 3" descr="j0428065.wmf"/>
          <p:cNvPicPr>
            <a:picLocks noChangeAspect="1"/>
          </p:cNvPicPr>
          <p:nvPr/>
        </p:nvPicPr>
        <p:blipFill>
          <a:blip r:embed="rId2"/>
          <a:stretch>
            <a:fillRect/>
          </a:stretch>
        </p:blipFill>
        <p:spPr>
          <a:xfrm>
            <a:off x="5572132" y="4929198"/>
            <a:ext cx="2098675" cy="12795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Здоровьесберегающие</a:t>
            </a:r>
            <a:r>
              <a:rPr lang="ru-RU" dirty="0" smtClean="0"/>
              <a:t> технологии-</a:t>
            </a:r>
            <a:endParaRPr lang="ru-RU" dirty="0"/>
          </a:p>
        </p:txBody>
      </p:sp>
      <p:sp>
        <p:nvSpPr>
          <p:cNvPr id="3" name="Содержимое 2"/>
          <p:cNvSpPr>
            <a:spLocks noGrp="1"/>
          </p:cNvSpPr>
          <p:nvPr>
            <p:ph idx="1"/>
          </p:nvPr>
        </p:nvSpPr>
        <p:spPr/>
        <p:txBody>
          <a:bodyPr/>
          <a:lstStyle/>
          <a:p>
            <a:r>
              <a:rPr lang="ru-RU" b="1" i="1" dirty="0" smtClean="0">
                <a:solidFill>
                  <a:schemeClr val="accent6">
                    <a:lumMod val="50000"/>
                  </a:schemeClr>
                </a:solidFill>
              </a:rPr>
              <a:t>это система мер, включающая  взаимосвязь и взаимодействие всех факторов образовательной среды, направленных на сохранение здоровья ребенка на всех этапах его обучения и развития. </a:t>
            </a:r>
            <a:endParaRPr lang="ru-RU" dirty="0" smtClean="0">
              <a:solidFill>
                <a:schemeClr val="accent6">
                  <a:lumMod val="50000"/>
                </a:schemeClr>
              </a:solidFill>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Сущность </a:t>
            </a:r>
            <a:r>
              <a:rPr lang="ru-RU" dirty="0" err="1" smtClean="0"/>
              <a:t>здоровьесберегающего</a:t>
            </a:r>
            <a:r>
              <a:rPr lang="ru-RU" dirty="0" smtClean="0"/>
              <a:t> урока</a:t>
            </a:r>
            <a:endParaRPr lang="ru-RU" dirty="0"/>
          </a:p>
        </p:txBody>
      </p:sp>
      <p:sp>
        <p:nvSpPr>
          <p:cNvPr id="3" name="Содержимое 2"/>
          <p:cNvSpPr>
            <a:spLocks noGrp="1"/>
          </p:cNvSpPr>
          <p:nvPr>
            <p:ph idx="1"/>
          </p:nvPr>
        </p:nvSpPr>
        <p:spPr/>
        <p:txBody>
          <a:bodyPr/>
          <a:lstStyle/>
          <a:p>
            <a:pPr>
              <a:buNone/>
            </a:pPr>
            <a:r>
              <a:rPr lang="ru-RU" i="1" dirty="0" smtClean="0">
                <a:solidFill>
                  <a:schemeClr val="accent6">
                    <a:lumMod val="50000"/>
                  </a:schemeClr>
                </a:solidFill>
              </a:rPr>
              <a:t>обеспечивает ребёнку и учителю сохранение и увеличение их жизненных сил от начала и до конца урока, </a:t>
            </a:r>
          </a:p>
          <a:p>
            <a:endParaRPr lang="ru-RU" i="1" dirty="0" smtClean="0">
              <a:solidFill>
                <a:schemeClr val="accent6">
                  <a:lumMod val="50000"/>
                </a:schemeClr>
              </a:solidFill>
            </a:endParaRPr>
          </a:p>
          <a:p>
            <a:r>
              <a:rPr lang="ru-RU" i="1" dirty="0" smtClean="0">
                <a:solidFill>
                  <a:schemeClr val="accent6">
                    <a:lumMod val="50000"/>
                  </a:schemeClr>
                </a:solidFill>
              </a:rPr>
              <a:t> позволяет использовать полученные умения самостоятельно во внеурочной деятельности и в дальнейшей жизни .</a:t>
            </a:r>
            <a:endParaRPr lang="ru-RU" dirty="0" smtClean="0">
              <a:solidFill>
                <a:schemeClr val="accent6">
                  <a:lumMod val="50000"/>
                </a:schemeClr>
              </a:solidFill>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Берёз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Берёзка</Template>
  <TotalTime>292</TotalTime>
  <Words>1552</Words>
  <Application>Microsoft Office PowerPoint</Application>
  <PresentationFormat>Экран (4:3)</PresentationFormat>
  <Paragraphs>207</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Берёзка</vt:lpstr>
      <vt:lpstr>Педагогические условия для укрепления и сохранения здоровья школьников </vt:lpstr>
      <vt:lpstr>Факты:</vt:lpstr>
      <vt:lpstr>По данным медиков</vt:lpstr>
      <vt:lpstr>Гипотеза</vt:lpstr>
      <vt:lpstr>Доказано медиками</vt:lpstr>
      <vt:lpstr>Причины заболеваний</vt:lpstr>
      <vt:lpstr>Здоровье-</vt:lpstr>
      <vt:lpstr>Здоровьесберегающие технологии-</vt:lpstr>
      <vt:lpstr>Сущность здоровьесберегающего урока</vt:lpstr>
      <vt:lpstr>Принципы здоровьесберегающего урока</vt:lpstr>
      <vt:lpstr>1.Технологии сохранения и стимулирования здоровья</vt:lpstr>
      <vt:lpstr>Физминутки и динамические паузы</vt:lpstr>
      <vt:lpstr>При проведении физминуток</vt:lpstr>
      <vt:lpstr>Организация работы в режиме смены позы</vt:lpstr>
      <vt:lpstr>Дыхательная гимнастика</vt:lpstr>
      <vt:lpstr>Слайд 16</vt:lpstr>
      <vt:lpstr>Пальчиковые игры</vt:lpstr>
      <vt:lpstr>Гимнастика для глаз</vt:lpstr>
      <vt:lpstr>Электронные физминутки</vt:lpstr>
      <vt:lpstr>Расстановка мебели</vt:lpstr>
      <vt:lpstr>2. Технологии обучения здоровому образу жизни</vt:lpstr>
      <vt:lpstr>Су джок терапия</vt:lpstr>
      <vt:lpstr>Самомассаж</vt:lpstr>
      <vt:lpstr>3.Коррекционные технологии</vt:lpstr>
      <vt:lpstr>Использование новых форм организации урока</vt:lpstr>
      <vt:lpstr>У меня все получится! Я справлюсь! Я все смогу!</vt:lpstr>
      <vt:lpstr>Арт-терапия</vt:lpstr>
      <vt:lpstr>Арт-терапия-коррекция через творчество</vt:lpstr>
      <vt:lpstr>Психогимнастика -</vt:lpstr>
      <vt:lpstr>Цветотерапия-</vt:lpstr>
      <vt:lpstr>цветотерапия </vt:lpstr>
      <vt:lpstr>Ароматерапия</vt:lpstr>
      <vt:lpstr>Музотерапия</vt:lpstr>
      <vt:lpstr>Слайд 34</vt:lpstr>
      <vt:lpstr>Песочная терапия</vt:lpstr>
      <vt:lpstr>Дерево здоровья</vt:lpstr>
      <vt:lpstr>Учитель и его здоровье</vt:lpstr>
      <vt:lpstr>Синдром эмоционального выгорания</vt:lpstr>
      <vt:lpstr>Пропиши себе рецепт оздоровления</vt:lpstr>
      <vt:lpstr>Один из рецептов возвращения к ЗОЖ – это УЛЫБКА</vt:lpstr>
      <vt:lpstr>Как поднять себе настроение?</vt:lpstr>
      <vt:lpstr>будьте здоровы!!!</vt:lpstr>
      <vt:lpstr>Что же делать?</vt:lpstr>
      <vt:lpstr>Проект решения педсовета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Здоровьесберегающие технологии</dc:title>
  <dc:creator>Admin</dc:creator>
  <cp:lastModifiedBy>Пользователь</cp:lastModifiedBy>
  <cp:revision>32</cp:revision>
  <dcterms:created xsi:type="dcterms:W3CDTF">2010-10-12T01:37:18Z</dcterms:created>
  <dcterms:modified xsi:type="dcterms:W3CDTF">2010-11-01T15:27:28Z</dcterms:modified>
</cp:coreProperties>
</file>