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8" r:id="rId13"/>
    <p:sldId id="269" r:id="rId14"/>
    <p:sldId id="270" r:id="rId15"/>
    <p:sldId id="266" r:id="rId16"/>
    <p:sldId id="271" r:id="rId17"/>
    <p:sldId id="272" r:id="rId18"/>
    <p:sldId id="273" r:id="rId19"/>
    <p:sldId id="274" r:id="rId20"/>
    <p:sldId id="276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429D3-1482-445D-B761-A49F2D342910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9471C-205B-42EB-8F04-2523CFA7DE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429D3-1482-445D-B761-A49F2D342910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9471C-205B-42EB-8F04-2523CFA7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429D3-1482-445D-B761-A49F2D342910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9471C-205B-42EB-8F04-2523CFA7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429D3-1482-445D-B761-A49F2D342910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9471C-205B-42EB-8F04-2523CFA7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429D3-1482-445D-B761-A49F2D342910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9471C-205B-42EB-8F04-2523CFA7DE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429D3-1482-445D-B761-A49F2D342910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9471C-205B-42EB-8F04-2523CFA7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429D3-1482-445D-B761-A49F2D342910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9471C-205B-42EB-8F04-2523CFA7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429D3-1482-445D-B761-A49F2D342910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9471C-205B-42EB-8F04-2523CFA7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429D3-1482-445D-B761-A49F2D342910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9471C-205B-42EB-8F04-2523CFA7DE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429D3-1482-445D-B761-A49F2D342910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9471C-205B-42EB-8F04-2523CFA7DE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6429D3-1482-445D-B761-A49F2D342910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269471C-205B-42EB-8F04-2523CFA7DE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36429D3-1482-445D-B761-A49F2D342910}" type="datetimeFigureOut">
              <a:rPr lang="ru-RU" smtClean="0"/>
              <a:pPr/>
              <a:t>27.02.2011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269471C-205B-42EB-8F04-2523CFA7DE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13.wmf"/><Relationship Id="rId12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slide" Target="slide12.xml"/><Relationship Id="rId5" Type="http://schemas.openxmlformats.org/officeDocument/2006/relationships/image" Target="../media/image11.png"/><Relationship Id="rId10" Type="http://schemas.openxmlformats.org/officeDocument/2006/relationships/image" Target="../media/image16.gif"/><Relationship Id="rId4" Type="http://schemas.openxmlformats.org/officeDocument/2006/relationships/image" Target="../media/image10.png"/><Relationship Id="rId9" Type="http://schemas.openxmlformats.org/officeDocument/2006/relationships/image" Target="../media/image15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____Microsoft_Office_Word_97_-_20032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Педагогический совет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Bookman Old Style" pitchFamily="18" charset="0"/>
              </a:rPr>
              <a:t>«Плюсы и минусы  использования ИКТ в образовательной среде»</a:t>
            </a:r>
            <a:endParaRPr lang="ru-RU" sz="36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026" name="Picture 2" descr="D:\Documents and Settings\ольга\Мои документы\мамуля\моя\аним\_1_~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929066"/>
            <a:ext cx="214314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Использование ресурсов Интернет</a:t>
            </a:r>
            <a:endParaRPr lang="ru-RU" dirty="0"/>
          </a:p>
        </p:txBody>
      </p:sp>
      <p:pic>
        <p:nvPicPr>
          <p:cNvPr id="4" name="Picture 16" descr="гз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00760" y="1857364"/>
            <a:ext cx="2428892" cy="3571900"/>
          </a:xfr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1928794" y="2214554"/>
            <a:ext cx="32391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Сайты для учителей;</a:t>
            </a:r>
          </a:p>
          <a:p>
            <a:endParaRPr lang="ru-RU" dirty="0" smtClean="0"/>
          </a:p>
          <a:p>
            <a:r>
              <a:rPr lang="ru-RU" dirty="0" smtClean="0"/>
              <a:t>Электронные варианты </a:t>
            </a:r>
          </a:p>
          <a:p>
            <a:r>
              <a:rPr lang="ru-RU" dirty="0" smtClean="0"/>
              <a:t>предметных газет и журналов;</a:t>
            </a:r>
          </a:p>
          <a:p>
            <a:endParaRPr lang="ru-RU" dirty="0" smtClean="0"/>
          </a:p>
          <a:p>
            <a:r>
              <a:rPr lang="ru-RU" dirty="0" smtClean="0"/>
              <a:t>Участие в конкурсах.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357166"/>
            <a:ext cx="7355204" cy="35004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dirty="0" smtClean="0"/>
              <a:t>Прослушивание  электронных книг 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выручает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тогда, когда учащиеся не могут найти нужные произведения в библиотеках или просто им легче слушать, чем читать. </a:t>
            </a:r>
            <a:r>
              <a:rPr lang="ru-RU" dirty="0" smtClean="0">
                <a:solidFill>
                  <a:schemeClr val="hlink"/>
                </a:solidFill>
              </a:rPr>
              <a:t/>
            </a:r>
            <a:br>
              <a:rPr lang="ru-RU" dirty="0" smtClean="0">
                <a:solidFill>
                  <a:schemeClr val="hlink"/>
                </a:solidFill>
              </a:rPr>
            </a:br>
            <a:endParaRPr lang="ru-RU" dirty="0"/>
          </a:p>
        </p:txBody>
      </p:sp>
      <p:pic>
        <p:nvPicPr>
          <p:cNvPr id="4" name="Picture 4" descr="knig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96991" y="3714750"/>
            <a:ext cx="3064768" cy="26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err="1" smtClean="0">
                <a:solidFill>
                  <a:schemeClr val="accent3">
                    <a:lumMod val="75000"/>
                  </a:schemeClr>
                </a:solidFill>
              </a:rPr>
              <a:t>Мультимедийные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 курсы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6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714488"/>
            <a:ext cx="5929354" cy="4429156"/>
          </a:xfrm>
          <a:prstGeom prst="rect">
            <a:avLst/>
          </a:prstGeom>
          <a:noFill/>
          <a:ln w="9525">
            <a:solidFill>
              <a:srgbClr val="5A5A5A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Использование различных обучающих программ</a:t>
            </a:r>
            <a:r>
              <a:rPr lang="ru-RU" sz="4400" b="1" dirty="0" smtClean="0">
                <a:solidFill>
                  <a:schemeClr val="hlink"/>
                </a:solidFill>
              </a:rPr>
              <a:t/>
            </a:r>
            <a:br>
              <a:rPr lang="ru-RU" sz="4400" b="1" dirty="0" smtClean="0">
                <a:solidFill>
                  <a:schemeClr val="hlink"/>
                </a:solidFill>
              </a:rPr>
            </a:br>
            <a:endParaRPr lang="ru-RU" dirty="0"/>
          </a:p>
        </p:txBody>
      </p:sp>
      <p:pic>
        <p:nvPicPr>
          <p:cNvPr id="4" name="Picture 19" descr="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7496"/>
            <a:ext cx="5072098" cy="34893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2285992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669900"/>
                </a:solidFill>
              </a:rPr>
              <a:t>Детская Энциклопедия Кирилла и </a:t>
            </a:r>
            <a:r>
              <a:rPr lang="ru-RU" dirty="0" err="1" smtClean="0">
                <a:solidFill>
                  <a:srgbClr val="669900"/>
                </a:solidFill>
              </a:rPr>
              <a:t>Мефодия</a:t>
            </a:r>
            <a:endParaRPr lang="ru-RU" dirty="0">
              <a:solidFill>
                <a:srgbClr val="66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6248400"/>
          </a:xfrm>
          <a:ln w="38100">
            <a:solidFill>
              <a:schemeClr val="hlink"/>
            </a:solidFill>
          </a:ln>
        </p:spPr>
        <p:txBody>
          <a:bodyPr/>
          <a:lstStyle/>
          <a:p>
            <a:pPr algn="just"/>
            <a:r>
              <a:rPr lang="ru-RU" sz="3000" b="1" dirty="0"/>
              <a:t>Выбери картинку, в названии которой 5 звуков. Кликни кнопкой мыши по выбранной картинке.</a:t>
            </a:r>
          </a:p>
        </p:txBody>
      </p:sp>
      <p:pic>
        <p:nvPicPr>
          <p:cNvPr id="241667" name="Picture 3" descr="slovar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895600"/>
            <a:ext cx="1800225" cy="1571625"/>
          </a:xfrm>
          <a:prstGeom prst="rect">
            <a:avLst/>
          </a:prstGeom>
          <a:noFill/>
        </p:spPr>
      </p:pic>
      <p:pic>
        <p:nvPicPr>
          <p:cNvPr id="241668" name="Picture 4" descr="гри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2971800"/>
            <a:ext cx="1436688" cy="1800225"/>
          </a:xfrm>
          <a:prstGeom prst="rect">
            <a:avLst/>
          </a:prstGeom>
          <a:noFill/>
        </p:spPr>
      </p:pic>
      <p:pic>
        <p:nvPicPr>
          <p:cNvPr id="241669" name="Picture 5" descr="глобус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4265613"/>
            <a:ext cx="1757363" cy="2592387"/>
          </a:xfrm>
          <a:prstGeom prst="rect">
            <a:avLst/>
          </a:prstGeom>
          <a:noFill/>
        </p:spPr>
      </p:pic>
      <p:pic>
        <p:nvPicPr>
          <p:cNvPr id="241670" name="Picture 6" descr="SOCC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5181600"/>
            <a:ext cx="1247775" cy="1252538"/>
          </a:xfrm>
          <a:prstGeom prst="rect">
            <a:avLst/>
          </a:prstGeom>
          <a:noFill/>
        </p:spPr>
      </p:pic>
      <p:pic>
        <p:nvPicPr>
          <p:cNvPr id="241671" name="Picture 7" descr="карандаш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2667000"/>
            <a:ext cx="857250" cy="1905000"/>
          </a:xfrm>
          <a:prstGeom prst="rect">
            <a:avLst/>
          </a:prstGeom>
          <a:noFill/>
        </p:spPr>
      </p:pic>
      <p:pic>
        <p:nvPicPr>
          <p:cNvPr id="241672" name="Picture 8" descr="5odie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14800" y="5257800"/>
            <a:ext cx="944563" cy="1311275"/>
          </a:xfrm>
          <a:prstGeom prst="rect">
            <a:avLst/>
          </a:prstGeom>
          <a:noFill/>
        </p:spPr>
      </p:pic>
      <p:pic>
        <p:nvPicPr>
          <p:cNvPr id="241673" name="Picture 9" descr="maus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24400" y="5334000"/>
            <a:ext cx="1017588" cy="1190625"/>
          </a:xfrm>
          <a:prstGeom prst="rect">
            <a:avLst/>
          </a:prstGeom>
          <a:noFill/>
        </p:spPr>
      </p:pic>
      <p:sp>
        <p:nvSpPr>
          <p:cNvPr id="241674" name="AutoShape 10">
            <a:hlinkClick r:id="rId11" action="ppaction://hlinksldjump" highlightClick="1">
              <a:snd r:embed="rId12" name="click.wav" builtIn="1"/>
            </a:hlinkClick>
          </p:cNvPr>
          <p:cNvSpPr>
            <a:spLocks noChangeArrowheads="1"/>
          </p:cNvSpPr>
          <p:nvPr/>
        </p:nvSpPr>
        <p:spPr bwMode="auto">
          <a:xfrm>
            <a:off x="8305800" y="5791200"/>
            <a:ext cx="576263" cy="504825"/>
          </a:xfrm>
          <a:prstGeom prst="actionButtonReturn">
            <a:avLst/>
          </a:prstGeom>
          <a:gradFill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1675" name="Rectangle 11"/>
          <p:cNvSpPr>
            <a:spLocks noChangeArrowheads="1"/>
          </p:cNvSpPr>
          <p:nvPr/>
        </p:nvSpPr>
        <p:spPr bwMode="auto">
          <a:xfrm>
            <a:off x="1071538" y="500042"/>
            <a:ext cx="7315200" cy="58695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</a:rPr>
              <a:t>тренажер «Звуковой анализ»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1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16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416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416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41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66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416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2416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6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416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2416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66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1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0" dur="2000" fill="hold"/>
                                        <p:tgtEl>
                                          <p:spTgt spid="241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67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416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41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167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576398" cy="1654164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Microsoft Sans Serif" pitchFamily="34" charset="0"/>
              </a:rPr>
              <a:t>Использование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Microsoft Sans Serif" pitchFamily="34" charset="0"/>
              </a:rPr>
              <a:t> 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  <a:latin typeface="Microsoft Sans Serif" pitchFamily="34" charset="0"/>
              </a:rPr>
              <a:t>интерактивной доски</a:t>
            </a:r>
            <a:r>
              <a:rPr lang="ru-RU" sz="4400" dirty="0" smtClean="0">
                <a:solidFill>
                  <a:schemeClr val="hlink"/>
                </a:solidFill>
                <a:latin typeface="Microsoft Sans Serif" pitchFamily="34" charset="0"/>
              </a:rPr>
              <a:t/>
            </a:r>
            <a:br>
              <a:rPr lang="ru-RU" sz="4400" dirty="0" smtClean="0">
                <a:solidFill>
                  <a:schemeClr val="hlink"/>
                </a:solidFill>
                <a:latin typeface="Microsoft Sans Serif" pitchFamily="34" charset="0"/>
              </a:rPr>
            </a:br>
            <a:endParaRPr lang="ru-RU" dirty="0"/>
          </a:p>
        </p:txBody>
      </p:sp>
      <p:pic>
        <p:nvPicPr>
          <p:cNvPr id="4098" name="Picture 2" descr="D:\Documents and Settings\ольга\Мои документы\мамуля\моя\для школы фото\фото5\100_0055_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250" y="1928802"/>
            <a:ext cx="525465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Применение ИКТ на уроках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приводит к целому ряду положительных результатов: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chemeClr val="hlink"/>
                </a:solidFill>
              </a:rPr>
              <a:t/>
            </a:r>
            <a:br>
              <a:rPr lang="ru-RU" b="1" dirty="0" smtClean="0">
                <a:solidFill>
                  <a:schemeClr val="hlink"/>
                </a:solidFill>
              </a:rPr>
            </a:br>
            <a:endParaRPr lang="ru-RU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создание учителем и учащимися 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медиатеки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, включающей в себя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презентации;</a:t>
            </a:r>
            <a:endParaRPr lang="ru-RU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повышает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качество обучения; 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усиливает интерес к изучению предмета;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рационально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распределяет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время урока; </a:t>
            </a:r>
          </a:p>
          <a:p>
            <a:pPr>
              <a:lnSpc>
                <a:spcPct val="80000"/>
              </a:lnSpc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 доходчиво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преподносить 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</a:rPr>
              <a:t>материал, делать его интересным.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Эффективность использования ИКТ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1435608" y="1447800"/>
            <a:ext cx="7498080" cy="400110"/>
          </a:xfrm>
          <a:prstGeom prst="rect">
            <a:avLst/>
          </a:prstGeom>
          <a:solidFill>
            <a:srgbClr val="F4E9BA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buNone/>
            </a:pPr>
            <a:r>
              <a:rPr lang="ru-RU" sz="2000" b="1" dirty="0" smtClean="0">
                <a:solidFill>
                  <a:schemeClr val="hlink"/>
                </a:solidFill>
                <a:latin typeface="Comic Sans MS" pitchFamily="66" charset="0"/>
              </a:rPr>
              <a:t>     </a:t>
            </a:r>
            <a:endParaRPr lang="ru-RU" sz="2000" b="1" dirty="0">
              <a:solidFill>
                <a:schemeClr val="hlink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500174"/>
            <a:ext cx="2000264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«Интересно!</a:t>
            </a:r>
          </a:p>
          <a:p>
            <a:pPr eaLnBrk="0" hangingPunct="0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Все понятно!</a:t>
            </a:r>
          </a:p>
          <a:p>
            <a:pPr eaLnBrk="0" hangingPunct="0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Классно!…»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1500174"/>
            <a:ext cx="1857388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«Я увидел то, что никогда не видел!…»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00892" y="1500174"/>
            <a:ext cx="1843094" cy="1414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«Почаще бы проводились уроки с использованием ИКТ!…»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3400" y="2819400"/>
          <a:ext cx="8229600" cy="3733800"/>
        </p:xfrm>
        <a:graphic>
          <a:graphicData uri="http://schemas.openxmlformats.org/presentationml/2006/ole">
            <p:oleObj spid="_x0000_s2050" name="Диаграмма" r:id="rId3" imgW="6029325" imgH="288607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576398" cy="1000108"/>
          </a:xfrm>
        </p:spPr>
        <p:txBody>
          <a:bodyPr/>
          <a:lstStyle/>
          <a:p>
            <a:r>
              <a:rPr lang="ru-RU" dirty="0" smtClean="0"/>
              <a:t>Минутки для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142984"/>
            <a:ext cx="7862150" cy="5500726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Как следует сидеть за компьютером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Сидеть свободно, не сутулясь, без напряжения.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Ноги ставить одна возле другой.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Туловище должно находиться от стола на расстоянии 15-16см.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Монитор должен быть чуть ниже уровня глаз.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Плечи расслаблены.</a:t>
            </a:r>
          </a:p>
          <a:p>
            <a:pPr>
              <a:buFont typeface="Arial" pitchFamily="34" charset="0"/>
              <a:buChar char="•"/>
            </a:pPr>
            <a:endParaRPr lang="ru-RU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Упражнения для снятия   усталости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Ходьба на месте.</a:t>
            </a:r>
          </a:p>
          <a:p>
            <a:r>
              <a:rPr lang="ru-RU" dirty="0" smtClean="0"/>
              <a:t>Приседания.</a:t>
            </a:r>
          </a:p>
          <a:p>
            <a:r>
              <a:rPr lang="ru-RU" dirty="0" smtClean="0"/>
              <a:t>Опустить руки , встряхнуть ими.</a:t>
            </a:r>
          </a:p>
          <a:p>
            <a:r>
              <a:rPr lang="ru-RU" dirty="0" smtClean="0"/>
              <a:t>Повороты головы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00108"/>
            <a:ext cx="7933588" cy="5248292"/>
          </a:xfrm>
        </p:spPr>
        <p:txBody>
          <a:bodyPr>
            <a:normAutofit fontScale="92500" lnSpcReduction="20000"/>
          </a:bodyPr>
          <a:lstStyle/>
          <a:p>
            <a:pPr algn="r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«Чем легче учителю учить, тем труднее ученикам учиться. Чем труднее учителю, тем легче ученику. Чем больше будет учитель учиться сам, обдумывать каждый урок и соразмерять с силами ученика,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чем больше будет следить за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ходом мысли ученика,… тем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легче будет учиться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ученику».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lnSpc>
                <a:spcPct val="90000"/>
              </a:lnSpc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Л.Н.Толстой.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 для глаз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Сильно закрыть глаза, напрягая мышцы, затем расслабить их.</a:t>
            </a:r>
          </a:p>
          <a:p>
            <a:r>
              <a:rPr lang="ru-RU" dirty="0" smtClean="0"/>
              <a:t>Посмотреть на переносицу, на дальний предмет.</a:t>
            </a:r>
          </a:p>
          <a:p>
            <a:r>
              <a:rPr lang="ru-RU" dirty="0" smtClean="0"/>
              <a:t>Не поворачивая головы, посмотреть направо, затем налево.</a:t>
            </a:r>
          </a:p>
          <a:p>
            <a:r>
              <a:rPr lang="ru-RU" dirty="0" smtClean="0"/>
              <a:t>Часто открывать и закрывать глаза.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cene3d>
            <a:camera prst="perspectiveContrastingRightFacing"/>
            <a:lightRig rig="threePt" dir="t"/>
          </a:scene3d>
        </p:spPr>
        <p:txBody>
          <a:bodyPr anchor="ctr" anchorCtr="0">
            <a:noAutofit/>
            <a:scene3d>
              <a:camera prst="orthographicFront"/>
              <a:lightRig rig="threePt" dir="t"/>
            </a:scene3d>
            <a:sp3d extrusionH="31750" contourW="6350">
              <a:bevelT w="95250" h="88900" prst="angle"/>
              <a:bevelB w="12700" h="19050"/>
              <a:extrusionClr>
                <a:srgbClr val="C00000"/>
              </a:extrusionClr>
              <a:contourClr>
                <a:schemeClr val="accent1">
                  <a:lumMod val="75000"/>
                </a:schemeClr>
              </a:contourClr>
            </a:sp3d>
          </a:bodyPr>
          <a:lstStyle/>
          <a:p>
            <a:r>
              <a:rPr lang="ru-RU" sz="4800" b="1" dirty="0" smtClean="0">
                <a:ln/>
                <a:solidFill>
                  <a:schemeClr val="accent3"/>
                </a:solidFill>
              </a:rPr>
              <a:t>Спасибо за внимание </a:t>
            </a:r>
            <a:endParaRPr lang="ru-RU" sz="4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074" name="Picture 2" descr="D:\Documents and Settings\ольга\Мои документы\мамуля\вязание\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3786190"/>
            <a:ext cx="235745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Использование ИКТ в учебном процессе позволяет: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усилить образовательные эффекты;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повысить качество усвоения материала;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осуществить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дифференцированный подход к учащимся с разным уровнем готовности к обучению;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</a:rPr>
              <a:t>организовать одновременно детей, обладающих различными способностями и возможностями.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357166"/>
            <a:ext cx="7719274" cy="589123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наполнить уроки новым содержанием;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развивать творческий подход к окружающему миру, любознательность  учащихся;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формировать элементы информационной культуры;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прививать навыки рациональной работы с компьютерными программами;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поддерживать самостоятельность в освоении компьютерных технологий;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идти в ногу со временем.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Внедрение ИКТ осуществляется по направлениям: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наполнить уроки новым содержанием;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развивать творческий подход к окружающему миру, любознательность  учащихся;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формировать элементы информационной культуры;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прививать навыки рациональной работы с компьютерными программами;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поддерживать самостоятельность в освоении компьютерных технологий;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идти в ногу со временем.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Презентации позволяют учителю: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наглядно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представлять;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интенсифицировать процесс объяснения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  нового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материала;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регулировать объем и скорость выводимой информации посредством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анимации;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повышать познавательную активность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обучающихся.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</a:rPr>
              <a:t>Презентации позволяют ученику: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наглядно представить учебный материал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сделать урок более интересным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интенсификация процесса объяснения нового материала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Варианты использования ИКТ на уроках</a:t>
            </a:r>
            <a:endParaRPr lang="ru-RU" dirty="0"/>
          </a:p>
        </p:txBody>
      </p:sp>
      <p:pic>
        <p:nvPicPr>
          <p:cNvPr id="4" name="Схема 63"/>
          <p:cNvPicPr>
            <a:picLocks noGrp="1" noChangeArrowheads="1"/>
          </p:cNvPicPr>
          <p:nvPr>
            <p:ph idx="1"/>
          </p:nvPr>
        </p:nvPicPr>
        <p:blipFill>
          <a:blip r:embed="rId2"/>
          <a:srcRect t="-1138" b="-1256"/>
          <a:stretch>
            <a:fillRect/>
          </a:stretch>
        </p:blipFill>
        <p:spPr bwMode="auto">
          <a:xfrm>
            <a:off x="1500166" y="1214422"/>
            <a:ext cx="685804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7812" name="Object 4"/>
          <p:cNvGraphicFramePr>
            <a:graphicFrameLocks noChangeAspect="1"/>
          </p:cNvGraphicFramePr>
          <p:nvPr/>
        </p:nvGraphicFramePr>
        <p:xfrm>
          <a:off x="228600" y="914400"/>
          <a:ext cx="3746500" cy="5410200"/>
        </p:xfrm>
        <a:graphic>
          <a:graphicData uri="http://schemas.openxmlformats.org/presentationml/2006/ole">
            <p:oleObj spid="_x0000_s1026" name="Документ" r:id="rId3" imgW="7121690" imgH="10283838" progId="Word.Document.8">
              <p:embed/>
            </p:oleObj>
          </a:graphicData>
        </a:graphic>
      </p:graphicFrame>
      <p:graphicFrame>
        <p:nvGraphicFramePr>
          <p:cNvPr id="247816" name="Object 8"/>
          <p:cNvGraphicFramePr>
            <a:graphicFrameLocks noChangeAspect="1"/>
          </p:cNvGraphicFramePr>
          <p:nvPr/>
        </p:nvGraphicFramePr>
        <p:xfrm>
          <a:off x="4346575" y="1219200"/>
          <a:ext cx="4591050" cy="3087688"/>
        </p:xfrm>
        <a:graphic>
          <a:graphicData uri="http://schemas.openxmlformats.org/presentationml/2006/ole">
            <p:oleObj spid="_x0000_s1027" name="Document" r:id="rId4" imgW="9681468" imgH="6509413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145</TotalTime>
  <Words>443</Words>
  <Application>Microsoft Office PowerPoint</Application>
  <PresentationFormat>Экран (4:3)</PresentationFormat>
  <Paragraphs>85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Солнцестояние</vt:lpstr>
      <vt:lpstr>Документ Microsoft Word</vt:lpstr>
      <vt:lpstr>Документ Microsoft Office Word 97 - 2003</vt:lpstr>
      <vt:lpstr>Диаграмма Microsoft Excel</vt:lpstr>
      <vt:lpstr>Педагогический совет</vt:lpstr>
      <vt:lpstr>Слайд 2</vt:lpstr>
      <vt:lpstr>Использование ИКТ в учебном процессе позволяет:</vt:lpstr>
      <vt:lpstr>Слайд 4</vt:lpstr>
      <vt:lpstr>Внедрение ИКТ осуществляется по направлениям:</vt:lpstr>
      <vt:lpstr>Презентации позволяют учителю:</vt:lpstr>
      <vt:lpstr>Презентации позволяют ученику:</vt:lpstr>
      <vt:lpstr>Варианты использования ИКТ на уроках</vt:lpstr>
      <vt:lpstr>Слайд 9</vt:lpstr>
      <vt:lpstr>Использование ресурсов Интернет</vt:lpstr>
      <vt:lpstr>    Прослушивание  электронных книг  выручает тогда, когда учащиеся не могут найти нужные произведения в библиотеках или просто им легче слушать, чем читать.  </vt:lpstr>
      <vt:lpstr>Мультимедийные курсы</vt:lpstr>
      <vt:lpstr>Использование различных обучающих программ </vt:lpstr>
      <vt:lpstr>Выбери картинку, в названии которой 5 звуков. Кликни кнопкой мыши по выбранной картинке.</vt:lpstr>
      <vt:lpstr>Использование интерактивной доски </vt:lpstr>
      <vt:lpstr>Применение ИКТ на уроках  приводит к целому ряду положительных результатов:</vt:lpstr>
      <vt:lpstr>Эффективность использования ИКТ</vt:lpstr>
      <vt:lpstr>Минутки для здоровья</vt:lpstr>
      <vt:lpstr>Упражнения для снятия   усталости </vt:lpstr>
      <vt:lpstr>Упражнения для глаз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</dc:title>
  <dc:creator>ольга</dc:creator>
  <cp:lastModifiedBy>ольга</cp:lastModifiedBy>
  <cp:revision>16</cp:revision>
  <dcterms:created xsi:type="dcterms:W3CDTF">2011-02-26T17:17:16Z</dcterms:created>
  <dcterms:modified xsi:type="dcterms:W3CDTF">2011-02-27T15:33:11Z</dcterms:modified>
</cp:coreProperties>
</file>