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45F82F-897F-44D3-8ADF-46875DD2B35E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1A334A-1133-4868-84C6-98A45AE5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konsosh.ucoz.ru/pic/11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n-pskov.ru/pictures/0555725256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28572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 образовательное  учреждение  </a:t>
            </a:r>
          </a:p>
          <a:p>
            <a:pPr algn="ctr"/>
            <a:r>
              <a:rPr lang="ru-RU" dirty="0" smtClean="0"/>
              <a:t>дополнительного образования детей</a:t>
            </a:r>
          </a:p>
          <a:p>
            <a:pPr algn="ctr"/>
            <a:r>
              <a:rPr lang="ru-RU" dirty="0" smtClean="0"/>
              <a:t>центр детского творчества «Созвездие»</a:t>
            </a:r>
          </a:p>
          <a:p>
            <a:pPr algn="ctr"/>
            <a:r>
              <a:rPr lang="ru-RU" dirty="0" err="1" smtClean="0"/>
              <a:t>п.Власиха</a:t>
            </a:r>
            <a:r>
              <a:rPr lang="ru-RU" dirty="0" smtClean="0"/>
              <a:t>  </a:t>
            </a:r>
            <a:r>
              <a:rPr lang="ru-RU" dirty="0" smtClean="0"/>
              <a:t>Московской области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868" y="2000240"/>
            <a:ext cx="80637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Методологическая культура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едагога как фактор его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профессионального развития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5000636"/>
            <a:ext cx="3262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</a:t>
            </a:r>
          </a:p>
          <a:p>
            <a:r>
              <a:rPr lang="ru-RU" dirty="0" smtClean="0"/>
              <a:t>Заместитель директора по УВР</a:t>
            </a:r>
          </a:p>
          <a:p>
            <a:r>
              <a:rPr lang="ru-RU" dirty="0" smtClean="0"/>
              <a:t>МОУДОД ЦДТ «Созвездие»</a:t>
            </a:r>
          </a:p>
          <a:p>
            <a:r>
              <a:rPr lang="ru-RU" dirty="0" smtClean="0"/>
              <a:t>Журбина Тамара Алексеевна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6286520"/>
            <a:ext cx="8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г.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1928826" cy="22859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3399">
                <a:alpha val="15000"/>
              </a:srgbClr>
            </a:gs>
            <a:gs pos="25000">
              <a:srgbClr val="FF6633">
                <a:alpha val="41000"/>
              </a:srgbClr>
            </a:gs>
            <a:gs pos="50000">
              <a:srgbClr val="FFFF00">
                <a:alpha val="52000"/>
              </a:srgbClr>
            </a:gs>
            <a:gs pos="75000">
              <a:srgbClr val="01A78F">
                <a:alpha val="60000"/>
              </a:srgbClr>
            </a:gs>
            <a:gs pos="100000">
              <a:srgbClr val="3366FF">
                <a:alpha val="7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4896"/>
            <a:ext cx="79295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методологической культурой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всем многообразии подходов, существующих в педагогической литературе по этому вопросу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выделить то общее, что объединяет авторов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развитие  способности грамотно размышлять над процессом и результатом своей деятельности  путем постановки и решения познавательных и практических задач.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000372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Конечно же, развитие способности культурно мыслить происходит на основе усвоения теоретических и методологических знаний в конкретной области,  а в педагогике область познания – это человек и процесс его воспитания.  Можно сказать с уверенностью, что этот путь познания бесконечен, так как неповторим и уникален сам человек, и нельзя найти универсального «рецепта» его воспитания, избежав при этом ошибок, вся история человечества является тому подтверждением.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663448" y="214290"/>
            <a:ext cx="1438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2795349"/>
            <a:ext cx="835821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методологическая культура педагога  есть творческая самореализация его личности в процессе проектирования педагогической деятельности и собственного профессионального уровня. Реализуя в педагогической деятельности свой методологический багаж, педагог раскрывает перед учащимися картину мира, собственную систему ценностей, что в наибольшей степени способствует обогащению чувственной сферы школьников, их знаний и норм освоения культуры, развитию личностной культуры детей.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596" y="500042"/>
            <a:ext cx="81439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методологической культурой происходит на основе усвоения теоретических и методологических знаний (современные подходы и концепции воспитания, закономерности педагогической деятельности и др.), а также путем постановки и решения познавательных и практических задач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572428" cy="107721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9900CC"/>
                  </a:solidFill>
                </a:ln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Полезно почитать!</a:t>
            </a:r>
          </a:p>
          <a:p>
            <a:pPr algn="ctr"/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781277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1.Зарецкая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И.И. Профессиональная культура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га:Учебное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пособие.- М.;АПКиПРО,2005.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2.Кириченко Е.Б. …Практическая педагогика: матери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алы к занятиям. Автор-составитель:  Кириченко Е. Б.   – Ярославль: Изд-во ЯГПУ, 2008.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3.Пономарёва Е.А. Проблемный педсовет: от идеи до реализации-М.;   АПКиППРО,2005.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-main-pic" descr="Картинка 663 из 151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1514794" cy="1187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14290"/>
            <a:ext cx="8215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никогда не может быть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слепым исполнителем инструкции: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согретая  теплотой его личного убеждения,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не будет иметь никакой силы.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К. Д. Ушинский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4429132"/>
            <a:ext cx="85725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 НА  ПУТИ  САМОСОВЕРШЕНСТВОВАНИЯ  ДЕВИЗОМ  ВАШИМ СТАНЕТ МЫСЛЬ  СЕНЕКИ: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«ВЛАСТЬ НАД СОБОЙ – САМАЯ ВЫСШАЯ ВЛАСТЬ!»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Вам на пути восхождения к вершинам  мастерства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178595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1153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Наступает время практико-ориентированной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методологии. Методология обретает статус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способа получения, присвоения, производства 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применения нового смысла педагогических знаний…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В.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Кульневич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929198"/>
            <a:ext cx="1931988" cy="13843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334259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любых  делах, при  максимуме  сложностей,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  к  проблеме  всё-таки  один: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Желанье – это множество  возможностей,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нежеланье – множество  причин.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714348" y="214290"/>
            <a:ext cx="7358114" cy="6540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МОДЕЛЬ МЕТОДОЛОГИЧЕСКОЙ КУЛЬТУРЫ ПЕДАГОГА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28992" y="4786322"/>
            <a:ext cx="2286016" cy="1485904"/>
            <a:chOff x="3428992" y="4786322"/>
            <a:chExt cx="2286016" cy="14859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28992" y="5357826"/>
              <a:ext cx="2286016" cy="914400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Социальная перцепция</a:t>
              </a:r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 rot="10800000">
              <a:off x="4357686" y="4786322"/>
              <a:ext cx="357190" cy="549780"/>
            </a:xfrm>
            <a:prstGeom prst="downArrow">
              <a:avLst>
                <a:gd name="adj1" fmla="val 35972"/>
                <a:gd name="adj2" fmla="val 640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357554" y="3429000"/>
            <a:ext cx="2571768" cy="135732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Методологическая культура  педагога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7158" y="3500438"/>
            <a:ext cx="2907234" cy="914400"/>
            <a:chOff x="357158" y="3500438"/>
            <a:chExt cx="2907234" cy="914400"/>
          </a:xfrm>
        </p:grpSpPr>
        <p:sp>
          <p:nvSpPr>
            <p:cNvPr id="10" name="Стрелка вниз 9"/>
            <p:cNvSpPr/>
            <p:nvPr/>
          </p:nvSpPr>
          <p:spPr>
            <a:xfrm rot="16200000">
              <a:off x="2810907" y="3689895"/>
              <a:ext cx="357190" cy="549780"/>
            </a:xfrm>
            <a:prstGeom prst="downArrow">
              <a:avLst>
                <a:gd name="adj1" fmla="val 35972"/>
                <a:gd name="adj2" fmla="val 640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7158" y="3500438"/>
              <a:ext cx="2286016" cy="914400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Диалектическое мышление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28992" y="1571612"/>
            <a:ext cx="2286016" cy="1549912"/>
            <a:chOff x="3428992" y="1571612"/>
            <a:chExt cx="2286016" cy="1549912"/>
          </a:xfrm>
        </p:grpSpPr>
        <p:sp>
          <p:nvSpPr>
            <p:cNvPr id="8" name="Стрелка вниз 7"/>
            <p:cNvSpPr/>
            <p:nvPr/>
          </p:nvSpPr>
          <p:spPr>
            <a:xfrm>
              <a:off x="4429124" y="2571744"/>
              <a:ext cx="357190" cy="549780"/>
            </a:xfrm>
            <a:prstGeom prst="downArrow">
              <a:avLst>
                <a:gd name="adj1" fmla="val 35972"/>
                <a:gd name="adj2" fmla="val 640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428992" y="1571612"/>
              <a:ext cx="2286016" cy="914400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i="1" dirty="0" smtClean="0"/>
                <a:t>Методологические знания</a:t>
              </a:r>
              <a:endParaRPr lang="ru-RU" i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00760" y="3643314"/>
            <a:ext cx="2928958" cy="914400"/>
            <a:chOff x="6000760" y="3643314"/>
            <a:chExt cx="2928958" cy="914400"/>
          </a:xfrm>
        </p:grpSpPr>
        <p:sp>
          <p:nvSpPr>
            <p:cNvPr id="11" name="Стрелка вниз 10"/>
            <p:cNvSpPr/>
            <p:nvPr/>
          </p:nvSpPr>
          <p:spPr>
            <a:xfrm rot="5400000">
              <a:off x="6097055" y="3761333"/>
              <a:ext cx="357190" cy="549780"/>
            </a:xfrm>
            <a:prstGeom prst="downArrow">
              <a:avLst>
                <a:gd name="adj1" fmla="val 35972"/>
                <a:gd name="adj2" fmla="val 640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643702" y="3643314"/>
              <a:ext cx="2286016" cy="914400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Педагогическая рефлексия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00166" y="214290"/>
            <a:ext cx="606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социальной перцепции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Рисуно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43800" cy="5286412"/>
          </a:xfrm>
          <a:prstGeom prst="rect">
            <a:avLst/>
          </a:prstGeom>
          <a:noFill/>
        </p:spPr>
      </p:pic>
      <p:pic>
        <p:nvPicPr>
          <p:cNvPr id="4" name="i-main-pic" descr="Картинка 474 из 7875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143172" cy="14601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rgbClr val="FFFF00"/>
            </a:gs>
            <a:gs pos="50000">
              <a:srgbClr val="9CB86E">
                <a:alpha val="39000"/>
              </a:srgbClr>
            </a:gs>
            <a:gs pos="100000">
              <a:srgbClr val="156B13">
                <a:alpha val="41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59272"/>
            <a:ext cx="85725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Методология педагогики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педагогические теории, принципы подхода к рассмотрению педагогических явлений и методы их исследования, а также пути внедрения добытых знаний в практику воспитания, обучения и образования.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 культура педагога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особая форма деятельности педагогического сознания, живая, т.е. пережитая, переосмысленная, выбранная, простроенная самим педагогом методология личностно-профессионального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самоизменения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3643306" y="2786058"/>
            <a:ext cx="1785950" cy="357190"/>
          </a:xfrm>
          <a:prstGeom prst="diamon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PEOPLS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6023">
            <a:off x="0" y="1714488"/>
            <a:ext cx="19192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PLS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83105">
            <a:off x="7164929" y="1998393"/>
            <a:ext cx="19192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29000"/>
              </a:srgbClr>
            </a:gs>
            <a:gs pos="25000">
              <a:srgbClr val="FF6633">
                <a:alpha val="49000"/>
              </a:srgbClr>
            </a:gs>
            <a:gs pos="50000">
              <a:srgbClr val="FFFF00">
                <a:alpha val="39000"/>
              </a:srgbClr>
            </a:gs>
            <a:gs pos="75000">
              <a:srgbClr val="01A78F">
                <a:alpha val="43000"/>
              </a:srgbClr>
            </a:gs>
            <a:gs pos="100000">
              <a:srgbClr val="3366FF">
                <a:alpha val="37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85728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Формы повышения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методологической культуры педаго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2714620"/>
            <a:ext cx="2928958" cy="3286148"/>
          </a:xfrm>
          <a:prstGeom prst="roundRect">
            <a:avLst/>
          </a:prstGeom>
          <a:gradFill>
            <a:gsLst>
              <a:gs pos="0">
                <a:srgbClr val="5E9EFF"/>
              </a:gs>
              <a:gs pos="22000">
                <a:srgbClr val="85C2FF">
                  <a:alpha val="95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2786058"/>
            <a:ext cx="2857520" cy="3214710"/>
          </a:xfrm>
          <a:prstGeom prst="roundRect">
            <a:avLst/>
          </a:prstGeom>
          <a:gradFill>
            <a:gsLst>
              <a:gs pos="0">
                <a:srgbClr val="5E9EFF"/>
              </a:gs>
              <a:gs pos="22000">
                <a:srgbClr val="85C2FF">
                  <a:alpha val="95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927803"/>
            <a:ext cx="30003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форма, включающая в себя объединения педагогов по работе над методической темой, над проблемами, возникающими в профессиональной деятельности, над внедрением инновационных методов и приемов рабо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57818" y="3199297"/>
            <a:ext cx="25003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форма, используемая для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самосовершенст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вования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ких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практических вопросов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нальной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44771" y="1324306"/>
            <a:ext cx="1732680" cy="1389064"/>
            <a:chOff x="3544771" y="1324306"/>
            <a:chExt cx="1732680" cy="1389064"/>
          </a:xfrm>
        </p:grpSpPr>
        <p:sp>
          <p:nvSpPr>
            <p:cNvPr id="9" name="Штриховая стрелка вправо 8"/>
            <p:cNvSpPr/>
            <p:nvPr/>
          </p:nvSpPr>
          <p:spPr>
            <a:xfrm rot="7365426">
              <a:off x="3128195" y="1740882"/>
              <a:ext cx="1381209" cy="548057"/>
            </a:xfrm>
            <a:prstGeom prst="stripedRightArrow">
              <a:avLst>
                <a:gd name="adj1" fmla="val 36841"/>
                <a:gd name="adj2" fmla="val 68030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rot="3661346">
              <a:off x="4312818" y="1748737"/>
              <a:ext cx="1381209" cy="548057"/>
            </a:xfrm>
            <a:prstGeom prst="stripedRightArrow">
              <a:avLst>
                <a:gd name="adj1" fmla="val 36841"/>
                <a:gd name="adj2" fmla="val 68030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29624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Современные исследователи определяют методологическую культуру педагога как особый склад мышления, основанного на знании методологических норм и умений их применять в процессе разрешения конкретных педагогических ситуаций. Эта культура рассматривается как обязательный компонент профессионального мастерства педагога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суть определяется тем, что в современных условиях педагог должен: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уметь самостоятельно выстраивать образовательный процесс;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ставить цель, выделять необходимые для ее достижения принципы;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определять адекватные целям и принципам педагогические задачи;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выстраивать гипотезу их решения;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применять необходимые для решения задачи и проверки гипотезы методы.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 rot="2401495">
            <a:off x="4143372" y="1928802"/>
            <a:ext cx="500066" cy="557210"/>
          </a:xfrm>
          <a:prstGeom prst="star4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3000372"/>
            <a:ext cx="350046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и конструирование учебно-воспитательного процесса</a:t>
            </a:r>
            <a:endParaRPr lang="ru-RU" sz="20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00100" y="500042"/>
            <a:ext cx="7358114" cy="954107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составные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методологической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культуры педагога: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357818" y="2736503"/>
            <a:ext cx="350046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Осознание, формулирование и творческое решение педагогических задач</a:t>
            </a:r>
            <a:endParaRPr lang="ru-RU" sz="2000" b="1" dirty="0"/>
          </a:p>
        </p:txBody>
      </p:sp>
      <p:sp>
        <p:nvSpPr>
          <p:cNvPr id="6" name="Облако 5"/>
          <p:cNvSpPr/>
          <p:nvPr/>
        </p:nvSpPr>
        <p:spPr>
          <a:xfrm>
            <a:off x="2786050" y="5093957"/>
            <a:ext cx="3500462" cy="10715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рефлексия</a:t>
            </a:r>
            <a:r>
              <a:rPr lang="ru-RU" sz="2000" b="1" dirty="0" smtClean="0">
                <a:latin typeface="Arial" pitchFamily="34" charset="0"/>
              </a:rPr>
              <a:t> </a:t>
            </a:r>
            <a:endParaRPr lang="ru-RU" sz="20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613798" y="1654220"/>
            <a:ext cx="2008518" cy="3103304"/>
            <a:chOff x="3613798" y="1654220"/>
            <a:chExt cx="2008518" cy="3103304"/>
          </a:xfrm>
        </p:grpSpPr>
        <p:sp>
          <p:nvSpPr>
            <p:cNvPr id="7" name="Стрелка вправо с вырезом 6"/>
            <p:cNvSpPr/>
            <p:nvPr/>
          </p:nvSpPr>
          <p:spPr>
            <a:xfrm rot="6877236">
              <a:off x="3052085" y="2247364"/>
              <a:ext cx="1698615" cy="575189"/>
            </a:xfrm>
            <a:prstGeom prst="notchedRightArrow">
              <a:avLst>
                <a:gd name="adj1" fmla="val 23359"/>
                <a:gd name="adj2" fmla="val 67331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с вырезом 7"/>
            <p:cNvSpPr/>
            <p:nvPr/>
          </p:nvSpPr>
          <p:spPr>
            <a:xfrm rot="5551571">
              <a:off x="3018863" y="2918277"/>
              <a:ext cx="3103304" cy="575189"/>
            </a:xfrm>
            <a:prstGeom prst="notchedRightArrow">
              <a:avLst>
                <a:gd name="adj1" fmla="val 23359"/>
                <a:gd name="adj2" fmla="val 67331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 rot="4310800">
              <a:off x="4558563" y="2205603"/>
              <a:ext cx="1552317" cy="575189"/>
            </a:xfrm>
            <a:prstGeom prst="notchedRightArrow">
              <a:avLst>
                <a:gd name="adj1" fmla="val 23359"/>
                <a:gd name="adj2" fmla="val 67331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 descr="G:\Анимация\люди анимашки\5ba3f272d09437be0161054773a745b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8819">
            <a:off x="7500958" y="4929198"/>
            <a:ext cx="1209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428604"/>
            <a:ext cx="81439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Высшим уровнем профессиональной готовности педагога является наличие у него методологической культуры, основными признаками которой выступают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процедур, «закрепленных» за категориями философии и за основными понятиями, образующими концептуальный каркас педагогической науки;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осознание различных понятий образования как ступеней восхождения от абстрактного к конкретному;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установка на преобразование педагогической теории в метод познавательной деятельности;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направленность мышления педагога на генезис педагогических форм и их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целостнообразующие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свойства;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потребность воспроизводить практику образования в понятийно-терминологической системе педагогики;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стремление выявить единство и преемственность педагогического знания в его историческом развитии;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критическое отношение к «самоочевидным» положениям, к аргументам, лежащим в плоскости обыденного педагогического сознания;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рефлексия по поводу предпосылок, процесса и результатов собственной познавательной деятельности, а также движения мысли других участников педагогического процесса;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доказательное опровержение антинаучных позиций в области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человекознания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мировоззренческих, гуманистических функций педагогики.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796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120</cp:revision>
  <dcterms:created xsi:type="dcterms:W3CDTF">2012-05-11T05:28:10Z</dcterms:created>
  <dcterms:modified xsi:type="dcterms:W3CDTF">2013-09-06T15:20:09Z</dcterms:modified>
</cp:coreProperties>
</file>