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72" r:id="rId11"/>
    <p:sldId id="270" r:id="rId12"/>
    <p:sldId id="271" r:id="rId13"/>
    <p:sldId id="264" r:id="rId14"/>
    <p:sldId id="265" r:id="rId15"/>
    <p:sldId id="268" r:id="rId16"/>
    <p:sldId id="269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14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6D170-2FCD-4843-8DC2-EB438EE35EF5}" type="datetimeFigureOut">
              <a:rPr lang="ru-RU"/>
              <a:pPr>
                <a:defRPr/>
              </a:pPr>
              <a:t>11.01.2012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77A87-D74F-4410-AEBE-7AC3A86753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1E09B-5921-451C-B29C-4D5163A061DB}" type="datetimeFigureOut">
              <a:rPr lang="ru-RU"/>
              <a:pPr>
                <a:defRPr/>
              </a:pPr>
              <a:t>11.01.2012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04E86-FE46-47DF-BAC4-68BB2019C6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906F1-AFB4-41D4-A7C3-C973361BC503}" type="datetimeFigureOut">
              <a:rPr lang="ru-RU"/>
              <a:pPr>
                <a:defRPr/>
              </a:pPr>
              <a:t>11.01.2012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2766A-982B-4882-9A2A-A756204F97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A3514-BFC5-4688-838B-09FF22A15C59}" type="datetimeFigureOut">
              <a:rPr lang="ru-RU"/>
              <a:pPr>
                <a:defRPr/>
              </a:pPr>
              <a:t>11.01.2012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BE270-ED94-489D-AECB-2BF6FA351C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70C4B-F100-45AC-A58D-CCCF38F4295B}" type="datetimeFigureOut">
              <a:rPr lang="ru-RU"/>
              <a:pPr>
                <a:defRPr/>
              </a:pPr>
              <a:t>11.01.2012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31BC5-F9A5-489D-A694-A104BDD91D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3C755-3661-4AA3-A6EF-FFDF6420E73B}" type="datetimeFigureOut">
              <a:rPr lang="ru-RU"/>
              <a:pPr>
                <a:defRPr/>
              </a:pPr>
              <a:t>11.01.2012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59339-8B3A-4481-B515-20CEB06582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F24CE-22F5-47A6-9C81-D7C20D6A67B4}" type="datetimeFigureOut">
              <a:rPr lang="ru-RU"/>
              <a:pPr>
                <a:defRPr/>
              </a:pPr>
              <a:t>11.01.2012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46081-185F-4FB6-BB65-12E96325C7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5895C-5965-44ED-AF06-CE1F74FD27DE}" type="datetimeFigureOut">
              <a:rPr lang="ru-RU"/>
              <a:pPr>
                <a:defRPr/>
              </a:pPr>
              <a:t>11.01.2012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E3B71-09BB-4ED9-B499-844D3A9AEA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7C2B5C2-AE57-4CF3-946A-DA97B41C07DC}" type="datetimeFigureOut">
              <a:rPr lang="ru-RU"/>
              <a:pPr>
                <a:defRPr/>
              </a:pPr>
              <a:t>11.01.2012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CF3D06A-2627-475E-A2FB-7EFFA688DB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74" r:id="rId5"/>
    <p:sldLayoutId id="2147483675" r:id="rId6"/>
    <p:sldLayoutId id="2147483669" r:id="rId7"/>
    <p:sldLayoutId id="2147483676" r:id="rId8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e.edu.ru/" TargetMode="External"/><Relationship Id="rId7" Type="http://schemas.openxmlformats.org/officeDocument/2006/relationships/hyperlink" Target="http://school-collection.edu.ru/" TargetMode="External"/><Relationship Id="rId2" Type="http://schemas.openxmlformats.org/officeDocument/2006/relationships/hyperlink" Target="http://www.edu.ru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katalog.iot.ru/" TargetMode="External"/><Relationship Id="rId5" Type="http://schemas.openxmlformats.org/officeDocument/2006/relationships/hyperlink" Target="http://window.edu.ru/window/library?p_rubr=2.1" TargetMode="External"/><Relationship Id="rId4" Type="http://schemas.openxmlformats.org/officeDocument/2006/relationships/hyperlink" Target="http://gramota.ru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b="1" cap="none" smtClean="0">
                <a:effectLst/>
                <a:latin typeface="Franklin Gothic Book" pitchFamily="34" charset="0"/>
              </a:rPr>
              <a:t>Педсовет на тему</a:t>
            </a:r>
            <a:r>
              <a:rPr lang="ru-RU" cap="none" smtClean="0">
                <a:effectLst/>
                <a:latin typeface="Franklin Gothic Book" pitchFamily="34" charset="0"/>
              </a:rPr>
              <a:t>:</a:t>
            </a:r>
          </a:p>
        </p:txBody>
      </p:sp>
      <p:sp>
        <p:nvSpPr>
          <p:cNvPr id="4710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sz="4000" b="1" i="1" smtClean="0">
                <a:latin typeface="Georgia" pitchFamily="18" charset="0"/>
              </a:rPr>
              <a:t>Применение информационно- коммуникационных технологий в образовательном процессе</a:t>
            </a:r>
          </a:p>
          <a:p>
            <a:pPr algn="ctr">
              <a:buFont typeface="Wingdings 2" pitchFamily="18" charset="2"/>
              <a:buNone/>
            </a:pPr>
            <a:endParaRPr lang="ru-RU" sz="4000" b="1" i="1" smtClean="0">
              <a:latin typeface="Georgia" pitchFamily="18" charset="0"/>
            </a:endParaRPr>
          </a:p>
          <a:p>
            <a:pPr algn="ctr">
              <a:buFont typeface="Wingdings 2" pitchFamily="18" charset="2"/>
              <a:buNone/>
            </a:pPr>
            <a:endParaRPr lang="ru-RU" sz="4000" b="1" i="1" smtClean="0">
              <a:latin typeface="Georgia" pitchFamily="18" charset="0"/>
            </a:endParaRPr>
          </a:p>
          <a:p>
            <a:pPr algn="ctr">
              <a:buFont typeface="Wingdings 2" pitchFamily="18" charset="2"/>
              <a:buNone/>
            </a:pPr>
            <a:r>
              <a:rPr lang="ru-RU" sz="2000" b="1" i="1" smtClean="0">
                <a:latin typeface="Georgia" pitchFamily="18" charset="0"/>
              </a:rPr>
              <a:t>                                                 Зам.директора по УВР Новосад Г.С.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                              ЭОР   </a:t>
            </a:r>
            <a:br>
              <a:rPr lang="ru-RU" dirty="0" smtClean="0"/>
            </a:br>
            <a:r>
              <a:rPr lang="ru-RU" dirty="0" smtClean="0"/>
              <a:t>(электронные   образовательные  </a:t>
            </a:r>
            <a:br>
              <a:rPr lang="ru-RU" dirty="0" smtClean="0"/>
            </a:br>
            <a:r>
              <a:rPr lang="ru-RU" dirty="0" smtClean="0"/>
              <a:t>                                                             ресурсы)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hlinkClick r:id="rId2"/>
              </a:rPr>
              <a:t>www.edu.ru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hlinkClick r:id="rId3"/>
              </a:rPr>
              <a:t>www.ege.edu.ru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hlinkClick r:id="rId4"/>
              </a:rPr>
              <a:t>http://gramota.ru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hlinkClick r:id="rId5"/>
              </a:rPr>
              <a:t>"Единое окно доступа к образовательным ресурсам“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rgbClr val="FF0000"/>
                </a:solidFill>
                <a:hlinkClick r:id="rId6"/>
              </a:rPr>
              <a:t>Каталог образовательных ресурсов</a:t>
            </a:r>
            <a:br>
              <a:rPr lang="ru-RU" dirty="0" smtClean="0">
                <a:solidFill>
                  <a:srgbClr val="FF0000"/>
                </a:solidFill>
                <a:hlinkClick r:id="rId6"/>
              </a:rPr>
            </a:br>
            <a:r>
              <a:rPr lang="ru-RU" dirty="0" smtClean="0">
                <a:solidFill>
                  <a:srgbClr val="FF0000"/>
                </a:solidFill>
                <a:hlinkClick r:id="rId6"/>
              </a:rPr>
              <a:t>сети Интернет для школы</a:t>
            </a:r>
            <a:endParaRPr lang="en-US" dirty="0" smtClean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hlinkClick r:id="rId7"/>
              </a:rPr>
              <a:t>Единая коллекция цифровых образовательных ресурсов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04800" y="457200"/>
            <a:ext cx="8686800" cy="4603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23554" name="Picture 2" descr="C:\Documents and Settings\Админ\Мои документы\Мои рисунки\rossiiskoe_obrazovanie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428625" y="714375"/>
            <a:ext cx="8501063" cy="58578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04800" y="457200"/>
            <a:ext cx="8686800" cy="4603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24578" name="Picture 2" descr="C:\Documents and Settings\Админ\Мои документы\Мои рисунки\gramota_ru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357188" y="785813"/>
            <a:ext cx="8429625" cy="57864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педагогам должны быть присущи</a:t>
            </a:r>
            <a:endParaRPr lang="ru-RU" dirty="0"/>
          </a:p>
        </p:txBody>
      </p:sp>
      <p:sp>
        <p:nvSpPr>
          <p:cNvPr id="25602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ru-RU" smtClean="0"/>
              <a:t>общие педагогические навыки; </a:t>
            </a:r>
          </a:p>
          <a:p>
            <a:r>
              <a:rPr lang="ru-RU" smtClean="0"/>
              <a:t>навыки владения средствами информационных и телекоммуникационных технологий; </a:t>
            </a:r>
          </a:p>
          <a:p>
            <a:r>
              <a:rPr lang="ru-RU" smtClean="0"/>
              <a:t>навыки применения информационных и телекоммуникационных технологий в ходе обучения и воспитания школьников.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                        Положения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 fontAlgn="auto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ru-RU" b="1" i="1" dirty="0" smtClean="0">
                <a:latin typeface="Georgia" pitchFamily="18" charset="0"/>
              </a:rPr>
              <a:t>Обучение работе с компьютером – часть содержания образования</a:t>
            </a:r>
          </a:p>
          <a:p>
            <a:pPr marL="514350" indent="-514350" fontAlgn="auto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ru-RU" b="1" i="1" dirty="0" smtClean="0">
                <a:latin typeface="Georgia" pitchFamily="18" charset="0"/>
              </a:rPr>
              <a:t>Средства ИКТ есть лишь инструмент решения проблем, а не самоцель</a:t>
            </a:r>
          </a:p>
          <a:p>
            <a:pPr marL="514350" indent="-514350" fontAlgn="auto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ru-RU" b="1" i="1" dirty="0" smtClean="0">
                <a:latin typeface="Georgia" pitchFamily="18" charset="0"/>
              </a:rPr>
              <a:t>Использование ИКТ расширяет возможности мышления по решению учебных и профессиональных задач</a:t>
            </a:r>
          </a:p>
          <a:p>
            <a:pPr marL="514350" indent="-514350" fontAlgn="auto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ru-RU" b="1" i="1" dirty="0" smtClean="0">
                <a:latin typeface="Georgia" pitchFamily="18" charset="0"/>
              </a:rPr>
              <a:t>Обучение работе с ИКТ - один из методов формирования мышления</a:t>
            </a:r>
            <a:endParaRPr lang="ru-RU" b="1" i="1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650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ru-RU" sz="4000" b="1" i="1" smtClean="0">
                <a:latin typeface="Georgia" pitchFamily="18" charset="0"/>
              </a:rPr>
              <a:t>Использование компьютера на уроках должно быть целесообразно и методически обосновано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674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mtClean="0"/>
              <a:t>            </a:t>
            </a:r>
          </a:p>
          <a:p>
            <a:pPr>
              <a:buFont typeface="Wingdings 2" pitchFamily="18" charset="2"/>
              <a:buNone/>
            </a:pPr>
            <a:r>
              <a:rPr lang="ru-RU" sz="5400" b="1" i="1" smtClean="0">
                <a:latin typeface="Georgia" pitchFamily="18" charset="0"/>
              </a:rPr>
              <a:t>Спасибо </a:t>
            </a:r>
          </a:p>
          <a:p>
            <a:pPr>
              <a:buFont typeface="Wingdings 2" pitchFamily="18" charset="2"/>
              <a:buNone/>
            </a:pPr>
            <a:r>
              <a:rPr lang="ru-RU" sz="5400" b="1" i="1" smtClean="0">
                <a:latin typeface="Georgia" pitchFamily="18" charset="0"/>
              </a:rPr>
              <a:t>               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Цель:</a:t>
            </a:r>
            <a:endParaRPr lang="ru-RU" dirty="0"/>
          </a:p>
        </p:txBody>
      </p:sp>
      <p:sp>
        <p:nvSpPr>
          <p:cNvPr id="14338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endParaRPr lang="ru-RU" smtClean="0"/>
          </a:p>
          <a:p>
            <a:pPr>
              <a:buFont typeface="Wingdings 2" pitchFamily="18" charset="2"/>
              <a:buNone/>
            </a:pPr>
            <a:r>
              <a:rPr lang="ru-RU" b="1" i="1" smtClean="0">
                <a:latin typeface="Georgia" pitchFamily="18" charset="0"/>
              </a:rPr>
              <a:t>Способствовать внедрению в образовательный процесс школы ИКТ  технологий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i="1" dirty="0" smtClean="0">
                <a:latin typeface="Georgia" pitchFamily="18" charset="0"/>
              </a:rPr>
              <a:t>Виды  педагогических технологий</a:t>
            </a:r>
            <a:endParaRPr lang="ru-RU" sz="2800" b="1" i="1" dirty="0">
              <a:latin typeface="Georgia" pitchFamily="18" charset="0"/>
            </a:endParaRPr>
          </a:p>
        </p:txBody>
      </p:sp>
      <p:sp>
        <p:nvSpPr>
          <p:cNvPr id="15362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ru-RU" b="1" i="1" smtClean="0"/>
              <a:t>традиционные технологии</a:t>
            </a:r>
          </a:p>
          <a:p>
            <a:r>
              <a:rPr lang="ru-RU" b="1" i="1" smtClean="0"/>
              <a:t>игровые технологии; </a:t>
            </a:r>
          </a:p>
          <a:p>
            <a:r>
              <a:rPr lang="ru-RU" b="1" i="1" smtClean="0"/>
              <a:t>тестовые технологии; </a:t>
            </a:r>
          </a:p>
          <a:p>
            <a:r>
              <a:rPr lang="ru-RU" b="1" i="1" smtClean="0"/>
              <a:t>модульно-блочные технологии; </a:t>
            </a:r>
          </a:p>
          <a:p>
            <a:r>
              <a:rPr lang="ru-RU" b="1" i="1" smtClean="0"/>
              <a:t>интегральные технологии;</a:t>
            </a:r>
          </a:p>
          <a:p>
            <a:r>
              <a:rPr lang="ru-RU" b="1" i="1" smtClean="0"/>
              <a:t>ИКТ технологии и т.п.</a:t>
            </a:r>
          </a:p>
          <a:p>
            <a:pPr>
              <a:buFont typeface="Wingdings 2" pitchFamily="18" charset="2"/>
              <a:buNone/>
            </a:pPr>
            <a:endParaRPr lang="ru-RU" smtClean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 flipV="1">
            <a:off x="304800" y="411163"/>
            <a:ext cx="8686800" cy="46037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6386" name="Содержимое 2"/>
          <p:cNvSpPr>
            <a:spLocks noGrp="1"/>
          </p:cNvSpPr>
          <p:nvPr>
            <p:ph idx="4294967295"/>
          </p:nvPr>
        </p:nvSpPr>
        <p:spPr>
          <a:xfrm>
            <a:off x="304800" y="500063"/>
            <a:ext cx="8686800" cy="5580062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b="1" i="1" smtClean="0">
                <a:latin typeface="Georgia" pitchFamily="18" charset="0"/>
              </a:rPr>
              <a:t>Согласно данным            Госкомэпидемнадзора   России :</a:t>
            </a:r>
          </a:p>
          <a:p>
            <a:pPr>
              <a:buFont typeface="Wingdings 2" pitchFamily="18" charset="2"/>
              <a:buNone/>
            </a:pPr>
            <a:r>
              <a:rPr lang="ru-RU" b="1" i="1" smtClean="0">
                <a:latin typeface="Georgia" pitchFamily="18" charset="0"/>
              </a:rPr>
              <a:t>        </a:t>
            </a:r>
          </a:p>
          <a:p>
            <a:pPr>
              <a:buFont typeface="Wingdings" pitchFamily="2" charset="2"/>
              <a:buChar char="Ø"/>
            </a:pPr>
            <a:r>
              <a:rPr lang="ru-RU" b="1" i="1" smtClean="0">
                <a:latin typeface="Georgia" pitchFamily="18" charset="0"/>
              </a:rPr>
              <a:t>       у 15% учащихся – нервно-</a:t>
            </a:r>
          </a:p>
          <a:p>
            <a:pPr>
              <a:buFont typeface="Wingdings 2" pitchFamily="18" charset="2"/>
              <a:buNone/>
            </a:pPr>
            <a:r>
              <a:rPr lang="ru-RU" b="1" i="1" smtClean="0">
                <a:latin typeface="Georgia" pitchFamily="18" charset="0"/>
              </a:rPr>
              <a:t>                          психические отклонения, </a:t>
            </a:r>
          </a:p>
          <a:p>
            <a:pPr>
              <a:buFont typeface="Wingdings 2" pitchFamily="18" charset="2"/>
              <a:buNone/>
            </a:pPr>
            <a:r>
              <a:rPr lang="ru-RU" b="1" i="1" smtClean="0">
                <a:latin typeface="Georgia" pitchFamily="18" charset="0"/>
              </a:rPr>
              <a:t>        </a:t>
            </a:r>
          </a:p>
          <a:p>
            <a:pPr>
              <a:buFont typeface="Wingdings" pitchFamily="2" charset="2"/>
              <a:buChar char="Ø"/>
            </a:pPr>
            <a:r>
              <a:rPr lang="ru-RU" b="1" i="1" smtClean="0">
                <a:latin typeface="Georgia" pitchFamily="18" charset="0"/>
              </a:rPr>
              <a:t>       здоровых детей среди нынешних первоклассников всего 17%.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410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ru-RU" sz="3600" b="1" i="1" smtClean="0">
                <a:latin typeface="Georgia" pitchFamily="18" charset="0"/>
              </a:rPr>
              <a:t>Использование компьютера  при обучении позволяет создать информационную обстановку, стимулирующую интерес и пытливость ребенка.</a:t>
            </a:r>
          </a:p>
          <a:p>
            <a:pPr>
              <a:buFont typeface="Wingdings 2" pitchFamily="18" charset="2"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i="1" dirty="0" smtClean="0"/>
              <a:t>Работать  в компьютерном классе целесообразно в случаях: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04800" y="1554163"/>
            <a:ext cx="8686800" cy="5089525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i="1" dirty="0" smtClean="0">
                <a:latin typeface="Georgia" pitchFamily="18" charset="0"/>
              </a:rPr>
              <a:t>Диагностического тестирования качества усвоения материала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i="1" dirty="0" smtClean="0">
                <a:latin typeface="Georgia" pitchFamily="18" charset="0"/>
              </a:rPr>
              <a:t>В тренировочном режиме для отработки элементарных умений и навыков после изучения темы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i="1" dirty="0" smtClean="0">
                <a:latin typeface="Georgia" pitchFamily="18" charset="0"/>
              </a:rPr>
              <a:t>В обучающем режиме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i="1" dirty="0" smtClean="0">
                <a:latin typeface="Georgia" pitchFamily="18" charset="0"/>
              </a:rPr>
              <a:t>При работе с отстающими учениками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i="1" dirty="0" smtClean="0">
                <a:latin typeface="Georgia" pitchFamily="18" charset="0"/>
              </a:rPr>
              <a:t>В режиме самообучения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i="1" dirty="0" smtClean="0">
                <a:latin typeface="Georgia" pitchFamily="18" charset="0"/>
              </a:rPr>
              <a:t>В режиме графической иллюстрации изучаемого материала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Применение </a:t>
            </a:r>
            <a:r>
              <a:rPr lang="ru-RU" dirty="0" err="1" smtClean="0"/>
              <a:t>мультимедийных</a:t>
            </a:r>
            <a:r>
              <a:rPr lang="ru-RU" dirty="0" smtClean="0"/>
              <a:t> технологий способствует:</a:t>
            </a:r>
            <a:endParaRPr lang="ru-RU" dirty="0"/>
          </a:p>
        </p:txBody>
      </p:sp>
      <p:sp>
        <p:nvSpPr>
          <p:cNvPr id="19458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514350" indent="-514350">
              <a:buFont typeface="Wingdings 2" pitchFamily="18" charset="2"/>
              <a:buAutoNum type="arabicPeriod"/>
            </a:pPr>
            <a:r>
              <a:rPr lang="ru-RU" smtClean="0"/>
              <a:t>Повышению мотивации обучения учащихся</a:t>
            </a:r>
          </a:p>
          <a:p>
            <a:pPr marL="514350" indent="-514350">
              <a:buFont typeface="Wingdings 2" pitchFamily="18" charset="2"/>
              <a:buAutoNum type="arabicPeriod"/>
            </a:pPr>
            <a:r>
              <a:rPr lang="ru-RU" smtClean="0"/>
              <a:t>Экономии учебного времени</a:t>
            </a:r>
          </a:p>
          <a:p>
            <a:pPr marL="514350" indent="-514350">
              <a:buFont typeface="Wingdings 2" pitchFamily="18" charset="2"/>
              <a:buAutoNum type="arabicPeriod"/>
            </a:pPr>
            <a:r>
              <a:rPr lang="ru-RU" smtClean="0"/>
              <a:t>Более глубокому усвоению материала на уроках</a:t>
            </a:r>
          </a:p>
          <a:p>
            <a:pPr marL="514350" indent="-514350">
              <a:buFont typeface="Wingdings 2" pitchFamily="18" charset="2"/>
              <a:buAutoNum type="arabicPeriod"/>
            </a:pPr>
            <a:r>
              <a:rPr lang="ru-RU" smtClean="0"/>
              <a:t>Чёткому выстраиванию структуры урока</a:t>
            </a:r>
          </a:p>
          <a:p>
            <a:pPr marL="514350" indent="-514350">
              <a:buFont typeface="Wingdings 2" pitchFamily="18" charset="2"/>
              <a:buAutoNum type="arabicPeriod"/>
            </a:pPr>
            <a:r>
              <a:rPr lang="ru-RU" smtClean="0"/>
              <a:t>Эстетическому его оформлению</a:t>
            </a:r>
          </a:p>
          <a:p>
            <a:pPr marL="514350" indent="-514350">
              <a:buFont typeface="Wingdings 2" pitchFamily="18" charset="2"/>
              <a:buAutoNum type="arabicPeriod"/>
            </a:pPr>
            <a:r>
              <a:rPr lang="ru-RU" smtClean="0"/>
              <a:t>Эмоциональному воздействию на учащихся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Преимущество </a:t>
            </a:r>
            <a:r>
              <a:rPr lang="ru-RU" dirty="0" err="1" smtClean="0"/>
              <a:t>мультимидийного</a:t>
            </a:r>
            <a:r>
              <a:rPr lang="ru-RU" dirty="0" smtClean="0"/>
              <a:t>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/>
        <p:txBody>
          <a:bodyPr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i="1" dirty="0" smtClean="0">
                <a:latin typeface="Georgia" pitchFamily="18" charset="0"/>
              </a:rPr>
              <a:t>Повышается интерес учащихся к обучению. Информация с экрана воспринимается лучше, чем книжная информация.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i="1" dirty="0" smtClean="0">
                <a:latin typeface="Georgia" pitchFamily="18" charset="0"/>
              </a:rPr>
              <a:t>Наглядность позволяет сделать изучаемые события более доступными, учебный процесс проходит в более комфортных для учащихся условиях.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i="1" dirty="0" smtClean="0">
                <a:latin typeface="Georgia" pitchFamily="18" charset="0"/>
              </a:rPr>
              <a:t>Увеличивается плотность урока.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i="1" dirty="0" smtClean="0">
                <a:latin typeface="Georgia" pitchFamily="18" charset="0"/>
              </a:rPr>
              <a:t>Меняется эстетика урока.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i="1" dirty="0" smtClean="0">
                <a:latin typeface="Georgia" pitchFamily="18" charset="0"/>
              </a:rPr>
              <a:t>Возможность тиражирования урока</a:t>
            </a:r>
            <a:r>
              <a:rPr lang="ru-RU" b="1" i="1" dirty="0" smtClean="0"/>
              <a:t>. 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   ИНТЕРНЕТ     технологии</a:t>
            </a:r>
            <a:endParaRPr lang="ru-RU" dirty="0"/>
          </a:p>
        </p:txBody>
      </p:sp>
      <p:sp>
        <p:nvSpPr>
          <p:cNvPr id="21506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mtClean="0"/>
              <a:t>    дистанционное образование, 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    он-лайн тестирование, 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    интернет-форумы, 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    интернет - конференции по разным образовательным темам, 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    интерактивные лаборатории и т.п.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157</TotalTime>
  <Words>272</Words>
  <Application>Microsoft Office PowerPoint</Application>
  <PresentationFormat>Экран (4:3)</PresentationFormat>
  <Paragraphs>59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6</vt:i4>
      </vt:variant>
      <vt:variant>
        <vt:lpstr>Заголовки слайдов</vt:lpstr>
      </vt:variant>
      <vt:variant>
        <vt:i4>16</vt:i4>
      </vt:variant>
    </vt:vector>
  </HeadingPairs>
  <TitlesOfParts>
    <vt:vector size="29" baseType="lpstr">
      <vt:lpstr>Franklin Gothic Book</vt:lpstr>
      <vt:lpstr>Arial</vt:lpstr>
      <vt:lpstr>Franklin Gothic Medium</vt:lpstr>
      <vt:lpstr>Wingdings 2</vt:lpstr>
      <vt:lpstr>Calibri</vt:lpstr>
      <vt:lpstr>Georgia</vt:lpstr>
      <vt:lpstr>Wingdings</vt:lpstr>
      <vt:lpstr>Трек</vt:lpstr>
      <vt:lpstr>Трек</vt:lpstr>
      <vt:lpstr>Трек</vt:lpstr>
      <vt:lpstr>Трек</vt:lpstr>
      <vt:lpstr>Трек</vt:lpstr>
      <vt:lpstr>Трек</vt:lpstr>
      <vt:lpstr>Педсовет на тему: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МОУ СОШ с.Лучки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ИКТ технологий в </dc:title>
  <dc:creator>Админ</dc:creator>
  <cp:lastModifiedBy>User</cp:lastModifiedBy>
  <cp:revision>15</cp:revision>
  <dcterms:created xsi:type="dcterms:W3CDTF">2010-12-29T01:29:34Z</dcterms:created>
  <dcterms:modified xsi:type="dcterms:W3CDTF">2012-01-11T10:20:51Z</dcterms:modified>
</cp:coreProperties>
</file>