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8" r:id="rId2"/>
    <p:sldId id="256" r:id="rId3"/>
    <p:sldId id="257" r:id="rId4"/>
    <p:sldId id="270" r:id="rId5"/>
    <p:sldId id="271" r:id="rId6"/>
    <p:sldId id="272" r:id="rId7"/>
    <p:sldId id="259" r:id="rId8"/>
    <p:sldId id="258" r:id="rId9"/>
    <p:sldId id="265" r:id="rId10"/>
    <p:sldId id="266" r:id="rId11"/>
    <p:sldId id="273" r:id="rId12"/>
    <p:sldId id="267" r:id="rId13"/>
    <p:sldId id="260" r:id="rId14"/>
    <p:sldId id="261" r:id="rId15"/>
    <p:sldId id="262" r:id="rId16"/>
    <p:sldId id="263" r:id="rId17"/>
    <p:sldId id="264" r:id="rId18"/>
    <p:sldId id="269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00FF"/>
    <a:srgbClr val="0033CC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CCCCFF">
                <a:alpha val="67000"/>
              </a:srgbClr>
            </a:gs>
            <a:gs pos="15000">
              <a:srgbClr val="99CCFF"/>
            </a:gs>
            <a:gs pos="42000">
              <a:srgbClr val="9966FF">
                <a:alpha val="64000"/>
              </a:srgbClr>
            </a:gs>
            <a:gs pos="61000">
              <a:srgbClr val="CC99FF">
                <a:alpha val="88000"/>
              </a:srgbClr>
            </a:gs>
            <a:gs pos="82001">
              <a:srgbClr val="99CCFF">
                <a:alpha val="71000"/>
              </a:srgbClr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3C49-697D-4615-927C-45B675D5A0F3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образовательное учреждение</a:t>
            </a:r>
          </a:p>
          <a:p>
            <a:pPr algn="ctr"/>
            <a:r>
              <a:rPr lang="ru-RU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800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ополнительного образования детей</a:t>
            </a:r>
          </a:p>
          <a:p>
            <a:pPr algn="ctr"/>
            <a:r>
              <a:rPr lang="ru-RU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</a:t>
            </a:r>
            <a:r>
              <a:rPr lang="ru-RU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ентр детского творчества «Созвездие»</a:t>
            </a:r>
            <a:endParaRPr lang="ru-RU" sz="28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80" y="723262"/>
            <a:ext cx="1476672" cy="1389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6899" y="2112643"/>
            <a:ext cx="5402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Тематический педагогический совет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640" y="2708920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«УЧЕБНОЕ ЗАНЯТИЕ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дополнительном образовании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 точки зрения  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личностно-ориентированного обучения»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1325" y="5144303"/>
            <a:ext cx="3929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аместитель директора по УВР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Журбина Тамара Алексеевна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340678"/>
            <a:ext cx="190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</a:t>
            </a:r>
            <a:r>
              <a:rPr lang="ru-RU" dirty="0" err="1" smtClean="0"/>
              <a:t>Власиха</a:t>
            </a:r>
            <a:r>
              <a:rPr lang="ru-RU" dirty="0" smtClean="0"/>
              <a:t>  2012</a:t>
            </a:r>
            <a:endParaRPr lang="ru-RU" dirty="0"/>
          </a:p>
        </p:txBody>
      </p:sp>
      <p:pic>
        <p:nvPicPr>
          <p:cNvPr id="1027" name="Рисунок 43" descr="http://klub-drug.ru/wp-content/uploads/2011/04/7996677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29200"/>
            <a:ext cx="13081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18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9" y="169862"/>
            <a:ext cx="8980487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011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88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79512" y="188640"/>
            <a:ext cx="8723764" cy="6394599"/>
            <a:chOff x="395533" y="235372"/>
            <a:chExt cx="8723764" cy="639459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975358" y="2573917"/>
              <a:ext cx="4961344" cy="1501445"/>
              <a:chOff x="1979712" y="2636912"/>
              <a:chExt cx="4961344" cy="1501445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1979712" y="2636912"/>
                <a:ext cx="4950296" cy="150144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2369056" y="2972133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b="1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методы и приемы личностно-ориентированного </a:t>
                </a:r>
                <a:r>
                  <a:rPr lang="ru-RU" sz="2400" b="1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обучения</a:t>
                </a:r>
                <a:endParaRPr lang="ru-RU" sz="24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Облако 4"/>
            <p:cNvSpPr/>
            <p:nvPr/>
          </p:nvSpPr>
          <p:spPr>
            <a:xfrm>
              <a:off x="395533" y="432771"/>
              <a:ext cx="3456384" cy="1600507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Подбор </a:t>
              </a:r>
              <a:r>
                <a:rPr lang="ru-RU" b="1" dirty="0"/>
                <a:t>увлекательных и посильных ребенку творческих заданий. 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966" y="4777625"/>
              <a:ext cx="3494087" cy="163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816" y="4996434"/>
              <a:ext cx="3494087" cy="163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Группа 13"/>
            <p:cNvGrpSpPr/>
            <p:nvPr/>
          </p:nvGrpSpPr>
          <p:grpSpPr>
            <a:xfrm>
              <a:off x="5625210" y="235372"/>
              <a:ext cx="3494087" cy="1633537"/>
              <a:chOff x="5625211" y="198960"/>
              <a:chExt cx="3494087" cy="163353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5211" y="198960"/>
                <a:ext cx="3494087" cy="1633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5848606" y="554063"/>
                <a:ext cx="30243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/>
                  <a:t>	</a:t>
                </a:r>
                <a:r>
                  <a:rPr lang="ru-RU" b="1" dirty="0">
                    <a:solidFill>
                      <a:schemeClr val="bg1"/>
                    </a:solidFill>
                  </a:rPr>
                  <a:t>Метод совместной импровизации педагога и ребенка</a:t>
                </a: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981904" y="5080247"/>
              <a:ext cx="288032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	</a:t>
              </a:r>
              <a:r>
                <a:rPr lang="ru-RU" b="1" dirty="0">
                  <a:solidFill>
                    <a:schemeClr val="bg1"/>
                  </a:solidFill>
                </a:rPr>
                <a:t>Разнообразие форм проведения занятий</a:t>
              </a:r>
              <a:r>
                <a:rPr lang="ru-RU" dirty="0"/>
                <a:t>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35163" y="5021965"/>
              <a:ext cx="30243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Использование игровых </a:t>
              </a:r>
              <a:r>
                <a:rPr lang="ru-RU" b="1" dirty="0">
                  <a:solidFill>
                    <a:schemeClr val="bg1"/>
                  </a:solidFill>
                </a:rPr>
                <a:t>ситуаций</a:t>
              </a:r>
            </a:p>
          </p:txBody>
        </p:sp>
        <p:sp>
          <p:nvSpPr>
            <p:cNvPr id="13" name="Стрелка вправо с вырезом 12"/>
            <p:cNvSpPr/>
            <p:nvPr/>
          </p:nvSpPr>
          <p:spPr>
            <a:xfrm rot="12968490">
              <a:off x="3386888" y="1796640"/>
              <a:ext cx="978408" cy="400451"/>
            </a:xfrm>
            <a:prstGeom prst="notchedRightArrow">
              <a:avLst>
                <a:gd name="adj1" fmla="val 48136"/>
                <a:gd name="adj2" fmla="val 93959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63829">
              <a:off x="4738950" y="1721294"/>
              <a:ext cx="96361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71550" y="4272665"/>
              <a:ext cx="96361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122431">
              <a:off x="3139012" y="4216403"/>
              <a:ext cx="963613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Рисунок 16" descr="http://klub-drug.ru/wp-content/uploads/2011/04/10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1314274" cy="10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F:\Картинки школа\школа\5147001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1701522" cy="138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блако 35"/>
          <p:cNvSpPr/>
          <p:nvPr/>
        </p:nvSpPr>
        <p:spPr>
          <a:xfrm>
            <a:off x="6948264" y="2492896"/>
            <a:ext cx="194421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Использо-вание</a:t>
            </a:r>
            <a:r>
              <a:rPr lang="ru-RU" b="1" dirty="0" smtClean="0"/>
              <a:t> </a:t>
            </a:r>
            <a:r>
              <a:rPr lang="ru-RU" b="1" dirty="0" err="1" smtClean="0"/>
              <a:t>проблем-ных</a:t>
            </a:r>
            <a:r>
              <a:rPr lang="ru-RU" b="1" dirty="0" smtClean="0"/>
              <a:t> ситуаций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904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8507"/>
            <a:ext cx="8583056" cy="659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Рисунок 40" descr="http://klub-drug.ru/wp-content/uploads/2011/04/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-171400"/>
            <a:ext cx="925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905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 rot="16200000">
            <a:off x="-2142456" y="2870648"/>
            <a:ext cx="6048672" cy="972688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достижения этой цели</a:t>
            </a:r>
            <a:r>
              <a:rPr lang="ru-RU" b="1" dirty="0" smtClean="0">
                <a:solidFill>
                  <a:srgbClr val="333333"/>
                </a:solidFill>
                <a:cs typeface="Arial Unicode MS" pitchFamily="32" charset="0"/>
              </a:rPr>
              <a:t>:</a:t>
            </a:r>
            <a:endParaRPr lang="ru-RU" b="1" dirty="0">
              <a:solidFill>
                <a:srgbClr val="333333"/>
              </a:solidFill>
              <a:cs typeface="Arial Unicode MS" pitchFamily="32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411760" y="260648"/>
            <a:ext cx="6264696" cy="1008112"/>
          </a:xfrm>
          <a:prstGeom prst="foldedCorner">
            <a:avLst>
              <a:gd name="adj" fmla="val 38446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323850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ru-RU" dirty="0" smtClean="0">
              <a:solidFill>
                <a:srgbClr val="22228B"/>
              </a:solidFill>
              <a:cs typeface="Arial Unicode MS" pitchFamily="32" charset="0"/>
            </a:endParaRPr>
          </a:p>
          <a:p>
            <a:pPr marL="428625" indent="-323850" algn="ctr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b="1" dirty="0" smtClean="0">
                <a:solidFill>
                  <a:srgbClr val="0033CC"/>
                </a:solidFill>
                <a:cs typeface="Arial Unicode MS" pitchFamily="32" charset="0"/>
              </a:rPr>
              <a:t>Использование разнообразных форм и методов организации учебной деятельности, позволяющих раскрыть субъектный опыт  обучающихся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2411760" y="1412776"/>
            <a:ext cx="6192688" cy="720080"/>
          </a:xfrm>
          <a:prstGeom prst="foldedCorner">
            <a:avLst>
              <a:gd name="adj" fmla="val 3412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323850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ru-RU" dirty="0" smtClean="0">
              <a:solidFill>
                <a:srgbClr val="000000"/>
              </a:solidFill>
              <a:cs typeface="Arial Unicode MS" pitchFamily="32" charset="0"/>
            </a:endParaRPr>
          </a:p>
          <a:p>
            <a:pPr marL="428625" indent="-323850" algn="ctr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b="1" dirty="0" smtClean="0">
                <a:solidFill>
                  <a:srgbClr val="0033CC"/>
                </a:solidFill>
                <a:cs typeface="Arial Unicode MS" pitchFamily="32" charset="0"/>
              </a:rPr>
              <a:t>Создание атмосферы заинтересованности каждого  ребенка в работе  группы.</a:t>
            </a:r>
            <a:endParaRPr lang="ru-RU" b="1" dirty="0">
              <a:solidFill>
                <a:srgbClr val="0033CC"/>
              </a:solidFill>
              <a:cs typeface="Arial Unicode MS" pitchFamily="32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411760" y="2276872"/>
            <a:ext cx="6264696" cy="864096"/>
          </a:xfrm>
          <a:prstGeom prst="foldedCorner">
            <a:avLst>
              <a:gd name="adj" fmla="val 3412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323850" algn="just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ru-RU" dirty="0" smtClean="0">
              <a:solidFill>
                <a:srgbClr val="22228B"/>
              </a:solidFill>
              <a:cs typeface="Arial Unicode MS" pitchFamily="32" charset="0"/>
            </a:endParaRPr>
          </a:p>
          <a:p>
            <a:pPr marL="428625" indent="-323850" algn="just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b="1" dirty="0" smtClean="0">
                <a:solidFill>
                  <a:srgbClr val="0033CC"/>
                </a:solidFill>
                <a:cs typeface="Arial Unicode MS" pitchFamily="32" charset="0"/>
              </a:rPr>
              <a:t>Стимулирование детей к высказываниям, использованию различных способов выполнения заданий без боязни ошибиться, получить неправильный ответ.</a:t>
            </a:r>
            <a:endParaRPr lang="ru-RU" b="1" dirty="0">
              <a:solidFill>
                <a:srgbClr val="0033CC"/>
              </a:solidFill>
              <a:cs typeface="Arial Unicode MS" pitchFamily="32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411760" y="4437112"/>
            <a:ext cx="6120680" cy="720080"/>
          </a:xfrm>
          <a:prstGeom prst="foldedCorner">
            <a:avLst>
              <a:gd name="adj" fmla="val 3412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323850" algn="ctr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ru-RU" b="1" dirty="0" smtClean="0">
              <a:solidFill>
                <a:srgbClr val="0033CC"/>
              </a:solidFill>
              <a:cs typeface="Arial Unicode MS" pitchFamily="32" charset="0"/>
            </a:endParaRPr>
          </a:p>
          <a:p>
            <a:pPr marL="428625" indent="-323850" algn="ctr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b="1" dirty="0" smtClean="0">
                <a:solidFill>
                  <a:srgbClr val="0033CC"/>
                </a:solidFill>
                <a:cs typeface="Arial Unicode MS" pitchFamily="32" charset="0"/>
              </a:rPr>
              <a:t>Оценка деятельности  ребенка не только по конечному результату, но и по процессу его достижения.</a:t>
            </a:r>
            <a:endParaRPr lang="ru-RU" b="1" dirty="0">
              <a:solidFill>
                <a:srgbClr val="0033CC"/>
              </a:solidFill>
              <a:cs typeface="Arial Unicode MS" pitchFamily="32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2411760" y="3284984"/>
            <a:ext cx="6192688" cy="1008112"/>
          </a:xfrm>
          <a:prstGeom prst="foldedCorner">
            <a:avLst>
              <a:gd name="adj" fmla="val 3412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323850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ru-RU" dirty="0" smtClean="0">
              <a:solidFill>
                <a:srgbClr val="000000"/>
              </a:solidFill>
              <a:cs typeface="Arial Unicode MS" pitchFamily="32" charset="0"/>
            </a:endParaRPr>
          </a:p>
          <a:p>
            <a:pPr marL="428625" indent="-323850" algn="ctr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b="1" dirty="0" smtClean="0">
                <a:solidFill>
                  <a:srgbClr val="0033CC"/>
                </a:solidFill>
                <a:cs typeface="Arial Unicode MS" pitchFamily="32" charset="0"/>
              </a:rPr>
              <a:t>Использование в ходе  занятия дидактического материала, позволяющего  обучающемуся выбрать наиболее значимые для него вид и форму учебного содержания</a:t>
            </a:r>
            <a:r>
              <a:rPr lang="ru-RU" dirty="0" smtClean="0">
                <a:solidFill>
                  <a:srgbClr val="000000"/>
                </a:solidFill>
                <a:cs typeface="Arial Unicode MS" pitchFamily="32" charset="0"/>
              </a:rPr>
              <a:t>.</a:t>
            </a:r>
            <a:endParaRPr lang="ru-RU" dirty="0">
              <a:solidFill>
                <a:srgbClr val="000000"/>
              </a:solidFill>
              <a:cs typeface="Arial Unicode MS" pitchFamily="32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411760" y="5301208"/>
            <a:ext cx="6120680" cy="1368152"/>
          </a:xfrm>
          <a:prstGeom prst="foldedCorner">
            <a:avLst>
              <a:gd name="adj" fmla="val 3412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323850" algn="just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ru-RU" b="1" dirty="0" smtClean="0">
              <a:solidFill>
                <a:srgbClr val="0033CC"/>
              </a:solidFill>
              <a:cs typeface="Arial Unicode MS" pitchFamily="32" charset="0"/>
            </a:endParaRPr>
          </a:p>
          <a:p>
            <a:pPr marL="428625" indent="-323850" algn="ctr">
              <a:lnSpc>
                <a:spcPct val="80000"/>
              </a:lnSpc>
              <a:spcBef>
                <a:spcPts val="1800"/>
              </a:spcBef>
              <a:buClr>
                <a:srgbClr val="0E594D"/>
              </a:buClr>
              <a:tabLst>
                <a:tab pos="4286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ru-RU" b="1" dirty="0" smtClean="0">
                <a:solidFill>
                  <a:srgbClr val="0033CC"/>
                </a:solidFill>
                <a:cs typeface="Arial Unicode MS" pitchFamily="32" charset="0"/>
              </a:rPr>
              <a:t>Создание педагогических ситуаций общения на  занятии, позволяющих каждому ребёнку проявлять инициативу, самостоятельность, избирательность в способах работы; создание обстановки для естественного самовыражения обучающегося.</a:t>
            </a:r>
            <a:endParaRPr lang="ru-RU" b="1" dirty="0">
              <a:solidFill>
                <a:srgbClr val="0033CC"/>
              </a:solidFill>
              <a:cs typeface="Arial Unicode MS" pitchFamily="3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21710" y="367407"/>
            <a:ext cx="4333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45" y="5768590"/>
            <a:ext cx="828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6" y="4580458"/>
            <a:ext cx="828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6" y="3580606"/>
            <a:ext cx="828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6" y="2492226"/>
            <a:ext cx="828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66" y="1556122"/>
            <a:ext cx="828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59832" y="260648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60648"/>
            <a:ext cx="8108812" cy="10156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Plain">
              <a:avLst>
                <a:gd name="adj" fmla="val 4825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Критерии эффективности занятия ЛОО</a:t>
            </a:r>
          </a:p>
          <a:p>
            <a:pPr algn="ctr"/>
            <a:r>
              <a:rPr lang="ru-RU" sz="2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(по И.С. </a:t>
            </a:r>
            <a:r>
              <a:rPr lang="ru-RU" sz="2400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Якиманской</a:t>
            </a:r>
            <a:r>
              <a:rPr lang="ru-RU" sz="2400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2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9024" y="1268761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/>
              <a:t>Мотивация к </a:t>
            </a:r>
            <a:r>
              <a:rPr lang="ru-RU" sz="2000" dirty="0" err="1" smtClean="0"/>
              <a:t>целеполаганию</a:t>
            </a:r>
            <a:r>
              <a:rPr lang="ru-RU" sz="2000" dirty="0" smtClean="0"/>
              <a:t>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Использование </a:t>
            </a:r>
            <a:r>
              <a:rPr lang="ru-RU" sz="2000" dirty="0"/>
              <a:t>проблемных </a:t>
            </a:r>
            <a:r>
              <a:rPr lang="ru-RU" sz="2000" dirty="0" smtClean="0"/>
              <a:t>заданий.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Применение </a:t>
            </a:r>
            <a:r>
              <a:rPr lang="ru-RU" sz="2000" dirty="0"/>
              <a:t>заданий, позволяющих </a:t>
            </a:r>
            <a:r>
              <a:rPr lang="ru-RU" sz="2000" dirty="0" smtClean="0"/>
              <a:t>обучающемуся самому </a:t>
            </a:r>
            <a:r>
              <a:rPr lang="ru-RU" sz="2000" dirty="0"/>
              <a:t>выбрать тип, вид и форму материала (словесную, графическую, </a:t>
            </a:r>
            <a:r>
              <a:rPr lang="ru-RU" sz="2000" dirty="0" err="1" smtClean="0"/>
              <a:t>условно-символичес-кую</a:t>
            </a:r>
            <a:r>
              <a:rPr lang="ru-RU" sz="2000" dirty="0" smtClean="0"/>
              <a:t>).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Сообщение </a:t>
            </a:r>
            <a:r>
              <a:rPr lang="ru-RU" sz="2000" dirty="0"/>
              <a:t>в начале занятия не только темы, но и организации учебной деятельности в ходе </a:t>
            </a:r>
            <a:r>
              <a:rPr lang="ru-RU" sz="2000" dirty="0" smtClean="0"/>
              <a:t>занятия.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Обсуждение </a:t>
            </a:r>
            <a:r>
              <a:rPr lang="ru-RU" sz="2000" dirty="0"/>
              <a:t>с детьми в конце занятия не только того, что «мы узнали» (чем овладели), но и того, что понравилось (не понравилось) и почему, что бы хотелось выполнить ещё раз, а что сделать </a:t>
            </a:r>
            <a:r>
              <a:rPr lang="ru-RU" sz="2000" dirty="0" smtClean="0"/>
              <a:t>по-другому;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Создание </a:t>
            </a:r>
            <a:r>
              <a:rPr lang="ru-RU" sz="2000" dirty="0"/>
              <a:t>положительного эмоционального настроя на работу всех  </a:t>
            </a:r>
            <a:r>
              <a:rPr lang="ru-RU" sz="2000" dirty="0" smtClean="0"/>
              <a:t>детей.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Стимулирование обучающихся к </a:t>
            </a:r>
            <a:r>
              <a:rPr lang="ru-RU" sz="2000" dirty="0"/>
              <a:t>выбору и самостоятельному </a:t>
            </a:r>
            <a:r>
              <a:rPr lang="ru-RU" sz="2000" dirty="0" err="1" smtClean="0"/>
              <a:t>использо-ванию</a:t>
            </a:r>
            <a:r>
              <a:rPr lang="ru-RU" sz="2000" dirty="0" smtClean="0"/>
              <a:t> </a:t>
            </a:r>
            <a:r>
              <a:rPr lang="ru-RU" sz="2000" dirty="0"/>
              <a:t>разных способов выполнения </a:t>
            </a:r>
            <a:r>
              <a:rPr lang="ru-RU" sz="2000" dirty="0" smtClean="0"/>
              <a:t>заданий.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Оценка </a:t>
            </a:r>
            <a:r>
              <a:rPr lang="ru-RU" sz="2000" dirty="0"/>
              <a:t>(поощрение) не только правильного ответа </a:t>
            </a:r>
            <a:r>
              <a:rPr lang="ru-RU" sz="2000" dirty="0" smtClean="0"/>
              <a:t> ребёнка но </a:t>
            </a:r>
            <a:r>
              <a:rPr lang="ru-RU" sz="2000" dirty="0"/>
              <a:t>и анализ того, </a:t>
            </a:r>
            <a:r>
              <a:rPr lang="ru-RU" sz="2000" dirty="0" smtClean="0"/>
              <a:t>как ребёнок  рассуждал</a:t>
            </a:r>
            <a:r>
              <a:rPr lang="ru-RU" sz="2000" dirty="0"/>
              <a:t>, какой способ использовал, почему и в чем </a:t>
            </a:r>
            <a:r>
              <a:rPr lang="ru-RU" sz="2000" dirty="0" smtClean="0"/>
              <a:t>ошибка.</a:t>
            </a:r>
          </a:p>
          <a:p>
            <a:pPr marL="285750" indent="-285750">
              <a:buClr>
                <a:srgbClr val="C00000"/>
              </a:buClr>
              <a:buFont typeface="Wingdings" pitchFamily="2" charset="2"/>
              <a:buChar char="v"/>
            </a:pPr>
            <a:r>
              <a:rPr lang="ru-RU" sz="2000" dirty="0" smtClean="0"/>
              <a:t>Оценивание обучающегося в </a:t>
            </a:r>
            <a:r>
              <a:rPr lang="ru-RU" sz="2000" dirty="0"/>
              <a:t>конце занятия должно аргументироваться по таким параметрам, как правильность, самостоятельность, оригинальность.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6" descr="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764704"/>
            <a:ext cx="9906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Сравним </a:t>
            </a:r>
            <a:r>
              <a:rPr lang="ru-RU" sz="2800" b="1" i="1" dirty="0" smtClean="0">
                <a:solidFill>
                  <a:srgbClr val="C00000"/>
                </a:solidFill>
              </a:rPr>
              <a:t>традиционное  </a:t>
            </a:r>
            <a:r>
              <a:rPr lang="ru-RU" sz="2800" b="1" i="1" dirty="0">
                <a:solidFill>
                  <a:srgbClr val="C00000"/>
                </a:solidFill>
              </a:rPr>
              <a:t>и </a:t>
            </a:r>
            <a:r>
              <a:rPr lang="ru-RU" sz="2800" b="1" i="1" dirty="0" smtClean="0">
                <a:solidFill>
                  <a:srgbClr val="C00000"/>
                </a:solidFill>
              </a:rPr>
              <a:t>личностно-ориентированное обучение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070739"/>
            <a:ext cx="8613775" cy="540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35" y="-216277"/>
            <a:ext cx="1355835" cy="128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876">
            <a:off x="1649560" y="1743834"/>
            <a:ext cx="135413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Documents and Settings\1\Рабочий стол\школа\958898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0"/>
            <a:ext cx="936104" cy="112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13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0"/>
            <a:ext cx="8632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40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640"/>
            <a:ext cx="820578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130492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6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118631"/>
            <a:ext cx="686649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 за внимание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02475" cy="1590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1\Рабочий стол\школа\614448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5162481" cy="388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00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1490464" cy="1296144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948264" y="692696"/>
            <a:ext cx="1346448" cy="127444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707904" y="1844824"/>
            <a:ext cx="1636768" cy="1562472"/>
          </a:xfrm>
          <a:prstGeom prst="triangl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437112"/>
            <a:ext cx="2808312" cy="12024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899592" y="4509120"/>
            <a:ext cx="2088232" cy="1274440"/>
            <a:chOff x="827584" y="5157192"/>
            <a:chExt cx="1512168" cy="986408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827584" y="5157192"/>
              <a:ext cx="504056" cy="482352"/>
            </a:xfrm>
            <a:prstGeom prst="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>
              <a:off x="1331640" y="5157192"/>
              <a:ext cx="504056" cy="482352"/>
            </a:xfrm>
            <a:prstGeom prst="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>
              <a:off x="1835696" y="5157192"/>
              <a:ext cx="504056" cy="482352"/>
            </a:xfrm>
            <a:prstGeom prst="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 rot="10800000">
              <a:off x="1835696" y="5661248"/>
              <a:ext cx="504056" cy="482352"/>
            </a:xfrm>
            <a:prstGeom prst="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0800000">
              <a:off x="827584" y="5661248"/>
              <a:ext cx="504056" cy="482352"/>
            </a:xfrm>
            <a:prstGeom prst="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 rot="10800000">
              <a:off x="1331640" y="5661248"/>
              <a:ext cx="504056" cy="482352"/>
            </a:xfrm>
            <a:prstGeom prst="triangl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8496944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ClrTx/>
              <a:buFontTx/>
              <a:buNone/>
              <a:defRPr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«Ученик – это не сосуд, который надо наполнить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,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а факел, который надо зажечь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»                                              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Сократ</a:t>
            </a:r>
            <a:endParaRPr lang="ru-RU" sz="2400" b="1" i="1" dirty="0">
              <a:solidFill>
                <a:srgbClr val="C00000"/>
              </a:solidFill>
              <a:latin typeface="Times New Roman" pitchFamily="16" charset="0"/>
              <a:cs typeface="Arial Unicode MS" pitchFamily="32" charset="0"/>
            </a:endParaRPr>
          </a:p>
          <a:p>
            <a:pPr>
              <a:lnSpc>
                <a:spcPct val="95000"/>
              </a:lnSpc>
              <a:buClrTx/>
              <a:buFontTx/>
              <a:buNone/>
              <a:defRPr/>
            </a:pPr>
            <a:endParaRPr lang="ru-RU" sz="3600" b="1" i="1" dirty="0">
              <a:solidFill>
                <a:srgbClr val="C00000"/>
              </a:solidFill>
              <a:latin typeface="Times New Roman" pitchFamily="16" charset="0"/>
              <a:cs typeface="Arial Unicode MS" pitchFamily="32" charset="0"/>
            </a:endParaRPr>
          </a:p>
          <a:p>
            <a:pPr algn="ctr">
              <a:lnSpc>
                <a:spcPct val="95000"/>
              </a:lnSpc>
              <a:buClrTx/>
              <a:buFontTx/>
              <a:buNone/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                         «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Возбудить силы самовыдвижения, а не «вылепить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»  свой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6" charset="0"/>
                <a:cs typeface="Arial Unicode MS" pitchFamily="32" charset="0"/>
              </a:rPr>
              <a:t>идеальный образ из ребёнка – вот основная задача воспитания»</a:t>
            </a:r>
          </a:p>
        </p:txBody>
      </p:sp>
      <p:pic>
        <p:nvPicPr>
          <p:cNvPr id="7" name="Picture 88" descr="лин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928" y="5857992"/>
            <a:ext cx="6480175" cy="712787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914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2700" y="1196751"/>
          <a:ext cx="6721707" cy="3672408"/>
        </p:xfrm>
        <a:graphic>
          <a:graphicData uri="http://schemas.openxmlformats.org/drawingml/2006/table">
            <a:tbl>
              <a:tblPr/>
              <a:tblGrid>
                <a:gridCol w="261879"/>
                <a:gridCol w="261197"/>
                <a:gridCol w="261879"/>
                <a:gridCol w="269381"/>
                <a:gridCol w="261197"/>
                <a:gridCol w="261879"/>
                <a:gridCol w="293933"/>
                <a:gridCol w="293933"/>
                <a:gridCol w="276201"/>
                <a:gridCol w="101649"/>
                <a:gridCol w="272109"/>
                <a:gridCol w="269381"/>
                <a:gridCol w="101649"/>
                <a:gridCol w="175303"/>
                <a:gridCol w="276201"/>
                <a:gridCol w="101649"/>
                <a:gridCol w="272109"/>
                <a:gridCol w="270063"/>
                <a:gridCol w="270063"/>
                <a:gridCol w="270063"/>
                <a:gridCol w="270063"/>
                <a:gridCol w="270063"/>
                <a:gridCol w="270063"/>
                <a:gridCol w="270063"/>
                <a:gridCol w="270063"/>
                <a:gridCol w="273473"/>
                <a:gridCol w="276201"/>
              </a:tblGrid>
              <a:tr h="457138">
                <a:tc gridSpan="1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13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13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44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6826" marR="668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Рисунок 13" descr="http://icl-international.ru/wp-content/uploads/2012/04/80021389eacd818d06722456abd55e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79"/>
            <a:ext cx="1233137" cy="1042087"/>
          </a:xfrm>
          <a:prstGeom prst="rect">
            <a:avLst/>
          </a:prstGeom>
          <a:noFill/>
        </p:spPr>
      </p:pic>
      <p:pic>
        <p:nvPicPr>
          <p:cNvPr id="1025" name="Рисунок 12" descr="http://900igr.net/datai/pedagogika/Formy-vospitatelnoj-raboty/0007-005-Informativna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869160"/>
            <a:ext cx="1714500" cy="14287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15758" y="459631"/>
            <a:ext cx="56475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ОТВЕТЫ К КРОССВОРДУ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8" descr="лин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877272"/>
            <a:ext cx="6480175" cy="7127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2008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Повестка педсовета: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1.Установочное сообщение «Учебное занятие в </a:t>
            </a:r>
            <a:r>
              <a:rPr lang="ru-RU" sz="2400" b="1" dirty="0" err="1" smtClean="0">
                <a:solidFill>
                  <a:srgbClr val="7030A0"/>
                </a:solidFill>
                <a:cs typeface="Times New Roman" pitchFamily="16" charset="0"/>
              </a:rPr>
              <a:t>дополни-тельном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 образовании с точки зрения </a:t>
            </a:r>
            <a:r>
              <a:rPr lang="ru-RU" sz="2400" b="1" dirty="0" err="1" smtClean="0">
                <a:solidFill>
                  <a:srgbClr val="7030A0"/>
                </a:solidFill>
                <a:cs typeface="Times New Roman" pitchFamily="16" charset="0"/>
              </a:rPr>
              <a:t>личностно-ориен-тированного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 обучения».</a:t>
            </a:r>
          </a:p>
          <a:p>
            <a:pPr marL="180975" indent="-177800" algn="r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dirty="0" smtClean="0">
                <a:solidFill>
                  <a:srgbClr val="0033CC"/>
                </a:solidFill>
                <a:cs typeface="Times New Roman" pitchFamily="16" charset="0"/>
              </a:rPr>
              <a:t>Шевчук Н.И. – педагог дополнительного образования</a:t>
            </a:r>
          </a:p>
          <a:p>
            <a:pPr marL="180975" indent="-177800" algn="r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dirty="0" smtClean="0">
                <a:solidFill>
                  <a:srgbClr val="0033CC"/>
                </a:solidFill>
                <a:cs typeface="Times New Roman" pitchFamily="16" charset="0"/>
              </a:rPr>
              <a:t>Журбина Т.А. – зам.директора по УВР</a:t>
            </a: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2. Анализ опыта работы педагогов ЦДТ по применению </a:t>
            </a:r>
            <a:r>
              <a:rPr lang="ru-RU" sz="2400" b="1" dirty="0" err="1" smtClean="0">
                <a:solidFill>
                  <a:srgbClr val="7030A0"/>
                </a:solidFill>
                <a:cs typeface="Times New Roman" pitchFamily="16" charset="0"/>
              </a:rPr>
              <a:t>ме-тодов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 и приёмов личностно-ориентированного обучения.</a:t>
            </a:r>
          </a:p>
          <a:p>
            <a:pPr marL="180975" indent="-177800" algn="r">
              <a:buClr>
                <a:srgbClr val="7030A0"/>
              </a:buClr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dirty="0" smtClean="0">
                <a:solidFill>
                  <a:srgbClr val="0033CC"/>
                </a:solidFill>
                <a:cs typeface="Times New Roman" pitchFamily="16" charset="0"/>
              </a:rPr>
              <a:t>Дубинина С.А. – педагог дополнительного образования</a:t>
            </a: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b="1" dirty="0">
                <a:solidFill>
                  <a:srgbClr val="7030A0"/>
                </a:solidFill>
                <a:cs typeface="Times New Roman" pitchFamily="16" charset="0"/>
              </a:rPr>
              <a:t>3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. Обмен педагогическим опытом: работа в группах по направленностям.</a:t>
            </a:r>
          </a:p>
          <a:p>
            <a:pPr marL="180975" indent="-177800" algn="r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dirty="0" smtClean="0">
                <a:solidFill>
                  <a:srgbClr val="0033CC"/>
                </a:solidFill>
                <a:cs typeface="Times New Roman" pitchFamily="16" charset="0"/>
              </a:rPr>
              <a:t>Педагоги ИЗО и ДПИ</a:t>
            </a: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4. Выработка и принятие решения педагогического совета.</a:t>
            </a: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endParaRPr lang="ru-RU" sz="2400" b="1" dirty="0">
              <a:solidFill>
                <a:srgbClr val="7030A0"/>
              </a:solidFill>
              <a:cs typeface="Times New Roman" pitchFamily="16" charset="0"/>
            </a:endParaRPr>
          </a:p>
        </p:txBody>
      </p:sp>
      <p:pic>
        <p:nvPicPr>
          <p:cNvPr id="6" name="Picture 4" descr="v25an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04664"/>
            <a:ext cx="1028700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Слово - «технология» - пришло из технического мира и наиболее привычное отношение имеет к производственному процессу. Оно происходит от греческих </a:t>
            </a:r>
            <a:r>
              <a:rPr lang="en-US" sz="1600" b="1" i="1" dirty="0" smtClean="0">
                <a:latin typeface="Arial" pitchFamily="34" charset="0"/>
                <a:ea typeface="Times New Roman" pitchFamily="18" charset="0"/>
              </a:rPr>
              <a:t>techno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– это значит искусство</a:t>
            </a: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,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мастерство, умение и </a:t>
            </a:r>
            <a:r>
              <a:rPr lang="ru-RU" sz="1600" b="1" i="1" dirty="0" err="1" smtClean="0">
                <a:latin typeface="Arial" pitchFamily="34" charset="0"/>
                <a:ea typeface="Times New Roman" pitchFamily="18" charset="0"/>
              </a:rPr>
              <a:t>logos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– наука</a:t>
            </a: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</a:rPr>
              <a:t>,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закон.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Дословно «технология» – наука о мастерстве. </a:t>
            </a:r>
            <a:endParaRPr lang="ru-RU" sz="160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Если говорить о технологии, то в переводе это означает искусство и трактуется как совокупность методов.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Технология отличается от методики преподавания своей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воспроизводимостью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и устойчивостью результатов.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В широком смысле, технология — это наука о законах функционирования любой сложной системы: производство, социум, образование и др.</a:t>
            </a:r>
            <a:endParaRPr lang="ru-RU" sz="1600" b="1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Понятие «технология» включает три составляющих части: </a:t>
            </a:r>
            <a:endParaRPr lang="ru-RU" sz="160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Информационную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(содержание – «что?») - основополагающие принципы системы - научность, доступность, перспективность, последовательность, связь с практикой и т.д.;</a:t>
            </a:r>
            <a:endParaRPr lang="ru-RU" sz="16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Инструментальную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(ресурсы – «чем?») - инструменты, необходимые для реализации проекта; их состав многообразен, от материально-технических до человеческих.</a:t>
            </a:r>
            <a:endParaRPr lang="ru-RU" sz="16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</a:rPr>
              <a:t>Социальную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 (кадры – «кто?») - «</a:t>
            </a:r>
            <a:r>
              <a:rPr lang="ru-RU" sz="1600" b="1" dirty="0" err="1" smtClean="0">
                <a:latin typeface="Arial" pitchFamily="34" charset="0"/>
                <a:ea typeface="Times New Roman" pitchFamily="18" charset="0"/>
              </a:rPr>
              <a:t>реализаторы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» (кадры и требования к ним).</a:t>
            </a:r>
            <a:endParaRPr lang="ru-RU" sz="16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Эти составляющие технологии тесно взаимосвязаны и взаимозависимы, изменение одной из них требует соответственного изменения других.</a:t>
            </a:r>
            <a:endParaRPr lang="ru-RU" sz="1600" b="1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В узком смысле, технология - совокупность методов обработки, изготовления, изменения состояния, свойств, формы сырья в процессе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производства.</a:t>
            </a:r>
            <a:r>
              <a:rPr lang="ru-RU" sz="1600" b="1" i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</a:rPr>
              <a:t>Наука о способах воздействия на сырье, материалы, соответствующими орудиями производства. </a:t>
            </a:r>
            <a:endParaRPr lang="en-US" sz="1600" b="1" dirty="0" smtClean="0">
              <a:latin typeface="Arial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В образовании это означает совокупность методов воздействия на обучающихся в учебном процессе.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29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429684" cy="95410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 личностно-ориентированного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развивающего  обучения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 технологии личностно-ориентированного обучения центр всей образовательной системы – индивидуальность детской личности, следовательно, методическую основу этой технологии составляют 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дифференциация и индивидуализация обучения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611560" y="2492896"/>
            <a:ext cx="3600400" cy="648072"/>
          </a:xfrm>
          <a:prstGeom prst="bevel">
            <a:avLst/>
          </a:prstGeom>
          <a:solidFill>
            <a:srgbClr val="66FF99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Дифференциация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обучения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4716016" y="2492896"/>
            <a:ext cx="3861072" cy="648072"/>
          </a:xfrm>
          <a:prstGeom prst="bevel">
            <a:avLst/>
          </a:prstGeom>
          <a:solidFill>
            <a:srgbClr val="66FF99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Индивидуализация  обучения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3620342"/>
            <a:ext cx="34563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3975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«Дифференциация»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переводе с латинского означает разделение, расслоение целого на различные части.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397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учреждениях дополнительного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образо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детей возможно применение таких вариантов дифференциации, как: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  <a:tab pos="5397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комплектование учебных групп однородного  состава;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397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внутригрупповая дифференциация для разделения по уровням познавательного  интереса;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397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профильное обучение в старших группах на основе диагностики, самопознания и рекомендаций детей и родителей.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72066" y="3214686"/>
            <a:ext cx="3286148" cy="3429024"/>
          </a:xfrm>
          <a:prstGeom prst="frame">
            <a:avLst>
              <a:gd name="adj1" fmla="val 5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429000"/>
            <a:ext cx="2843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b="1" dirty="0" smtClean="0">
                <a:latin typeface="Arial" pitchFamily="34" charset="0"/>
                <a:ea typeface="Times New Roman" pitchFamily="18" charset="0"/>
              </a:rPr>
              <a:t>         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</a:rPr>
              <a:t>Технология индивидуализации обучения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(адаптивная)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</a:rPr>
              <a:t>–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такая технология обучения, при</a:t>
            </a:r>
            <a:r>
              <a:rPr lang="ru-RU" sz="14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которой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инди-видуальный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подход и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индиви-дуальная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форма обучения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яв-ляются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приоритетными. Индивидуальный подход как принцип обучения </a:t>
            </a:r>
            <a:r>
              <a:rPr lang="ru-RU" sz="1400" dirty="0" err="1" smtClean="0">
                <a:latin typeface="Arial" pitchFamily="34" charset="0"/>
                <a:ea typeface="Times New Roman" pitchFamily="18" charset="0"/>
              </a:rPr>
              <a:t>осущест-вляется</a:t>
            </a:r>
            <a:r>
              <a:rPr lang="ru-RU" sz="1400" dirty="0" smtClean="0">
                <a:latin typeface="Arial" pitchFamily="34" charset="0"/>
                <a:ea typeface="Times New Roman" pitchFamily="18" charset="0"/>
              </a:rPr>
              <a:t> в определенной мере во многих технологиях, поэтому ее считают проникающей технологией.</a:t>
            </a:r>
            <a:endParaRPr lang="ru-RU" sz="1400" dirty="0"/>
          </a:p>
        </p:txBody>
      </p:sp>
      <p:sp>
        <p:nvSpPr>
          <p:cNvPr id="9" name="Рамка 8"/>
          <p:cNvSpPr/>
          <p:nvPr/>
        </p:nvSpPr>
        <p:spPr>
          <a:xfrm>
            <a:off x="467544" y="3212976"/>
            <a:ext cx="3960440" cy="3429024"/>
          </a:xfrm>
          <a:prstGeom prst="frame">
            <a:avLst>
              <a:gd name="adj1" fmla="val 5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1077218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Личностно-ориентированное обучение –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(ЛОО)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752" y="179778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такое обучение, где во главу угла ставится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личность ребенка,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ее самобытность,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субъектный опыт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каждого сначала раскрывается, а затем согласовывается с содержанием образования.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96" y="3362255"/>
            <a:ext cx="1371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81754"/>
            <a:ext cx="6480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53" y="2310662"/>
            <a:ext cx="1944216" cy="22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J0099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9552" y="1772816"/>
            <a:ext cx="8137525" cy="1080120"/>
          </a:xfrm>
          <a:prstGeom prst="rect">
            <a:avLst/>
          </a:prstGeom>
          <a:noFill/>
        </p:spPr>
      </p:pic>
      <p:pic>
        <p:nvPicPr>
          <p:cNvPr id="3" name="Picture 12" descr="J0099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73216"/>
            <a:ext cx="8066087" cy="10163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47667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b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личностно-ориентированного  занятия - </a:t>
            </a:r>
            <a:endParaRPr lang="ru-RU" sz="2400" b="1" i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56992"/>
            <a:ext cx="8064896" cy="1294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  <a:defRPr/>
            </a:pPr>
            <a:r>
              <a:rPr lang="ru-RU" sz="2800" b="1" dirty="0">
                <a:solidFill>
                  <a:srgbClr val="7030A0"/>
                </a:solidFill>
                <a:cs typeface="Arial Unicode MS" pitchFamily="32" charset="0"/>
              </a:rPr>
              <a:t>создание условий для проявления познавательной активности</a:t>
            </a:r>
          </a:p>
          <a:p>
            <a:pPr algn="ctr">
              <a:lnSpc>
                <a:spcPct val="93000"/>
              </a:lnSpc>
              <a:buClrTx/>
              <a:buFontTx/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cs typeface="Arial Unicode MS" pitchFamily="32" charset="0"/>
              </a:rPr>
              <a:t>обучающихся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-171400"/>
            <a:ext cx="9083675" cy="795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1912565" cy="155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00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964</Words>
  <Application>Microsoft Office PowerPoint</Application>
  <PresentationFormat>Экран (4:3)</PresentationFormat>
  <Paragraphs>184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182</cp:revision>
  <dcterms:created xsi:type="dcterms:W3CDTF">2012-11-19T11:09:47Z</dcterms:created>
  <dcterms:modified xsi:type="dcterms:W3CDTF">2012-11-26T11:59:44Z</dcterms:modified>
</cp:coreProperties>
</file>