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0111-CCD2-44F6-8C91-0C8FC34A941F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B062-2E02-4F18-8697-860D75C685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0111-CCD2-44F6-8C91-0C8FC34A941F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B062-2E02-4F18-8697-860D75C68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0111-CCD2-44F6-8C91-0C8FC34A941F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B062-2E02-4F18-8697-860D75C68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0111-CCD2-44F6-8C91-0C8FC34A941F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B062-2E02-4F18-8697-860D75C68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0111-CCD2-44F6-8C91-0C8FC34A941F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B062-2E02-4F18-8697-860D75C685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0111-CCD2-44F6-8C91-0C8FC34A941F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B062-2E02-4F18-8697-860D75C68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0111-CCD2-44F6-8C91-0C8FC34A941F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B062-2E02-4F18-8697-860D75C68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0111-CCD2-44F6-8C91-0C8FC34A941F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B062-2E02-4F18-8697-860D75C68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0111-CCD2-44F6-8C91-0C8FC34A941F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B062-2E02-4F18-8697-860D75C68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0111-CCD2-44F6-8C91-0C8FC34A941F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B062-2E02-4F18-8697-860D75C68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0111-CCD2-44F6-8C91-0C8FC34A941F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7AB062-2E02-4F18-8697-860D75C685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C20111-CCD2-44F6-8C91-0C8FC34A941F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7AB062-2E02-4F18-8697-860D75C6853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Программа «Судомоделизм»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21444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Педагог дополнительного образования Коновалов Юрий Владимирович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642918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МБОУ ДОД  Детский морской центр «Альбатрос» г. Домодедово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Методы </a:t>
            </a:r>
            <a:r>
              <a:rPr lang="ru-RU" b="1" i="1" dirty="0" smtClean="0"/>
              <a:t>обучения: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+mj-lt"/>
              </a:rPr>
              <a:t>объяснительно-иллюстративный</a:t>
            </a:r>
            <a:r>
              <a:rPr lang="ru-RU" sz="3600" b="1" dirty="0" smtClean="0">
                <a:latin typeface="+mj-lt"/>
              </a:rPr>
              <a:t>:</a:t>
            </a:r>
            <a:endParaRPr lang="ru-RU" sz="3600" b="1" dirty="0" smtClean="0">
              <a:latin typeface="+mj-lt"/>
            </a:endParaRPr>
          </a:p>
          <a:p>
            <a:r>
              <a:rPr lang="ru-RU" sz="3600" b="1" dirty="0" smtClean="0">
                <a:latin typeface="+mj-lt"/>
              </a:rPr>
              <a:t>репродуктивный</a:t>
            </a:r>
            <a:r>
              <a:rPr lang="ru-RU" sz="3600" b="1" dirty="0" smtClean="0">
                <a:latin typeface="+mj-lt"/>
              </a:rPr>
              <a:t>:</a:t>
            </a:r>
          </a:p>
          <a:p>
            <a:r>
              <a:rPr lang="ru-RU" sz="3600" b="1" dirty="0" smtClean="0">
                <a:latin typeface="+mj-lt"/>
              </a:rPr>
              <a:t> </a:t>
            </a:r>
            <a:r>
              <a:rPr lang="ru-RU" sz="3600" b="1" dirty="0" smtClean="0">
                <a:latin typeface="+mj-lt"/>
              </a:rPr>
              <a:t>диалогический; </a:t>
            </a:r>
          </a:p>
          <a:p>
            <a:r>
              <a:rPr lang="ru-RU" sz="3600" b="1" dirty="0" smtClean="0">
                <a:latin typeface="+mj-lt"/>
              </a:rPr>
              <a:t>частично-поисковый</a:t>
            </a:r>
            <a:r>
              <a:rPr lang="ru-RU" sz="3600" b="1" dirty="0" smtClean="0">
                <a:latin typeface="+mj-lt"/>
              </a:rPr>
              <a:t>:</a:t>
            </a:r>
            <a:endParaRPr lang="ru-RU" sz="3600" b="1" dirty="0" smtClean="0">
              <a:latin typeface="+mj-lt"/>
            </a:endParaRPr>
          </a:p>
          <a:p>
            <a:r>
              <a:rPr lang="ru-RU" sz="3600" b="1" dirty="0" smtClean="0">
                <a:latin typeface="+mj-lt"/>
              </a:rPr>
              <a:t> </a:t>
            </a:r>
          </a:p>
          <a:p>
            <a:endParaRPr lang="ru-RU" sz="3200" b="1" dirty="0">
              <a:latin typeface="+mj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150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00562" y="1928802"/>
          <a:ext cx="4438868" cy="3516415"/>
        </p:xfrm>
        <a:graphic>
          <a:graphicData uri="http://schemas.openxmlformats.org/presentationml/2006/ole">
            <p:oleObj spid="_x0000_s21506" name="Видео-клип" r:id="rId3" imgW="6095238" imgH="4828571" progId="AVIFile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Предполагаемые результаты.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495800" cy="492618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+mj-lt"/>
              </a:rPr>
              <a:t>После </a:t>
            </a:r>
            <a:r>
              <a:rPr lang="ru-RU" b="1" dirty="0" smtClean="0">
                <a:latin typeface="+mj-lt"/>
              </a:rPr>
              <a:t>освоения данной программы обучающиеся:</a:t>
            </a:r>
          </a:p>
          <a:p>
            <a:pPr lvl="0"/>
            <a:r>
              <a:rPr lang="ru-RU" b="1" dirty="0" smtClean="0">
                <a:latin typeface="+mj-lt"/>
              </a:rPr>
              <a:t>научатся работать с чертежами;</a:t>
            </a:r>
          </a:p>
          <a:p>
            <a:pPr lvl="0"/>
            <a:r>
              <a:rPr lang="ru-RU" b="1" dirty="0" smtClean="0">
                <a:latin typeface="+mj-lt"/>
              </a:rPr>
              <a:t>приобретут навыки технического черчения;</a:t>
            </a:r>
          </a:p>
          <a:p>
            <a:pPr lvl="0"/>
            <a:r>
              <a:rPr lang="ru-RU" b="1" dirty="0" smtClean="0">
                <a:latin typeface="+mj-lt"/>
              </a:rPr>
              <a:t>освоят азы слесарного и столярного дела, научатся работать на настольном токарном станке (для 1-го этапа обучения);</a:t>
            </a:r>
          </a:p>
          <a:p>
            <a:pPr lvl="0"/>
            <a:r>
              <a:rPr lang="ru-RU" b="1" dirty="0" smtClean="0">
                <a:latin typeface="+mj-lt"/>
              </a:rPr>
              <a:t>научатся работать на сверлильном станке, а также механическом лобзике) (для 2-го этапа обучения</a:t>
            </a:r>
            <a:r>
              <a:rPr lang="ru-RU" b="1" dirty="0" smtClean="0">
                <a:latin typeface="+mj-lt"/>
              </a:rPr>
              <a:t>);</a:t>
            </a:r>
            <a:endParaRPr lang="ru-RU" b="1" dirty="0" smtClean="0">
              <a:latin typeface="+mj-lt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281518" cy="499762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latin typeface="+mj-lt"/>
              </a:rPr>
              <a:t>смогут рассчитать мощность двигателей  конкретной модели ( 3-ий год обучения)</a:t>
            </a:r>
          </a:p>
          <a:p>
            <a:pPr lvl="0"/>
            <a:r>
              <a:rPr lang="ru-RU" b="1" dirty="0" smtClean="0">
                <a:latin typeface="+mj-lt"/>
              </a:rPr>
              <a:t>рассчитать гребные винты для скоростных моделей</a:t>
            </a:r>
          </a:p>
          <a:p>
            <a:pPr lvl="0"/>
            <a:r>
              <a:rPr lang="ru-RU" b="1" dirty="0" smtClean="0">
                <a:latin typeface="+mj-lt"/>
              </a:rPr>
              <a:t>научатся творчески подходить к изготовлению модели;</a:t>
            </a:r>
          </a:p>
          <a:p>
            <a:pPr lvl="0"/>
            <a:r>
              <a:rPr lang="ru-RU" b="1" dirty="0" smtClean="0">
                <a:latin typeface="+mj-lt"/>
              </a:rPr>
              <a:t>научатся применять при изготовлении моделей элементы рационализаторства и изобретательства</a:t>
            </a:r>
          </a:p>
          <a:p>
            <a:pPr lvl="0"/>
            <a:r>
              <a:rPr lang="ru-RU" b="1" dirty="0" smtClean="0">
                <a:latin typeface="+mj-lt"/>
              </a:rPr>
              <a:t>выполнят разрядные нормы;</a:t>
            </a:r>
          </a:p>
          <a:p>
            <a:pPr lvl="0"/>
            <a:r>
              <a:rPr lang="ru-RU" b="1" dirty="0" smtClean="0">
                <a:latin typeface="+mj-lt"/>
              </a:rPr>
              <a:t>расширят знания об отечественном и зарубежном флоте.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Учебно-тематический план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1017585"/>
          <a:ext cx="8229600" cy="543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4243446"/>
                <a:gridCol w="1071570"/>
                <a:gridCol w="1071570"/>
                <a:gridCol w="1085800"/>
              </a:tblGrid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Название темы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Теорет.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Практич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Вводное занятие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История развития Российского флота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Теоретический чертеж модели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Простейшие модели парусной яхты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Покраска моделей, виды краски и способы нанесения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Модели надводных судов длиной до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Модель подводной лодки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Минута отдыха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_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Компьютерные занятия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Итоговое занятие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0108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Учебно-тематический план 2 </a:t>
            </a:r>
            <a:r>
              <a:rPr lang="ru-RU" b="1" dirty="0" smtClean="0"/>
              <a:t>год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426464"/>
          <a:ext cx="8229600" cy="5050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/>
                <a:gridCol w="4814950"/>
                <a:gridCol w="1214446"/>
                <a:gridCol w="857256"/>
                <a:gridCol w="800048"/>
              </a:tblGrid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Название темы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теорет.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практич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Вводное занятие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Изготовление корпуса скоростной модели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Изготовление винтомоторной группы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Изготовление редуктора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Подготовка двигателя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Сборка модели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Отделка модели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Установка аппаратуры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Регулировка и испытание моделей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Итоговое занятие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Учебно-тематический план </a:t>
            </a:r>
            <a:r>
              <a:rPr lang="ru-RU" b="1" dirty="0" smtClean="0"/>
              <a:t>3 </a:t>
            </a:r>
            <a:r>
              <a:rPr lang="ru-RU" b="1" dirty="0" smtClean="0"/>
              <a:t>год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071545"/>
          <a:ext cx="8429655" cy="676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37"/>
                <a:gridCol w="5429288"/>
                <a:gridCol w="857256"/>
                <a:gridCol w="714380"/>
                <a:gridCol w="928694"/>
              </a:tblGrid>
              <a:tr h="39151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темы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теорет.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практич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10"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Вводное занятие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10"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Главные размерения 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52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10"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Расчет потребной мощности двигателей модели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10"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Гребные винты модели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10"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Рулевое устройство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10"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Валопроводы гребных винтов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10"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Электротехническое оборудование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10"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Радиотехническое оборудование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10"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Сборка модели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Отделка модели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Установка аппаратуры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Регулировка и испытание модели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10"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Итоговое занятие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Методическое </a:t>
            </a:r>
            <a:r>
              <a:rPr lang="ru-RU" b="1" dirty="0" smtClean="0"/>
              <a:t>обеспечение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928670"/>
          <a:ext cx="8229600" cy="597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86"/>
                <a:gridCol w="2571768"/>
                <a:gridCol w="2037406"/>
                <a:gridCol w="2177436"/>
                <a:gridCol w="1114404"/>
              </a:tblGrid>
              <a:tr h="66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Название раздела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Форма занятий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Организация учебно-воспитательного процесса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Форма подведения итогов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1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Вводное занятие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Модели  изготовленных судов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бассейн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92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История развития Российского флота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Посещение краеведческого музея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Плакаты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Викторина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1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Теоретический чертеж модели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Рассказ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Беседа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Бумага для черчения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7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Готовальня.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92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Простейшие модели парусной яхты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Практическая работа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Модели  изготовленных судов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073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Инструменты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073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Конкурс, соревнование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92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Покраска моделей, виды краски и способы нанесения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Беседа Практическая работа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Модели  изготовленных судов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кисть, валик, краскопульт, наждачная бумага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Тестирование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1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Модели надводных судов длиной до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Практическая работа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Инструменты, материалы, чертежи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Конкурс, соревнование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254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Модель подводной лодки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Практическая работа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Модели лодок, участвовавших в соревнованиях.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Древесина, стеклопластик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Инструменты, материалы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92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Компьютерные занятия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Практическая работа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игры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Компьютер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Игры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1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Итоговое занятие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Модели судов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бассейн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Презентация проектов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Список литературы для педагога для реализации программы.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Варламов </a:t>
            </a:r>
            <a:r>
              <a:rPr lang="ru-RU" dirty="0" smtClean="0"/>
              <a:t>Е. А. Скоростные кордовые модели- - М.: ДОСААФ, 1989.</a:t>
            </a:r>
          </a:p>
          <a:p>
            <a:pPr lvl="0"/>
            <a:r>
              <a:rPr lang="ru-RU" dirty="0" smtClean="0"/>
              <a:t>Жидков Б. И. Секреты высоких скоростей. - М.: ДОСААФ, 1991.</a:t>
            </a:r>
          </a:p>
          <a:p>
            <a:pPr lvl="0"/>
            <a:r>
              <a:rPr lang="ru-RU" dirty="0" smtClean="0"/>
              <a:t>Злобин Л. М. Психология воспитания. - М.: Высшая школа, 1991.</a:t>
            </a:r>
          </a:p>
          <a:p>
            <a:pPr lvl="0"/>
            <a:r>
              <a:rPr lang="ru-RU" dirty="0" smtClean="0"/>
              <a:t>Калина И. Модельные двигатели. - М.: ДОСААФ, 1990.</a:t>
            </a:r>
          </a:p>
          <a:p>
            <a:pPr lvl="0"/>
            <a:r>
              <a:rPr lang="ru-RU" dirty="0" err="1" smtClean="0"/>
              <a:t>Фрид</a:t>
            </a:r>
            <a:r>
              <a:rPr lang="ru-RU" dirty="0" smtClean="0"/>
              <a:t> </a:t>
            </a:r>
            <a:r>
              <a:rPr lang="ru-RU" dirty="0" smtClean="0"/>
              <a:t>Е. Г. Устройство судна. - Л.,1970.</a:t>
            </a:r>
          </a:p>
          <a:p>
            <a:pPr lvl="0"/>
            <a:r>
              <a:rPr lang="ru-RU" dirty="0" err="1" smtClean="0"/>
              <a:t>Шетанов</a:t>
            </a:r>
            <a:r>
              <a:rPr lang="ru-RU" dirty="0" smtClean="0"/>
              <a:t> </a:t>
            </a:r>
            <a:r>
              <a:rPr lang="ru-RU" dirty="0" smtClean="0"/>
              <a:t>Б. В. Судомодельный кружок. - М.,1983.</a:t>
            </a:r>
          </a:p>
          <a:p>
            <a:r>
              <a:rPr lang="ru-RU" b="1" dirty="0" smtClean="0"/>
              <a:t>Список литературы, рекомендованный для детей и родителей</a:t>
            </a:r>
            <a:endParaRPr lang="ru-RU" dirty="0" smtClean="0"/>
          </a:p>
          <a:p>
            <a:pPr lvl="0"/>
            <a:r>
              <a:rPr lang="ru-RU" dirty="0" smtClean="0"/>
              <a:t>Журнал </a:t>
            </a:r>
            <a:r>
              <a:rPr lang="ru-RU" dirty="0" smtClean="0"/>
              <a:t>«Моделист-конструктор" (2005-2012г),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Актуальность  программы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920875"/>
            <a:ext cx="4038600" cy="44338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Судомоделизм </a:t>
            </a:r>
            <a:r>
              <a:rPr lang="ru-RU" dirty="0" smtClean="0"/>
              <a:t>- первая школа воспитания не только моряков, речников и судостроителей, но и будущих квалифицированных рабочих, инженеров, конструкторов, изобретателей и </a:t>
            </a:r>
            <a:r>
              <a:rPr lang="ru-RU" dirty="0" smtClean="0"/>
              <a:t>рационализаторов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000372"/>
            <a:ext cx="279846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714884"/>
            <a:ext cx="2786067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214422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b="1" dirty="0" smtClean="0"/>
              <a:t>ЦЕЛЬ ПРОГРАММЫ 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4282" y="1920085"/>
            <a:ext cx="4281518" cy="4434840"/>
          </a:xfrm>
        </p:spPr>
        <p:txBody>
          <a:bodyPr>
            <a:normAutofit fontScale="92500"/>
          </a:bodyPr>
          <a:lstStyle/>
          <a:p>
            <a:r>
              <a:rPr lang="ru-RU" sz="3000" dirty="0" smtClean="0"/>
              <a:t>- </a:t>
            </a:r>
            <a:r>
              <a:rPr lang="ru-RU" sz="3000" b="1" dirty="0" smtClean="0">
                <a:latin typeface="+mj-lt"/>
              </a:rPr>
              <a:t>создание комфортных условий для развития личности ребенка, адаптированного к современной жизни, средствами приобщения к технике, судомоделизму и судомодельному спорту.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Documents and Settings\User\Рабочий стол\мероприятия\Королёв 2011\IMG_27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Задачи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20085"/>
            <a:ext cx="4495800" cy="4434840"/>
          </a:xfrm>
        </p:spPr>
        <p:txBody>
          <a:bodyPr>
            <a:normAutofit fontScale="55000" lnSpcReduction="20000"/>
          </a:bodyPr>
          <a:lstStyle/>
          <a:p>
            <a:r>
              <a:rPr lang="ru-RU" sz="4500" b="1" i="1" dirty="0" smtClean="0">
                <a:latin typeface="+mj-lt"/>
              </a:rPr>
              <a:t>Образовательные </a:t>
            </a:r>
            <a:r>
              <a:rPr lang="ru-RU" sz="4500" b="1" i="1" dirty="0" smtClean="0">
                <a:latin typeface="+mj-lt"/>
              </a:rPr>
              <a:t>задачи:</a:t>
            </a:r>
            <a:endParaRPr lang="ru-RU" sz="4500" dirty="0" smtClean="0">
              <a:latin typeface="+mj-lt"/>
            </a:endParaRPr>
          </a:p>
          <a:p>
            <a:pPr lvl="0">
              <a:lnSpc>
                <a:spcPct val="120000"/>
              </a:lnSpc>
            </a:pPr>
            <a:r>
              <a:rPr lang="ru-RU" sz="3800" b="1" dirty="0" smtClean="0">
                <a:latin typeface="+mj-lt"/>
              </a:rPr>
              <a:t>Научить ребят работать простейшим инструментом </a:t>
            </a:r>
            <a:r>
              <a:rPr lang="ru-RU" sz="3800" b="1" dirty="0" smtClean="0">
                <a:latin typeface="+mj-lt"/>
              </a:rPr>
              <a:t> </a:t>
            </a:r>
            <a:endParaRPr lang="ru-RU" sz="3800" b="1" dirty="0" smtClean="0">
              <a:latin typeface="+mj-lt"/>
            </a:endParaRPr>
          </a:p>
          <a:p>
            <a:pPr lvl="0">
              <a:lnSpc>
                <a:spcPct val="120000"/>
              </a:lnSpc>
            </a:pPr>
            <a:r>
              <a:rPr lang="ru-RU" sz="3800" b="1" dirty="0" smtClean="0">
                <a:latin typeface="+mj-lt"/>
              </a:rPr>
              <a:t>Научить ребят работать на станках </a:t>
            </a:r>
            <a:r>
              <a:rPr lang="ru-RU" sz="3800" b="1" dirty="0" smtClean="0">
                <a:latin typeface="+mj-lt"/>
              </a:rPr>
              <a:t> </a:t>
            </a:r>
            <a:endParaRPr lang="ru-RU" sz="3800" b="1" dirty="0" smtClean="0">
              <a:latin typeface="+mj-lt"/>
            </a:endParaRPr>
          </a:p>
          <a:p>
            <a:pPr lvl="0">
              <a:lnSpc>
                <a:spcPct val="120000"/>
              </a:lnSpc>
            </a:pPr>
            <a:r>
              <a:rPr lang="ru-RU" sz="3800" b="1" dirty="0" smtClean="0">
                <a:latin typeface="+mj-lt"/>
              </a:rPr>
              <a:t>Научить ребят основам технического черчения.</a:t>
            </a:r>
          </a:p>
          <a:p>
            <a:pPr lvl="0">
              <a:lnSpc>
                <a:spcPct val="120000"/>
              </a:lnSpc>
            </a:pPr>
            <a:r>
              <a:rPr lang="ru-RU" sz="3800" b="1" dirty="0" smtClean="0">
                <a:latin typeface="+mj-lt"/>
              </a:rPr>
              <a:t>Научить строить модели судов </a:t>
            </a:r>
            <a:r>
              <a:rPr lang="ru-RU" sz="3800" b="1" dirty="0" smtClean="0">
                <a:latin typeface="+mj-lt"/>
              </a:rPr>
              <a:t> </a:t>
            </a:r>
            <a:endParaRPr lang="ru-RU" sz="3800" b="1" dirty="0" smtClean="0">
              <a:latin typeface="+mj-lt"/>
            </a:endParaRPr>
          </a:p>
          <a:p>
            <a:pPr lvl="0">
              <a:lnSpc>
                <a:spcPct val="120000"/>
              </a:lnSpc>
            </a:pPr>
            <a:r>
              <a:rPr lang="ru-RU" sz="3800" b="1" dirty="0" smtClean="0">
                <a:latin typeface="+mj-lt"/>
              </a:rPr>
              <a:t>Подготовить ребят для выполнения разрядных норм в </a:t>
            </a:r>
            <a:r>
              <a:rPr lang="ru-RU" sz="3800" b="1" dirty="0" smtClean="0">
                <a:latin typeface="+mj-lt"/>
              </a:rPr>
              <a:t> для </a:t>
            </a:r>
            <a:r>
              <a:rPr lang="ru-RU" sz="3800" b="1" dirty="0" smtClean="0">
                <a:latin typeface="+mj-lt"/>
              </a:rPr>
              <a:t>выступления на соревнованиях </a:t>
            </a:r>
            <a:r>
              <a:rPr lang="ru-RU" sz="3800" b="1" dirty="0" smtClean="0">
                <a:latin typeface="+mj-lt"/>
              </a:rPr>
              <a:t> </a:t>
            </a:r>
            <a:endParaRPr lang="ru-RU" sz="3800" b="1" dirty="0" smtClean="0">
              <a:latin typeface="+mj-lt"/>
            </a:endParaRPr>
          </a:p>
          <a:p>
            <a:endParaRPr lang="ru-RU" sz="3800" b="1" dirty="0">
              <a:latin typeface="+mj-lt"/>
            </a:endParaRPr>
          </a:p>
        </p:txBody>
      </p:sp>
      <p:pic>
        <p:nvPicPr>
          <p:cNvPr id="16387" name="Picture 3" descr="C:\Documents and Settings\User\Рабочий стол\мероприятия\Королёв 2011\IMG_27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2500306"/>
            <a:ext cx="4202651" cy="3151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038600" cy="44348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+mj-lt"/>
              </a:rPr>
              <a:t>Воспитательные задачи:</a:t>
            </a:r>
            <a:endParaRPr lang="ru-RU" b="1" dirty="0" smtClean="0">
              <a:latin typeface="+mj-lt"/>
            </a:endParaRPr>
          </a:p>
          <a:p>
            <a:pPr lvl="0"/>
            <a:r>
              <a:rPr lang="ru-RU" b="1" dirty="0" smtClean="0">
                <a:latin typeface="+mj-lt"/>
              </a:rPr>
              <a:t>Воспитывать творческие и изобретательские способности ребят, </a:t>
            </a:r>
            <a:r>
              <a:rPr lang="ru-RU" b="1" dirty="0" smtClean="0">
                <a:latin typeface="+mj-lt"/>
              </a:rPr>
              <a:t> </a:t>
            </a:r>
            <a:endParaRPr lang="ru-RU" b="1" dirty="0" smtClean="0">
              <a:latin typeface="+mj-lt"/>
            </a:endParaRPr>
          </a:p>
          <a:p>
            <a:pPr lvl="0"/>
            <a:r>
              <a:rPr lang="ru-RU" b="1" dirty="0" smtClean="0">
                <a:latin typeface="+mj-lt"/>
              </a:rPr>
              <a:t>Воспитывать уважение к труду.</a:t>
            </a:r>
          </a:p>
          <a:p>
            <a:pPr lvl="0"/>
            <a:r>
              <a:rPr lang="ru-RU" b="1" dirty="0" smtClean="0">
                <a:latin typeface="+mj-lt"/>
              </a:rPr>
              <a:t>Формировать общую культуру работы </a:t>
            </a:r>
            <a:r>
              <a:rPr lang="ru-RU" b="1" dirty="0" smtClean="0">
                <a:latin typeface="+mj-lt"/>
              </a:rPr>
              <a:t>  рабочем </a:t>
            </a:r>
            <a:r>
              <a:rPr lang="ru-RU" b="1" dirty="0" smtClean="0">
                <a:latin typeface="+mj-lt"/>
              </a:rPr>
              <a:t>месте. </a:t>
            </a:r>
            <a:endParaRPr lang="ru-RU" b="1" dirty="0">
              <a:latin typeface="+mj-lt"/>
            </a:endParaRPr>
          </a:p>
        </p:txBody>
      </p:sp>
      <p:pic>
        <p:nvPicPr>
          <p:cNvPr id="17411" name="Picture 3" descr="C:\Documents and Settings\User\Рабочий стол\фото альбатрос\судомодель\Копия IMG_57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060575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latin typeface="+mj-lt"/>
              </a:rPr>
              <a:t>Развивающие задачи:</a:t>
            </a:r>
            <a:endParaRPr lang="ru-RU" sz="2800" b="1" dirty="0" smtClean="0">
              <a:latin typeface="+mj-lt"/>
            </a:endParaRPr>
          </a:p>
          <a:p>
            <a:pPr lvl="0"/>
            <a:r>
              <a:rPr lang="ru-RU" sz="2800" b="1" dirty="0" smtClean="0">
                <a:latin typeface="+mj-lt"/>
              </a:rPr>
              <a:t>Развивать навыки конструирования и рационализаторства.</a:t>
            </a:r>
          </a:p>
          <a:p>
            <a:pPr lvl="0"/>
            <a:r>
              <a:rPr lang="ru-RU" sz="2800" b="1" dirty="0" smtClean="0">
                <a:latin typeface="+mj-lt"/>
              </a:rPr>
              <a:t>Развивать глазомер, быстроту реакции.</a:t>
            </a:r>
          </a:p>
          <a:p>
            <a:r>
              <a:rPr lang="ru-RU" sz="2800" b="1" dirty="0" smtClean="0">
                <a:latin typeface="+mj-lt"/>
              </a:rPr>
              <a:t>Развивать </a:t>
            </a:r>
            <a:r>
              <a:rPr lang="ru-RU" sz="2800" b="1" dirty="0" smtClean="0">
                <a:latin typeface="+mj-lt"/>
              </a:rPr>
              <a:t>усердие, терпение в работе над </a:t>
            </a:r>
            <a:r>
              <a:rPr lang="ru-RU" sz="2800" b="1" dirty="0" smtClean="0">
                <a:latin typeface="+mj-lt"/>
              </a:rPr>
              <a:t>моделью  </a:t>
            </a:r>
            <a:endParaRPr lang="ru-RU" sz="2800" b="1" dirty="0">
              <a:latin typeface="+mj-lt"/>
            </a:endParaRPr>
          </a:p>
        </p:txBody>
      </p:sp>
      <p:pic>
        <p:nvPicPr>
          <p:cNvPr id="18434" name="Picture 2" descr="C:\Documents and Settings\User\Рабочий стол\фото альбатрос\судомодель\IMG_56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программы.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1490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+mj-lt"/>
              </a:rPr>
              <a:t>Доступность </a:t>
            </a:r>
            <a:r>
              <a:rPr lang="ru-RU" sz="2800" b="1" i="1" dirty="0" smtClean="0">
                <a:latin typeface="+mj-lt"/>
              </a:rPr>
              <a:t>- </a:t>
            </a:r>
            <a:r>
              <a:rPr lang="ru-RU" sz="2800" b="1" dirty="0" smtClean="0">
                <a:latin typeface="+mj-lt"/>
              </a:rPr>
              <a:t>при изложении материала учитываются и возрастные особенности детей, </a:t>
            </a:r>
            <a:r>
              <a:rPr lang="ru-RU" sz="2800" b="1" dirty="0" smtClean="0">
                <a:latin typeface="+mj-lt"/>
              </a:rPr>
              <a:t> </a:t>
            </a:r>
            <a:endParaRPr lang="ru-RU" sz="2800" b="1" dirty="0" smtClean="0">
              <a:latin typeface="+mj-lt"/>
            </a:endParaRPr>
          </a:p>
          <a:p>
            <a:r>
              <a:rPr lang="ru-RU" sz="2800" b="1" i="1" dirty="0" smtClean="0">
                <a:latin typeface="+mj-lt"/>
              </a:rPr>
              <a:t>Наглядность  </a:t>
            </a:r>
            <a:r>
              <a:rPr lang="ru-RU" sz="2800" b="1" dirty="0" smtClean="0">
                <a:latin typeface="+mj-lt"/>
              </a:rPr>
              <a:t> </a:t>
            </a:r>
            <a:endParaRPr lang="ru-RU" sz="2800" b="1" dirty="0" smtClean="0">
              <a:latin typeface="+mj-lt"/>
            </a:endParaRPr>
          </a:p>
          <a:p>
            <a:r>
              <a:rPr lang="ru-RU" sz="2800" b="1" i="1" dirty="0" smtClean="0">
                <a:latin typeface="+mj-lt"/>
              </a:rPr>
              <a:t>Сознательность </a:t>
            </a:r>
            <a:r>
              <a:rPr lang="ru-RU" sz="2800" b="1" i="1" dirty="0" smtClean="0">
                <a:latin typeface="+mj-lt"/>
              </a:rPr>
              <a:t>и </a:t>
            </a:r>
            <a:r>
              <a:rPr lang="ru-RU" sz="2800" b="1" i="1" dirty="0" smtClean="0">
                <a:latin typeface="+mj-lt"/>
              </a:rPr>
              <a:t>активность  </a:t>
            </a:r>
            <a:r>
              <a:rPr lang="ru-RU" sz="2800" b="1" dirty="0" smtClean="0">
                <a:latin typeface="+mj-lt"/>
              </a:rPr>
              <a:t>используются такие формы обучения, как компьютерное, мини-соревнования в бассейне, мини-выставки, занятия-игры, конкурсы и т. д.  </a:t>
            </a:r>
          </a:p>
          <a:p>
            <a:r>
              <a:rPr lang="ru-RU" sz="2800" b="1" i="1" dirty="0" smtClean="0">
                <a:latin typeface="+mj-lt"/>
              </a:rPr>
              <a:t>Прочность </a:t>
            </a:r>
            <a:r>
              <a:rPr lang="ru-RU" sz="2800" b="1" dirty="0" smtClean="0">
                <a:latin typeface="+mj-lt"/>
              </a:rPr>
              <a:t> 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Режим занятий.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1490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Программа  рассчитана </a:t>
            </a:r>
            <a:r>
              <a:rPr lang="ru-RU" dirty="0" smtClean="0"/>
              <a:t>на 3 года обучения.</a:t>
            </a:r>
          </a:p>
          <a:p>
            <a:r>
              <a:rPr lang="ru-RU" dirty="0" smtClean="0"/>
              <a:t>На первый год обучения принимаются дети  9-15 лет.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Обучающиеся, успешно освоившие программу первого года обучения переводятся на следующий курс. </a:t>
            </a:r>
          </a:p>
          <a:p>
            <a:r>
              <a:rPr lang="ru-RU" dirty="0" smtClean="0"/>
              <a:t>На </a:t>
            </a:r>
            <a:r>
              <a:rPr lang="ru-RU" dirty="0" smtClean="0"/>
              <a:t>второй курс  обучения могут также приниматься дети 12-16 лет, имеющие необходимые  минимальные навыки работы с инструментами, материалами.</a:t>
            </a:r>
          </a:p>
          <a:p>
            <a:r>
              <a:rPr lang="ru-RU" dirty="0" smtClean="0"/>
              <a:t>На третий курс зачисляются дети, успешно прошедшие 2 год  обучения </a:t>
            </a:r>
          </a:p>
          <a:p>
            <a:r>
              <a:rPr lang="ru-RU" dirty="0" smtClean="0"/>
              <a:t>Занятия в группах проводятся   3  раза в неделю по 2 часа. Всего -216 часа в </a:t>
            </a:r>
            <a:r>
              <a:rPr lang="ru-RU" dirty="0" err="1" smtClean="0"/>
              <a:t>уч</a:t>
            </a:r>
            <a:r>
              <a:rPr lang="ru-RU" dirty="0" smtClean="0"/>
              <a:t>. год.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Применяемые </a:t>
            </a:r>
            <a:r>
              <a:rPr lang="ru-RU" b="1" i="1" dirty="0" smtClean="0"/>
              <a:t>образовательные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800" b="1" dirty="0" smtClean="0">
                <a:latin typeface="+mj-lt"/>
              </a:rPr>
              <a:t>- личностно-ориентированного обучения, </a:t>
            </a:r>
          </a:p>
          <a:p>
            <a:r>
              <a:rPr lang="ru-RU" sz="2800" b="1" dirty="0" smtClean="0">
                <a:latin typeface="+mj-lt"/>
              </a:rPr>
              <a:t>-развивающего обучения.</a:t>
            </a:r>
          </a:p>
          <a:p>
            <a:r>
              <a:rPr lang="ru-RU" sz="2800" b="1" dirty="0" smtClean="0">
                <a:latin typeface="+mj-lt"/>
              </a:rPr>
              <a:t>- проектные технологии</a:t>
            </a:r>
          </a:p>
          <a:p>
            <a:endParaRPr lang="ru-RU" sz="2800" b="1" dirty="0">
              <a:latin typeface="+mj-lt"/>
            </a:endParaRPr>
          </a:p>
        </p:txBody>
      </p:sp>
      <p:pic>
        <p:nvPicPr>
          <p:cNvPr id="20482" name="Picture 2" descr="C:\Documents and Settings\User\Рабочий стол\фото альбатрос\сборное\IMG_56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930</Words>
  <Application>Microsoft Office PowerPoint</Application>
  <PresentationFormat>Экран (4:3)</PresentationFormat>
  <Paragraphs>317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Видео-клип</vt:lpstr>
      <vt:lpstr>Программа «Судомоделизм»</vt:lpstr>
      <vt:lpstr>Актуальность  программы </vt:lpstr>
      <vt:lpstr>ЦЕЛЬ ПРОГРАММЫ </vt:lpstr>
      <vt:lpstr>Задачи программы</vt:lpstr>
      <vt:lpstr>Задачи</vt:lpstr>
      <vt:lpstr>Задачи</vt:lpstr>
      <vt:lpstr>Особенности программы. </vt:lpstr>
      <vt:lpstr>Режим занятий. </vt:lpstr>
      <vt:lpstr>Применяемые образовательные технологии</vt:lpstr>
      <vt:lpstr>Методы обучения: </vt:lpstr>
      <vt:lpstr>Предполагаемые результаты. </vt:lpstr>
      <vt:lpstr>Учебно-тематический план </vt:lpstr>
      <vt:lpstr>Учебно-тематический план 2 год</vt:lpstr>
      <vt:lpstr>Учебно-тематический план 3 год</vt:lpstr>
      <vt:lpstr>Методическое обеспечение</vt:lpstr>
      <vt:lpstr>Список литературы для педагога для реализации программы.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«Судомоделизм»</dc:title>
  <dc:creator>WIN7XP</dc:creator>
  <cp:lastModifiedBy>WIN7XP</cp:lastModifiedBy>
  <cp:revision>7</cp:revision>
  <dcterms:created xsi:type="dcterms:W3CDTF">2012-11-16T12:40:30Z</dcterms:created>
  <dcterms:modified xsi:type="dcterms:W3CDTF">2012-11-16T13:42:40Z</dcterms:modified>
</cp:coreProperties>
</file>