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83" r:id="rId5"/>
    <p:sldId id="264" r:id="rId6"/>
    <p:sldId id="258" r:id="rId7"/>
    <p:sldId id="263" r:id="rId8"/>
    <p:sldId id="261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4" r:id="rId17"/>
    <p:sldId id="275" r:id="rId18"/>
    <p:sldId id="276" r:id="rId19"/>
    <p:sldId id="277" r:id="rId20"/>
    <p:sldId id="278" r:id="rId21"/>
    <p:sldId id="26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CC6600"/>
    <a:srgbClr val="FFFF99"/>
    <a:srgbClr val="FF9900"/>
    <a:srgbClr val="DEF127"/>
    <a:srgbClr val="C898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82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AAC94A-E9C5-4E62-9B43-E4DB63BD968F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E68AB-025C-4BCB-A484-B6DA396FB7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AAC94A-E9C5-4E62-9B43-E4DB63BD968F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E68AB-025C-4BCB-A484-B6DA396FB7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AAC94A-E9C5-4E62-9B43-E4DB63BD968F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E68AB-025C-4BCB-A484-B6DA396FB7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AAC94A-E9C5-4E62-9B43-E4DB63BD968F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E68AB-025C-4BCB-A484-B6DA396FB7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AAC94A-E9C5-4E62-9B43-E4DB63BD968F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E68AB-025C-4BCB-A484-B6DA396FB7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AAC94A-E9C5-4E62-9B43-E4DB63BD968F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E68AB-025C-4BCB-A484-B6DA396FB7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AAC94A-E9C5-4E62-9B43-E4DB63BD968F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E68AB-025C-4BCB-A484-B6DA396FB7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AAC94A-E9C5-4E62-9B43-E4DB63BD968F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E68AB-025C-4BCB-A484-B6DA396FB7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AAC94A-E9C5-4E62-9B43-E4DB63BD968F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E68AB-025C-4BCB-A484-B6DA396FB7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AAC94A-E9C5-4E62-9B43-E4DB63BD968F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E68AB-025C-4BCB-A484-B6DA396FB7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AAC94A-E9C5-4E62-9B43-E4DB63BD968F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E68AB-025C-4BCB-A484-B6DA396FB7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66FFFF">
                <a:gamma/>
                <a:tint val="0"/>
                <a:invGamma/>
              </a:srgbClr>
            </a:gs>
            <a:gs pos="100000">
              <a:srgbClr val="66FF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7AAC94A-E9C5-4E62-9B43-E4DB63BD968F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B7E68AB-025C-4BCB-A484-B6DA396FB7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&#1050;&#1072;&#1088;&#1083;_II_(&#1082;&#1086;&#1088;&#1086;&#1083;&#1100;_&#1048;&#1089;&#1087;&#1072;&#1085;&#1080;&#1080;)" TargetMode="External"/><Relationship Id="rId3" Type="http://schemas.openxmlformats.org/officeDocument/2006/relationships/hyperlink" Target="http://anydaylife.com/fact/post/703" TargetMode="External"/><Relationship Id="rId7" Type="http://schemas.openxmlformats.org/officeDocument/2006/relationships/hyperlink" Target="http://images.yandex.ru/yandsearch.jpg" TargetMode="External"/><Relationship Id="rId2" Type="http://schemas.openxmlformats.org/officeDocument/2006/relationships/hyperlink" Target="http://pressa.tv/interesnoe/18773-neobychnye-fakty-o-genetik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nekdotov.net/pic/photo7/092940150k.html" TargetMode="External"/><Relationship Id="rId11" Type="http://schemas.openxmlformats.org/officeDocument/2006/relationships/hyperlink" Target="http://images.yandex.ru/yands_002.jpg" TargetMode="External"/><Relationship Id="rId5" Type="http://schemas.openxmlformats.org/officeDocument/2006/relationships/hyperlink" Target="http://muzey-factov.ru/tag/genetics" TargetMode="External"/><Relationship Id="rId10" Type="http://schemas.openxmlformats.org/officeDocument/2006/relationships/hyperlink" Target="http://polit.pro/news/2013-04-22-14445" TargetMode="External"/><Relationship Id="rId4" Type="http://schemas.openxmlformats.org/officeDocument/2006/relationships/hyperlink" Target="http://www.kislorod-books.ru/journal/chelovek/interesnye-fakty-i-otkrytija/ne-ubivajte-matom-hromosomu.html" TargetMode="External"/><Relationship Id="rId9" Type="http://schemas.openxmlformats.org/officeDocument/2006/relationships/hyperlink" Target="http://images.yandex.ru/yand427pxDinasty_Gabsburg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0" y="1"/>
            <a:ext cx="9135310" cy="6857999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571613"/>
            <a:ext cx="8072494" cy="20288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3071810"/>
            <a:ext cx="8072494" cy="1143008"/>
          </a:xfrm>
          <a:solidFill>
            <a:srgbClr val="FFFF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ln>
                  <a:solidFill>
                    <a:srgbClr val="FFC000"/>
                  </a:solidFill>
                </a:ln>
                <a:solidFill>
                  <a:srgbClr val="CC6600"/>
                </a:solidFill>
              </a:rPr>
              <a:t>Мудрость, как ни странно, приходит к нам с двумя "г": генами и годами.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357166"/>
            <a:ext cx="8001056" cy="2071702"/>
          </a:xfrm>
          <a:prstGeom prst="rect">
            <a:avLst/>
          </a:prstGeom>
          <a:solidFill>
            <a:srgbClr val="FF9900"/>
          </a:solidFill>
          <a:ln>
            <a:solidFill>
              <a:srgbClr val="FFFF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905">
                  <a:solidFill>
                    <a:srgbClr val="FFFF99"/>
                  </a:solidFill>
                </a:ln>
                <a:solidFill>
                  <a:srgbClr val="CC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Факты о наследственности и генетике</a:t>
            </a:r>
            <a:endParaRPr lang="ru-RU" sz="4800" b="1" dirty="0">
              <a:ln w="1905">
                <a:solidFill>
                  <a:srgbClr val="FFFF99"/>
                </a:solidFill>
              </a:ln>
              <a:solidFill>
                <a:srgbClr val="CC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7686" y="5657671"/>
            <a:ext cx="4572000" cy="1200329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66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Составила: учитель биологии </a:t>
            </a:r>
          </a:p>
          <a:p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66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высшей квалификационной категории</a:t>
            </a:r>
          </a:p>
          <a:p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66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Журавлева Марина Витальевна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5074" y="2786058"/>
            <a:ext cx="2928926" cy="407194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66"/>
            <a:ext cx="9144000" cy="582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Новая наука, «волновая генетика»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564360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 smtClean="0"/>
              <a:t>Автор - Пётр Петрович </a:t>
            </a:r>
            <a:r>
              <a:rPr lang="ru-RU" sz="2400" dirty="0" err="1" smtClean="0"/>
              <a:t>Гаряев</a:t>
            </a:r>
            <a:r>
              <a:rPr lang="ru-RU" sz="2400" dirty="0" smtClean="0"/>
              <a:t>, свидетельствует: ген – это не только клетка, хромосомы имеют голографическое строение. Вся информация о прошлом, настоящем и будущем организма содержится в свернутом виде в каждой точке волнового генома. Молекулы ДНК обмениваются этой информацией с помощью электромагнитных волн, в том числе акустических и световых. </a:t>
            </a:r>
          </a:p>
          <a:p>
            <a:pPr algn="just"/>
            <a:r>
              <a:rPr lang="ru-RU" sz="2400" dirty="0" smtClean="0"/>
              <a:t>Сегодня учёные научились «накачивать» ДНК энергией света и звука. Как бы осветили и прочитали упрятанные страницы генетических текстов. Запуская определённые генетические программы, они стимулируют резервные возможности организма. В результате выздоравливали безнадёжно больные и оживали мёртвые растения. Человек подобные чудеса может вызвать именно молитвами.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11266"/>
            <a:ext cx="9144000" cy="6764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01156" cy="1000108"/>
          </a:xfrm>
        </p:spPr>
        <p:txBody>
          <a:bodyPr/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Учёные пришли к ошеломляющему выводу: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001156" cy="5929330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>ДНК воспринимает человеческую речь. Её «уши» приспособлены к улавливанию звуковых колебаний. Пушкин когда-то писал своей жене: «Не марай душу чтением французских романов». Наш современник улыбнётся этому наказу гения, а зря. Молчаливое чтение доходит до клеточных ядер по электромагнитным каналам. Один текст </a:t>
            </a:r>
            <a:r>
              <a:rPr lang="ru-RU" sz="2400" dirty="0" err="1" smtClean="0"/>
              <a:t>оздоравливает</a:t>
            </a:r>
            <a:r>
              <a:rPr lang="ru-RU" sz="2400" dirty="0" smtClean="0"/>
              <a:t> наследственность, а другой её травмирует. Проклятие разрушает волновые программы и нарушает нормальное развитие организма. </a:t>
            </a:r>
          </a:p>
          <a:p>
            <a:pPr algn="just"/>
            <a:r>
              <a:rPr lang="ru-RU" sz="2400" dirty="0" smtClean="0"/>
              <a:t>П. </a:t>
            </a:r>
            <a:r>
              <a:rPr lang="ru-RU" sz="2400" dirty="0" err="1" smtClean="0"/>
              <a:t>Гаряев</a:t>
            </a:r>
            <a:r>
              <a:rPr lang="ru-RU" sz="2400" dirty="0" smtClean="0"/>
              <a:t> считает: с помощью словесных мыслей-форм человек созидает свой генетический аппарат. К примеру, ребёнок, взявший от родителей определённую программу, начинает дебоширить, сквернословить. Тем самым, он разрушает себя и свою среду – как социальную, так и психологическую. И катится этот «снежный ком» из поколения в поколение.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связана ушная сера с протеинами?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00364" y="1600200"/>
            <a:ext cx="5857916" cy="511494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Существует две версии гена ABCC11, распространённых в человеческой популяции. У  одних - доминантный ген, выделяется жидкая ушная сера, а у других - рецессивный: ушная сера твёрдая. Также этот ген отвечает за выработку протеинов, которые выводят пот из пор в подмышках, привлекая создающих неприятный запах бактерий. У людей с твёрдой ушной серой такой пот не выделяется, поэтому у них нет проблем с запахом и необходимости пользоваться дезодорантом. К этой категории относится большинство населения восточной Азии, но очень мало европейцев.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071678"/>
            <a:ext cx="278608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582726"/>
          </a:xfrm>
        </p:spPr>
        <p:txBody>
          <a:bodyPr/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Какая знаменитость имеет специальную группу стерилизаторов, не допускающих кражу её ДНК?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1600200"/>
            <a:ext cx="5072098" cy="4525963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r>
              <a:rPr lang="ru-RU" sz="2800" dirty="0" smtClean="0"/>
              <a:t>В гастрольной команде Мадонны есть специальная группа, задача которой — не допустить кражу ДНК певицы. После того как Мадонна выходит из гримёрной, эти работники тщательно вычищают все волосы, частички кожи и капельки её слюны, и только после этого разрешают доступ в комнату других людей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214554"/>
            <a:ext cx="285752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368412"/>
          </a:xfrm>
        </p:spPr>
        <p:txBody>
          <a:bodyPr/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Какие животные являются обладателями наибольшего числа генов? </a:t>
            </a:r>
            <a:b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1142984"/>
            <a:ext cx="5114932" cy="4983179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2400" dirty="0" smtClean="0"/>
              <a:t>Среди всех многоклеточных животных, у которых расшифровывался и изучался геном, лидером по числу генов являются дафнии - веслоногие рачки. Если в </a:t>
            </a:r>
            <a:r>
              <a:rPr lang="ru-RU" sz="2400" b="1" dirty="0" smtClean="0">
                <a:solidFill>
                  <a:srgbClr val="FF0000"/>
                </a:solidFill>
              </a:rPr>
              <a:t>геноме человека </a:t>
            </a:r>
            <a:r>
              <a:rPr lang="ru-RU" sz="2400" dirty="0" smtClean="0"/>
              <a:t>около </a:t>
            </a:r>
            <a:r>
              <a:rPr lang="ru-RU" sz="2400" b="1" dirty="0" smtClean="0">
                <a:solidFill>
                  <a:srgbClr val="FF0000"/>
                </a:solidFill>
              </a:rPr>
              <a:t>20-25 тысяч генов</a:t>
            </a:r>
            <a:r>
              <a:rPr lang="ru-RU" sz="2400" dirty="0" smtClean="0"/>
              <a:t>, то </a:t>
            </a:r>
            <a:r>
              <a:rPr lang="ru-RU" sz="2400" b="1" dirty="0" smtClean="0">
                <a:solidFill>
                  <a:srgbClr val="7030A0"/>
                </a:solidFill>
              </a:rPr>
              <a:t>у дафний </a:t>
            </a:r>
            <a:r>
              <a:rPr lang="ru-RU" sz="2400" dirty="0" smtClean="0"/>
              <a:t>их — более </a:t>
            </a:r>
            <a:r>
              <a:rPr lang="ru-RU" sz="2400" b="1" dirty="0" smtClean="0">
                <a:solidFill>
                  <a:srgbClr val="7030A0"/>
                </a:solidFill>
              </a:rPr>
              <a:t>30 тысяч. 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3116"/>
            <a:ext cx="328614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Где живут зелёные светящиеся поросята?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1071546"/>
            <a:ext cx="4643470" cy="5357850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pPr algn="just"/>
            <a:r>
              <a:rPr lang="ru-RU" sz="3400" dirty="0" smtClean="0"/>
              <a:t>В 2006 году тайваньские учёные вывели зелёных светящихся поросят. Для этого в ДНК-цепочку </a:t>
            </a:r>
            <a:r>
              <a:rPr lang="ru-RU" sz="3400" dirty="0" err="1" smtClean="0"/>
              <a:t>эмб-риона</a:t>
            </a:r>
            <a:r>
              <a:rPr lang="ru-RU" sz="3400" dirty="0" smtClean="0"/>
              <a:t> ввели ген зелёного флуоресцентного белка, позаимствованного у </a:t>
            </a:r>
            <a:r>
              <a:rPr lang="ru-RU" sz="3400" dirty="0" err="1" smtClean="0"/>
              <a:t>флуо-ресцирующей</a:t>
            </a:r>
            <a:r>
              <a:rPr lang="ru-RU" sz="3400" dirty="0" smtClean="0"/>
              <a:t> медузы. </a:t>
            </a:r>
            <a:r>
              <a:rPr lang="ru-RU" sz="3400" dirty="0" err="1" smtClean="0"/>
              <a:t>Све-тится</a:t>
            </a:r>
            <a:r>
              <a:rPr lang="ru-RU" sz="3400" dirty="0" smtClean="0"/>
              <a:t> у свинок не только кожа, но и все внутренние органы. Основная цель такого эксперимента — возможность визуального наблюдения за развитием тканей при пересадке стволовых клеток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14488"/>
            <a:ext cx="378621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72560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на острове Занзибар истребили муху цеце? Какой метод можете предложить?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1714488"/>
            <a:ext cx="5214942" cy="492922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algn="just"/>
            <a:r>
              <a:rPr lang="ru-RU" sz="2400" dirty="0" smtClean="0"/>
              <a:t>Муха цеце наносит большой ущерб скотоводам. Для этого специально развели огромное количество самцов мухи, </a:t>
            </a:r>
            <a:r>
              <a:rPr lang="ru-RU" sz="2400" dirty="0" err="1" smtClean="0"/>
              <a:t>стери-лизовали</a:t>
            </a:r>
            <a:r>
              <a:rPr lang="ru-RU" sz="2400" dirty="0" smtClean="0"/>
              <a:t> облучением и </a:t>
            </a:r>
            <a:r>
              <a:rPr lang="ru-RU" sz="2400" dirty="0" err="1" smtClean="0"/>
              <a:t>выпус-тили</a:t>
            </a:r>
            <a:r>
              <a:rPr lang="ru-RU" sz="2400" dirty="0" smtClean="0"/>
              <a:t> в природу. В силу своего численного превосходства они быстро вытеснили нормальных самцов.</a:t>
            </a:r>
            <a:endParaRPr lang="ru-RU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500306"/>
            <a:ext cx="285752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Посмеемся? А может задумаемся?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929718" cy="491174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00B050"/>
                </a:solidFill>
                <a:sym typeface="Webdings"/>
              </a:rPr>
              <a:t></a:t>
            </a:r>
            <a:r>
              <a:rPr lang="ru-RU" sz="2400" dirty="0" smtClean="0"/>
              <a:t> Разговаривают два мужика.</a:t>
            </a:r>
            <a:br>
              <a:rPr lang="ru-RU" sz="2400" dirty="0" smtClean="0"/>
            </a:br>
            <a:r>
              <a:rPr lang="ru-RU" sz="2400" dirty="0" smtClean="0"/>
              <a:t> — Генетика, Мендель, наследственность - ерунда все это. </a:t>
            </a:r>
            <a:br>
              <a:rPr lang="ru-RU" sz="2400" dirty="0" smtClean="0"/>
            </a:br>
            <a:r>
              <a:rPr lang="ru-RU" sz="2400" dirty="0" smtClean="0"/>
              <a:t>Вот мой прадед, к примеру, был алкоголик. Мой дед был алкоголик. Мой отец был алкоголик. </a:t>
            </a:r>
            <a:br>
              <a:rPr lang="ru-RU" sz="2400" dirty="0" smtClean="0"/>
            </a:br>
            <a:r>
              <a:rPr lang="ru-RU" sz="2400" dirty="0" smtClean="0"/>
              <a:t>А я — нет! — Да ну?! — Конечно.</a:t>
            </a:r>
          </a:p>
          <a:p>
            <a:pPr>
              <a:buNone/>
            </a:pPr>
            <a:r>
              <a:rPr lang="ru-RU" sz="2400" dirty="0" smtClean="0"/>
              <a:t>    Я — наркоман.</a:t>
            </a:r>
          </a:p>
          <a:p>
            <a:pPr>
              <a:buNone/>
            </a:pPr>
            <a:r>
              <a:rPr lang="ru-RU" sz="2400" dirty="0" smtClean="0">
                <a:solidFill>
                  <a:srgbClr val="00B050"/>
                </a:solidFill>
                <a:sym typeface="Webdings"/>
              </a:rPr>
              <a:t>  </a:t>
            </a:r>
            <a:r>
              <a:rPr lang="ru-RU" sz="2400" dirty="0" smtClean="0"/>
              <a:t>ЧП в зоопарке: токсикоман Вася опять украл скунса.</a:t>
            </a:r>
          </a:p>
          <a:p>
            <a:pPr>
              <a:buNone/>
            </a:pPr>
            <a:r>
              <a:rPr lang="ru-RU" sz="2400" dirty="0" smtClean="0">
                <a:solidFill>
                  <a:srgbClr val="00B050"/>
                </a:solidFill>
                <a:sym typeface="Webdings"/>
              </a:rPr>
              <a:t>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sym typeface="Webdings"/>
              </a:rPr>
              <a:t>  </a:t>
            </a:r>
            <a:r>
              <a:rPr lang="ru-RU" sz="2400" dirty="0" smtClean="0"/>
              <a:t>Гиена смотрела на пробегавшего буйвола и думала, что это бежит падаль. Какие мозги получишь, то в них и думается.</a:t>
            </a:r>
          </a:p>
          <a:p>
            <a:pPr>
              <a:buNone/>
            </a:pPr>
            <a:r>
              <a:rPr lang="ru-RU" sz="2400" dirty="0" smtClean="0">
                <a:solidFill>
                  <a:srgbClr val="00B050"/>
                </a:solidFill>
                <a:sym typeface="Webdings"/>
              </a:rPr>
              <a:t>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sym typeface="Webdings"/>
              </a:rPr>
              <a:t> </a:t>
            </a:r>
            <a:r>
              <a:rPr lang="ru-RU" sz="2400" dirty="0" smtClean="0"/>
              <a:t>Кому-то глаза достались от мамы, нос от папы, брови от бабушки. А кому-то кора головного мозга от дуба.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</p:spPr>
        <p:txBody>
          <a:bodyPr/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Тайна египетского фараона Тутанхамона 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1600200"/>
            <a:ext cx="4857752" cy="4525963"/>
          </a:xfrm>
        </p:spPr>
        <p:txBody>
          <a:bodyPr/>
          <a:lstStyle/>
          <a:p>
            <a:r>
              <a:rPr lang="ru-RU" sz="2400" dirty="0" smtClean="0"/>
              <a:t>Учены проанализировали ДНК и обнаружили, что он относился к генетической </a:t>
            </a:r>
            <a:r>
              <a:rPr lang="ru-RU" sz="2400" dirty="0" err="1" smtClean="0"/>
              <a:t>галлогруппе</a:t>
            </a:r>
            <a:r>
              <a:rPr lang="ru-RU" sz="2400" dirty="0" smtClean="0"/>
              <a:t> R1b1a2, к которой принадлежит и половина мужского населения Западной Европы. В Великобритании процент мужчин этой </a:t>
            </a:r>
            <a:r>
              <a:rPr lang="ru-RU" sz="2400" dirty="0" err="1" smtClean="0"/>
              <a:t>галлогруппы</a:t>
            </a:r>
            <a:r>
              <a:rPr lang="ru-RU" sz="2400" dirty="0" smtClean="0"/>
              <a:t> доходит до 70%, а в Египте — только 1%.</a:t>
            </a:r>
            <a:endParaRPr lang="ru-RU" sz="2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000240"/>
            <a:ext cx="4210079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1071570" cy="6858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Н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а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с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л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е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err="1" smtClean="0">
                <a:solidFill>
                  <a:srgbClr val="002060"/>
                </a:solidFill>
              </a:rPr>
              <a:t>д</a:t>
            </a: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с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т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в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е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err="1" smtClean="0">
                <a:solidFill>
                  <a:srgbClr val="002060"/>
                </a:solidFill>
              </a:rPr>
              <a:t>н</a:t>
            </a: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err="1" smtClean="0">
                <a:solidFill>
                  <a:srgbClr val="002060"/>
                </a:solidFill>
              </a:rPr>
              <a:t>н</a:t>
            </a: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о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с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т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err="1" smtClean="0">
                <a:solidFill>
                  <a:srgbClr val="002060"/>
                </a:solidFill>
              </a:rPr>
              <a:t>ь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1752" y="0"/>
            <a:ext cx="73055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>
                <a:hlinkClick r:id="rId2"/>
              </a:rPr>
              <a:t>http://pressa.tv/interesnoe/18773-neobychnye-fakty-o-genetike.html</a:t>
            </a:r>
            <a:endParaRPr lang="ru-RU" sz="2400" dirty="0" smtClean="0"/>
          </a:p>
          <a:p>
            <a:r>
              <a:rPr lang="en-US" sz="2400" dirty="0" smtClean="0">
                <a:hlinkClick r:id="rId3"/>
              </a:rPr>
              <a:t>http://anydaylife.com/fact/post/703</a:t>
            </a:r>
            <a:endParaRPr lang="ru-RU" sz="2400" dirty="0" smtClean="0"/>
          </a:p>
          <a:p>
            <a:r>
              <a:rPr lang="en-US" sz="2400" dirty="0" smtClean="0">
                <a:hlinkClick r:id="rId4"/>
              </a:rPr>
              <a:t>http://www.kislorod-books.ru/journal/chelovek/interesnye-fakty-i-otkrytija/ne-ubivajte-matom-hromosomu.html</a:t>
            </a:r>
            <a:endParaRPr lang="ru-RU" sz="2400" dirty="0" smtClean="0"/>
          </a:p>
          <a:p>
            <a:r>
              <a:rPr lang="en-US" sz="2400" dirty="0" smtClean="0">
                <a:hlinkClick r:id="rId5"/>
              </a:rPr>
              <a:t>http://muzey-factov.ru/tag/genetics</a:t>
            </a:r>
            <a:endParaRPr lang="ru-RU" sz="2400" dirty="0" smtClean="0"/>
          </a:p>
          <a:p>
            <a:r>
              <a:rPr lang="en-US" sz="2400" dirty="0" smtClean="0">
                <a:hlinkClick r:id="rId6"/>
              </a:rPr>
              <a:t>http://anekdotov.net/pic/photo7/092940150k.html</a:t>
            </a:r>
            <a:endParaRPr lang="ru-RU" sz="2400" dirty="0" smtClean="0"/>
          </a:p>
          <a:p>
            <a:r>
              <a:rPr lang="en-US" sz="2400" dirty="0" smtClean="0">
                <a:hlinkClick r:id="rId7"/>
              </a:rPr>
              <a:t>http://images.yandex.ru/yandsearch.jpg</a:t>
            </a:r>
            <a:endParaRPr lang="ru-RU" sz="2400" dirty="0" smtClean="0"/>
          </a:p>
          <a:p>
            <a:r>
              <a:rPr lang="en-US" sz="2400" dirty="0" smtClean="0">
                <a:hlinkClick r:id="rId8"/>
              </a:rPr>
              <a:t>http://ru.wikipedia.org/wiki/</a:t>
            </a:r>
            <a:r>
              <a:rPr lang="ru-RU" sz="2400" dirty="0" err="1" smtClean="0">
                <a:hlinkClick r:id="rId8"/>
              </a:rPr>
              <a:t>Карл_</a:t>
            </a:r>
            <a:r>
              <a:rPr lang="en-US" sz="2400" dirty="0" smtClean="0">
                <a:hlinkClick r:id="rId8"/>
              </a:rPr>
              <a:t>II_(</a:t>
            </a:r>
            <a:r>
              <a:rPr lang="ru-RU" sz="2400" dirty="0" err="1" smtClean="0">
                <a:hlinkClick r:id="rId8"/>
              </a:rPr>
              <a:t>король_Испании</a:t>
            </a:r>
            <a:r>
              <a:rPr lang="ru-RU" sz="2400" dirty="0" smtClean="0">
                <a:hlinkClick r:id="rId8"/>
              </a:rPr>
              <a:t>)</a:t>
            </a:r>
            <a:endParaRPr lang="ru-RU" sz="2400" dirty="0" smtClean="0"/>
          </a:p>
          <a:p>
            <a:r>
              <a:rPr lang="en-US" sz="2400" dirty="0" smtClean="0">
                <a:hlinkClick r:id="rId9"/>
              </a:rPr>
              <a:t>http://images.yandex.ru/yand427pxDinasty_Gabsburg.jpg</a:t>
            </a:r>
            <a:endParaRPr lang="ru-RU" sz="2400" dirty="0" smtClean="0"/>
          </a:p>
          <a:p>
            <a:r>
              <a:rPr lang="en-US" sz="2400" dirty="0" smtClean="0">
                <a:hlinkClick r:id="rId10"/>
              </a:rPr>
              <a:t>http://polit.pro/news/2013-04-22-14445</a:t>
            </a:r>
            <a:endParaRPr lang="ru-RU" sz="2400" dirty="0" smtClean="0"/>
          </a:p>
          <a:p>
            <a:r>
              <a:rPr lang="en-US" sz="2400" dirty="0" smtClean="0">
                <a:hlinkClick r:id="rId11"/>
              </a:rPr>
              <a:t>http://images.yandex.ru/yands_002.jpg</a:t>
            </a:r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пасности кровосмешения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1214422"/>
            <a:ext cx="5572132" cy="5500726"/>
          </a:xfrm>
        </p:spPr>
        <p:txBody>
          <a:bodyPr>
            <a:normAutofit fontScale="85000" lnSpcReduction="10000"/>
          </a:bodyPr>
          <a:lstStyle/>
          <a:p>
            <a:r>
              <a:rPr lang="ru-RU" sz="2400" dirty="0" smtClean="0"/>
              <a:t>Карл II Околдованный родился в браке Филиппа IV и Марианны Австрийской, которая приходилась  родной племянницей. С рождения был инвалидом, страдал эпилепсией, размягчением костей, врождённые уродства — длинные нижняя челюсть и язык впоследствии мешали ему членораздельно говорить и жевать пищу.  Его коэффициент инбридинга был 25 %: такой же показатель у детей, родившихся в результате настоящего инцеста.</a:t>
            </a:r>
          </a:p>
          <a:p>
            <a:r>
              <a:rPr lang="ru-RU" sz="2400" dirty="0" smtClean="0"/>
              <a:t>В то время как обычный человек в пятом поколении имеет 32 различных предка, у Карла II по причине близкородственных браков в роду их было только 10. </a:t>
            </a:r>
          </a:p>
          <a:p>
            <a:r>
              <a:rPr lang="ru-RU" sz="2400" dirty="0" smtClean="0"/>
              <a:t>Прожил до 39 лет, что является большим сроком жизни для инвалида в ту эпоху.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12"/>
            <a:ext cx="3286148" cy="398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8033"/>
            <a:ext cx="4929190" cy="691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000628" y="1928802"/>
            <a:ext cx="414337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К концу XVII века династия Габсбургов совершенно выродилась. Ее последний представитель - Карл II. Испанские генетики </a:t>
            </a:r>
            <a:r>
              <a:rPr lang="ru-RU" sz="2400" dirty="0" err="1" smtClean="0"/>
              <a:t>объяс-нили</a:t>
            </a:r>
            <a:r>
              <a:rPr lang="ru-RU" sz="2400" dirty="0" smtClean="0"/>
              <a:t> детскую смертность - это проявление </a:t>
            </a:r>
            <a:r>
              <a:rPr lang="ru-RU" sz="2400" dirty="0" err="1" smtClean="0"/>
              <a:t>рецес-сивных</a:t>
            </a:r>
            <a:r>
              <a:rPr lang="ru-RU" sz="2400" dirty="0" smtClean="0"/>
              <a:t> мутаций в </a:t>
            </a:r>
            <a:r>
              <a:rPr lang="ru-RU" sz="2400" dirty="0" err="1" smtClean="0"/>
              <a:t>ре-зультате</a:t>
            </a:r>
            <a:r>
              <a:rPr lang="ru-RU" sz="2400" dirty="0" smtClean="0"/>
              <a:t> </a:t>
            </a:r>
            <a:r>
              <a:rPr lang="ru-RU" sz="2400" dirty="0" err="1" smtClean="0"/>
              <a:t>близкородствен-ных</a:t>
            </a:r>
            <a:r>
              <a:rPr lang="ru-RU" sz="2400" dirty="0" smtClean="0"/>
              <a:t> браков, последствия многократного </a:t>
            </a:r>
            <a:r>
              <a:rPr lang="ru-RU" sz="2400" dirty="0" err="1" smtClean="0"/>
              <a:t>кровосме-шения</a:t>
            </a:r>
            <a:r>
              <a:rPr lang="ru-RU" sz="2400" dirty="0" smtClean="0"/>
              <a:t> в пределах одной семьи.</a:t>
            </a:r>
            <a:endParaRPr lang="ru-RU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0"/>
            <a:ext cx="1928802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человека оптимизм или пессимизм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1600200"/>
            <a:ext cx="4643470" cy="4525963"/>
          </a:xfrm>
        </p:spPr>
        <p:txBody>
          <a:bodyPr/>
          <a:lstStyle/>
          <a:p>
            <a:r>
              <a:rPr lang="ru-RU" sz="2400" dirty="0" smtClean="0"/>
              <a:t>программируется на генетическом уровне. Ученые выяснили, что взгляд на мир определяется концентрацией </a:t>
            </a:r>
            <a:r>
              <a:rPr lang="ru-RU" sz="2400" dirty="0" err="1" smtClean="0"/>
              <a:t>нейропептидов</a:t>
            </a:r>
            <a:r>
              <a:rPr lang="ru-RU" sz="2400" dirty="0" smtClean="0"/>
              <a:t> Y в мозгу, пониженная концентрация которых заставляет человека </a:t>
            </a:r>
            <a:r>
              <a:rPr lang="ru-RU" sz="2400" dirty="0" err="1" smtClean="0"/>
              <a:t>депрессивно</a:t>
            </a:r>
            <a:r>
              <a:rPr lang="ru-RU" sz="2400" dirty="0" smtClean="0"/>
              <a:t> и пессимистично воспринимать окружающую среду.</a:t>
            </a:r>
            <a:endParaRPr lang="ru-RU" sz="2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00240"/>
            <a:ext cx="41243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Вирусная интеграция- что это? 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543956" cy="5715016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- (от лат. </a:t>
            </a:r>
            <a:r>
              <a:rPr lang="ru-RU" sz="2400" dirty="0" err="1" smtClean="0"/>
              <a:t>integratio</a:t>
            </a:r>
            <a:r>
              <a:rPr lang="ru-RU" sz="2400" dirty="0" smtClean="0"/>
              <a:t> — «соединение») — процесс объединения частей в целое</a:t>
            </a:r>
          </a:p>
          <a:p>
            <a:r>
              <a:rPr lang="ru-RU" sz="2400" dirty="0" smtClean="0"/>
              <a:t>Чувствуешь сегодня небольшое недомогание? </a:t>
            </a:r>
          </a:p>
          <a:p>
            <a:pPr algn="just"/>
            <a:r>
              <a:rPr lang="ru-RU" sz="2400" dirty="0" smtClean="0"/>
              <a:t>Неудивительно. Примерно 8 % твоей ДНК – производное от вирусов, вторгшихся в геномы предков и оставшихся там на веки вечные. </a:t>
            </a:r>
            <a:r>
              <a:rPr lang="ru-RU" sz="2400" dirty="0" err="1" smtClean="0"/>
              <a:t>Ретровирусы</a:t>
            </a:r>
            <a:r>
              <a:rPr lang="ru-RU" sz="2400" dirty="0" smtClean="0"/>
              <a:t> – размножаются, синтезируя свою ДНК с ДНК хозяина, а затем  копируются. Но если происходит мутация, тогда этот вирус остается в геноме и копируется с каждым делением клетки. Если вирус проникает в </a:t>
            </a:r>
            <a:r>
              <a:rPr lang="ru-RU" sz="2400" dirty="0" err="1" smtClean="0"/>
              <a:t>сперма-тозоид</a:t>
            </a:r>
            <a:r>
              <a:rPr lang="ru-RU" sz="2400" dirty="0" smtClean="0"/>
              <a:t> или яйцеклетку, он передастся каждой клетке потомства и так кочует от поколения к поколению. </a:t>
            </a:r>
          </a:p>
          <a:p>
            <a:pPr algn="just"/>
            <a:r>
              <a:rPr lang="ru-RU" sz="2400" dirty="0" smtClean="0"/>
              <a:t>Можно отследить эволюцию вируса. Если он попал в геном  недавно, тогда только близкие родственники будут иметь его. Если вирус проник давно, тогда стал общим для многих родственников.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5409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работает интуиция и почему теперь можно использовать ее</a:t>
            </a:r>
            <a:b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643602"/>
          </a:xfrm>
        </p:spPr>
        <p:txBody>
          <a:bodyPr>
            <a:normAutofit lnSpcReduction="10000"/>
          </a:bodyPr>
          <a:lstStyle/>
          <a:p>
            <a:endParaRPr lang="ru-RU" sz="1400" dirty="0" smtClean="0"/>
          </a:p>
          <a:p>
            <a:r>
              <a:rPr lang="ru-RU" sz="2400" dirty="0" smtClean="0"/>
              <a:t>Российские ученые обнаружили генетическую  интуиции  или  "</a:t>
            </a:r>
            <a:r>
              <a:rPr lang="ru-RU" sz="2400" dirty="0" err="1" smtClean="0"/>
              <a:t>гиперкоммуникации</a:t>
            </a:r>
            <a:r>
              <a:rPr lang="ru-RU" sz="2400" dirty="0" smtClean="0"/>
              <a:t>". Этот термин используется для описания ситуации, когда человек внезапно получает информацию из внешнего источника. </a:t>
            </a:r>
          </a:p>
          <a:p>
            <a:endParaRPr lang="ru-RU" sz="2400" dirty="0" smtClean="0"/>
          </a:p>
          <a:p>
            <a:r>
              <a:rPr lang="ru-RU" sz="2400" dirty="0" smtClean="0"/>
              <a:t>Такие как муравьи обладают этим. Когда муравьиная «царица» физически удалена из колонии, ее «подданные» продолжают работать и строить. Однако, если она убита, вся работа немедленно останавливается. Очевидно живая «царица»  имеет доступ к сознанию членов своей колонии.</a:t>
            </a:r>
          </a:p>
          <a:p>
            <a:endParaRPr lang="ru-RU" sz="2400" dirty="0" smtClean="0"/>
          </a:p>
          <a:p>
            <a:r>
              <a:rPr lang="ru-RU" sz="2400" dirty="0" smtClean="0"/>
              <a:t>Ученые обнаружили, что наша ДНК может создавать так называемые мосты, которые позволяют передавать информацию вне пределов пространства и времени (предсказатели).</a:t>
            </a:r>
          </a:p>
          <a:p>
            <a:pPr>
              <a:buNone/>
            </a:pPr>
            <a:endParaRPr lang="ru-RU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такое –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Адерматоглифия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1600200"/>
            <a:ext cx="4786346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-  </a:t>
            </a:r>
            <a:r>
              <a:rPr lang="ru-RU" sz="2400" dirty="0" smtClean="0"/>
              <a:t>редкое генетическое заболевание, связанное с мутацией в гене SMARCAD1. В результате этой мутации у человека отсутствуют отпечатки пальцев. В настоящее время в мире известно только 4 семьи с таким генетическим отклонением.</a:t>
            </a:r>
            <a:endParaRPr lang="ru-RU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85926"/>
            <a:ext cx="328614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29718" cy="1000108"/>
          </a:xfrm>
        </p:spPr>
        <p:txBody>
          <a:bodyPr/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 убивайте матом хромосому!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728" y="1142984"/>
            <a:ext cx="692948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У</a:t>
            </a:r>
            <a:r>
              <a:rPr lang="ru-RU" sz="2000" dirty="0" smtClean="0"/>
              <a:t>ченые дают однозначный ответ: бранные слова «взрываются» в генетическом аппарате человека, вследствие чего происходят мутации, которые поколение за поколением ведут к вырождению. Исследователи изобрели аппарат, который переводит человеческие слова в электромагнитные колебания. А они, как известно, влияют на молекулы наследственности ДНК. </a:t>
            </a:r>
          </a:p>
          <a:p>
            <a:r>
              <a:rPr lang="ru-RU" sz="2000" dirty="0" smtClean="0"/>
              <a:t>Ругается человек, не переставая – и его хромосомы рвутся и гнутся, гены меняются местами. В результате ДНК начинает вырабатывать противоестественные программы.</a:t>
            </a:r>
          </a:p>
          <a:p>
            <a:r>
              <a:rPr lang="ru-RU" sz="2000" dirty="0" smtClean="0"/>
              <a:t>Вот так постепенно потомству передаётся программа самоликвидации. Учёные зафиксировали: бранные слова вызывают мутагенный эффект, подобный тому, что даёт радиоактивное облучение мощностью в тысячи рентген.</a:t>
            </a:r>
            <a:endParaRPr lang="ru-RU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45" y="1142984"/>
            <a:ext cx="9191659" cy="5514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478</TotalTime>
  <Words>1270</Words>
  <Application>Microsoft Office PowerPoint</Application>
  <PresentationFormat>Экран (4:3)</PresentationFormat>
  <Paragraphs>73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Тема1</vt:lpstr>
      <vt:lpstr>Слайд 1</vt:lpstr>
      <vt:lpstr>Тайна египетского фараона Тутанхамона </vt:lpstr>
      <vt:lpstr>Опасности кровосмешения</vt:lpstr>
      <vt:lpstr>Слайд 4</vt:lpstr>
      <vt:lpstr>У человека оптимизм или пессимизм</vt:lpstr>
      <vt:lpstr>Вирусная интеграция- что это? </vt:lpstr>
      <vt:lpstr>Как работает интуиция и почему теперь можно использовать ее </vt:lpstr>
      <vt:lpstr>Что такое – Адерматоглифия?</vt:lpstr>
      <vt:lpstr>Не убивайте матом хромосому!</vt:lpstr>
      <vt:lpstr>.</vt:lpstr>
      <vt:lpstr>Новая наука, «волновая генетика»</vt:lpstr>
      <vt:lpstr>Слайд 12</vt:lpstr>
      <vt:lpstr>Учёные пришли к ошеломляющему выводу:</vt:lpstr>
      <vt:lpstr>Как связана ушная сера с протеинами?</vt:lpstr>
      <vt:lpstr>Какая знаменитость имеет специальную группу стерилизаторов, не допускающих кражу её ДНК?  </vt:lpstr>
      <vt:lpstr>Какие животные являются обладателями наибольшего числа генов?  </vt:lpstr>
      <vt:lpstr>Где живут зелёные светящиеся поросята?  </vt:lpstr>
      <vt:lpstr>Как на острове Занзибар истребили муху цеце? Какой метод можете предложить? </vt:lpstr>
      <vt:lpstr>Посмеемся? А может задумаемся?</vt:lpstr>
      <vt:lpstr>Н а с л е д с т в е н н о с т ь</vt:lpstr>
      <vt:lpstr>Слайд 21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62</cp:revision>
  <dcterms:created xsi:type="dcterms:W3CDTF">2014-03-10T05:03:18Z</dcterms:created>
  <dcterms:modified xsi:type="dcterms:W3CDTF">2014-03-16T05:58:49Z</dcterms:modified>
</cp:coreProperties>
</file>