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342CB1-6505-4D1C-8871-65129C75F06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5FAC0C-E5F5-4933-9780-AA8560A29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>
                <a:latin typeface="Monotype Corsiva" pitchFamily="66" charset="0"/>
                <a:cs typeface="Times New Roman" pitchFamily="18" charset="0"/>
              </a:rPr>
              <a:t>Совершенствование  профессионального мастерства педагогов в условиях реализации н</a:t>
            </a:r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ациональной </a:t>
            </a:r>
            <a:r>
              <a:rPr lang="ru-RU" sz="3200" i="1" dirty="0">
                <a:latin typeface="Monotype Corsiva" pitchFamily="66" charset="0"/>
                <a:cs typeface="Times New Roman" pitchFamily="18" charset="0"/>
              </a:rPr>
              <a:t>образовательной инициативы «Наша новая школа» и перехода на новые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1840" y="4077072"/>
            <a:ext cx="5612160" cy="11997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Е.И. Середа, заместитель директора 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воспитательной работе,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средняя общеобразовательная школа №15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3194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Сургут, 2012 год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2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«Путь к успеху» (проект по выявлению и работе с детьми – «резервистами»)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личности учащегося средствами дополни-тельного образования в условиях профильной школы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«Времен связующая нить» (проект по гражданско-патриотическому воспитанию школьников)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развитие управляющего совета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Пиар-проект «Формирование положительного имиджа школы»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«Шахматное образование»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«Единая ИОС школы как условие реализации новых ФГОС»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Создание  мобильных  творческих команд учителей для включения их в инновационные процессы, связанные с модернизацией образования.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Оказание адресной методической помощи педагогам, испытывающим затруднения в овладении технологиями  преподавания.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564596"/>
              </p:ext>
            </p:extLst>
          </p:nvPr>
        </p:nvGraphicFramePr>
        <p:xfrm>
          <a:off x="179514" y="1556792"/>
          <a:ext cx="8712967" cy="485356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schemeClr val="bg2">
                      <a:lumMod val="25000"/>
                      <a:alpha val="43000"/>
                    </a:schemeClr>
                  </a:outerShdw>
                </a:effectLst>
                <a:tableStyleId>{BC89EF96-8CEA-46FF-86C4-4CE0E7609802}</a:tableStyleId>
              </a:tblPr>
              <a:tblGrid>
                <a:gridCol w="3345157"/>
                <a:gridCol w="1867064"/>
                <a:gridCol w="1867064"/>
                <a:gridCol w="1633682"/>
              </a:tblGrid>
              <a:tr h="46595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Знаю, умею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Могу поделиться опытом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помощь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Репродуктивные      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Объяснительно-иллюстративные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4183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Программир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обучение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2127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Проблемно-поисковые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2127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Игровые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Творческие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Информационные</a:t>
                      </a:r>
                      <a:r>
                        <a:rPr lang="ru-RU" sz="16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b="1" cap="all" spc="0" baseline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омп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21274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Творческие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Развивающее обучение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4762" marR="64762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2896" y="130629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Выявление, обобщение  и распространение    положительного  опыта творчески работающих учителей.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6819" y="1244773"/>
            <a:ext cx="8964488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муниципальной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программе дистанционной подготовки к ЕГЭ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Телешкола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(2008-2009гг.)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городские фестивали  информационных технологий:  представление опыта образовательного учреждения   по темам: «Применение интерактивной доски в изучении предметов естественно-научного цикла» (2009 г.), «Использование ЦОР в образовательном процессе»(2010 г.), «Единая ИОС школы – необходимое условие реализации ФГОС» (2011 г.).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Городской семинар  по представлению опыта работы образовательного учреждения по теме: «Применение ИКТ в обучении шахматам» (2010 г.).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Городской семинар для учителей математики «Использование ЦОР» в преподавании математики для учителей математики города Сургута (2009 г.)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Мастер-классы  в рамках «Декады  молодых специалистов»  для педагогов города (ежегодно).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Окружная юбилейная научно-практическая конференция «X Знаменские чтения»: выступление с докладом на тему: «Влияние информационно-образовательной среды школы на  реализацию ФГОС» (2011 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E:\SERELIV\s_86\Конкурсы и ГРАНТЫ\Конкурс\Женины награды\свид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0670" y="3669292"/>
            <a:ext cx="1939623" cy="30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9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Организация  работы с детьми, имеющими повышенную мотивацию к обучению.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075" name="Picture 3" descr="E:\ГРАМОТЫ ДЛЯ КАРТЫ\2007__Воленчук\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2808312" cy="187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ГРАМОТЫ ДЛЯ КАРТЫ\МОИ НАГРАДЫ\se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696147" cy="186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ГРАМОТЫ ДЛЯ КАРТЫ\Саитхуджина_7 шагов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1030"/>
            <a:ext cx="2836408" cy="200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ГРАМОТЫ ДЛЯ КАРТЫ\грант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078" y="2058300"/>
            <a:ext cx="2800858" cy="19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7709644"/>
              </p:ext>
            </p:extLst>
          </p:nvPr>
        </p:nvGraphicFramePr>
        <p:xfrm>
          <a:off x="223056" y="4181829"/>
          <a:ext cx="3002380" cy="2124157"/>
        </p:xfrm>
        <a:graphic>
          <a:graphicData uri="http://schemas.openxmlformats.org/presentationml/2006/ole">
            <p:oleObj spid="_x0000_s3093" name="Acrobat Document" r:id="rId8" imgW="8010306" imgH="5667355" progId="">
              <p:embed/>
            </p:oleObj>
          </a:graphicData>
        </a:graphic>
      </p:graphicFrame>
      <p:pic>
        <p:nvPicPr>
          <p:cNvPr id="3079" name="Picture 7" descr="E:\SERELIV\s_86\Конкурсы и ГРАНТЫ\Все награды\Буйновская\а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5354" y="4181321"/>
            <a:ext cx="20109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SERELIV\s_86\Конкурсы и ГРАНТЫ\Все награды\Грамоты_Маликов\г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8247" y="4150585"/>
            <a:ext cx="1944216" cy="280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:\ГРАМОТЫ ДЛЯ КАРТЫ\Шаг_Мамедов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399" y="3501008"/>
            <a:ext cx="1869976" cy="257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ГРАМОТЫ ДЛЯ КАРТЫ\Женя_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861" y="3501008"/>
            <a:ext cx="1503340" cy="203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ГРАМОТЫ ДЛЯ КАРТЫ\грамоты Архипов_2008\Копия Изображение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399" y="405790"/>
            <a:ext cx="1566243" cy="223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Женя\Desktop\ГРАМОТЫ ДЛЯ КАРТЫ\В лабиринте_грамоты_2009_2010\Ивашкевич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2112" y="405790"/>
            <a:ext cx="1658089" cy="223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C:\Users\Женя\Desktop\ГРАМОТЫ ДЛЯ КАРТЫ\2006_Воленчук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550" y="406736"/>
            <a:ext cx="1545564" cy="223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Женя\Desktop\ГРАМОТЫ ДЛЯ КАРТЫ\2006_Воленчук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5968" y="1053862"/>
            <a:ext cx="1450893" cy="198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ГРАМОТЫ ДЛЯ КАРТЫ\грамоты Архипов_2008\Изображение 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894" y="1028868"/>
            <a:ext cx="1515145" cy="208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ГРАМОТЫ ДЛЯ КАРТЫ\2008_мальцев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202" y="1028868"/>
            <a:ext cx="1639760" cy="21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ГРАМОТЫ ДЛЯ КАРТЫ\краевед_20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72" y="3501008"/>
            <a:ext cx="1451856" cy="198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ГРАМОТЫ ДЛЯ КАРТЫ\Лозовая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9"/>
          <a:stretch/>
        </p:blipFill>
        <p:spPr bwMode="auto">
          <a:xfrm>
            <a:off x="1535969" y="4473708"/>
            <a:ext cx="1512032" cy="2129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E:\ГРАМОТЫ ДЛЯ КАРТЫ\В Лабиринте прав_200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894" y="4519755"/>
            <a:ext cx="1538404" cy="215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E:\ГРАМОТЫ ДЛЯ КАРТЫ\ШАГ_город_2009\сканирование0004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348" y="4416354"/>
            <a:ext cx="1565090" cy="226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909284"/>
            <a:ext cx="8686800" cy="5170579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20000"/>
              </a:lnSpc>
              <a:buNone/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ea typeface="Calibri"/>
              </a:rPr>
              <a:t>2009 – 2010 учебный год:</a:t>
            </a:r>
            <a:endParaRPr lang="ru-RU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 smtClean="0">
                <a:latin typeface="Times New Roman"/>
                <a:ea typeface="Calibri"/>
              </a:rPr>
              <a:t>Почетная  </a:t>
            </a:r>
            <a:r>
              <a:rPr lang="ru-RU" sz="2800" i="1" dirty="0">
                <a:latin typeface="Times New Roman"/>
                <a:ea typeface="Calibri"/>
              </a:rPr>
              <a:t>грамота  Департамента образования и науки Ханты Мансийского автономного округа - Югры;</a:t>
            </a:r>
            <a:endParaRPr lang="ru-RU" sz="2800" dirty="0"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/>
                <a:ea typeface="Calibri"/>
              </a:rPr>
              <a:t>Благодарственное письмо муниципального образовательного учреждения дополнительного образования «Центр развития образования</a:t>
            </a:r>
            <a:r>
              <a:rPr lang="ru-RU" sz="2800" i="1" dirty="0" smtClean="0">
                <a:latin typeface="Times New Roman"/>
                <a:ea typeface="Calibri"/>
              </a:rPr>
              <a:t>»;</a:t>
            </a:r>
            <a:endParaRPr lang="ru-RU" sz="2800" dirty="0"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/>
                <a:ea typeface="Calibri"/>
              </a:rPr>
              <a:t>Грамота профсоюза работников народного образования и науки Российской Федерации </a:t>
            </a:r>
            <a:r>
              <a:rPr lang="ru-RU" sz="2800" i="1" dirty="0" err="1">
                <a:latin typeface="Times New Roman"/>
                <a:ea typeface="Calibri"/>
              </a:rPr>
              <a:t>Сургутской</a:t>
            </a:r>
            <a:r>
              <a:rPr lang="ru-RU" sz="2800" i="1" dirty="0">
                <a:latin typeface="Times New Roman"/>
                <a:ea typeface="Calibri"/>
              </a:rPr>
              <a:t>  городской организации профсоюза работников народного образования и </a:t>
            </a:r>
            <a:r>
              <a:rPr lang="ru-RU" sz="2800" i="1" dirty="0" smtClean="0">
                <a:latin typeface="Times New Roman"/>
                <a:ea typeface="Calibri"/>
              </a:rPr>
              <a:t>науки;</a:t>
            </a:r>
            <a:endParaRPr lang="ru-RU" sz="28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370" y="-200429"/>
            <a:ext cx="8496944" cy="114300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Личные профессиональные 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награды  и премии: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41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909284"/>
            <a:ext cx="8686800" cy="5170579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20000"/>
              </a:lnSpc>
              <a:buNone/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ea typeface="Calibri"/>
              </a:rPr>
              <a:t>2008 – 2009 учебный год:</a:t>
            </a:r>
            <a:endParaRPr lang="ru-RU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 smtClean="0">
                <a:latin typeface="Times New Roman"/>
                <a:ea typeface="Calibri"/>
              </a:rPr>
              <a:t>Победитель </a:t>
            </a:r>
            <a:r>
              <a:rPr lang="ru-RU" sz="2800" i="1" dirty="0">
                <a:latin typeface="Times New Roman"/>
                <a:ea typeface="Calibri"/>
              </a:rPr>
              <a:t>конкурса работников муниципальных учреждений в </a:t>
            </a:r>
            <a:r>
              <a:rPr lang="ru-RU" sz="2800" i="1" dirty="0" smtClean="0">
                <a:latin typeface="Times New Roman"/>
                <a:ea typeface="Calibri"/>
              </a:rPr>
              <a:t>рамках реализации ПНПО  в номинации </a:t>
            </a:r>
            <a:r>
              <a:rPr lang="ru-RU" sz="2800" i="1" dirty="0">
                <a:latin typeface="Times New Roman"/>
                <a:ea typeface="Calibri"/>
              </a:rPr>
              <a:t>«Конкурс работников общего образования города Сургута» (диплом победителя и денежная премия);</a:t>
            </a:r>
            <a:endParaRPr lang="ru-RU" sz="2800" dirty="0"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>
                <a:latin typeface="Times New Roman"/>
                <a:ea typeface="Calibri"/>
              </a:rPr>
              <a:t>Благодарственное  письмо отдела воспитания и дополнительного образования  департамента образования Администрации </a:t>
            </a:r>
            <a:r>
              <a:rPr lang="ru-RU" sz="2800" i="1" dirty="0" smtClean="0">
                <a:latin typeface="Times New Roman"/>
                <a:ea typeface="Calibri"/>
              </a:rPr>
              <a:t>города </a:t>
            </a:r>
            <a:r>
              <a:rPr lang="ru-RU" sz="2800" i="1" dirty="0">
                <a:latin typeface="Times New Roman"/>
                <a:ea typeface="Calibri"/>
              </a:rPr>
              <a:t>Сургута;</a:t>
            </a:r>
            <a:endParaRPr lang="ru-RU" sz="2800" dirty="0"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800" i="1" dirty="0" smtClean="0">
                <a:latin typeface="Times New Roman"/>
                <a:ea typeface="Calibri"/>
              </a:rPr>
              <a:t>Диплом научного руководителя участника </a:t>
            </a:r>
            <a:r>
              <a:rPr lang="en-US" sz="2800" i="1" dirty="0" smtClean="0">
                <a:latin typeface="Times New Roman"/>
                <a:ea typeface="Calibri"/>
              </a:rPr>
              <a:t>IV</a:t>
            </a:r>
            <a:r>
              <a:rPr lang="ru-RU" sz="2800" i="1" dirty="0" smtClean="0">
                <a:latin typeface="Times New Roman"/>
                <a:ea typeface="Calibri"/>
              </a:rPr>
              <a:t> Всероссийского конкурса научно-инновационных проектов в рамках международной образовательной программы  «Поколение </a:t>
            </a:r>
            <a:r>
              <a:rPr lang="en-US" sz="2800" i="1" dirty="0" smtClean="0">
                <a:latin typeface="Times New Roman"/>
                <a:ea typeface="Calibri"/>
              </a:rPr>
              <a:t>XXI</a:t>
            </a:r>
            <a:r>
              <a:rPr lang="ru-RU" sz="2800" i="1" dirty="0" smtClean="0">
                <a:latin typeface="Times New Roman"/>
                <a:ea typeface="Calibri"/>
              </a:rPr>
              <a:t>» компании </a:t>
            </a:r>
            <a:r>
              <a:rPr lang="en-US" sz="2800" i="1" dirty="0" smtClean="0">
                <a:latin typeface="Times New Roman"/>
                <a:ea typeface="Calibri"/>
              </a:rPr>
              <a:t> </a:t>
            </a:r>
            <a:r>
              <a:rPr lang="ru-RU" sz="2800" i="1" dirty="0" smtClean="0">
                <a:latin typeface="Times New Roman"/>
                <a:ea typeface="Calibri"/>
              </a:rPr>
              <a:t>«</a:t>
            </a:r>
            <a:r>
              <a:rPr lang="en-US" sz="2800" i="1" dirty="0" smtClean="0">
                <a:latin typeface="Times New Roman"/>
                <a:ea typeface="Calibri"/>
              </a:rPr>
              <a:t>Siemens</a:t>
            </a:r>
            <a:r>
              <a:rPr lang="ru-RU" sz="2800" i="1" dirty="0" smtClean="0">
                <a:latin typeface="Times New Roman"/>
                <a:ea typeface="Calibri"/>
              </a:rPr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370" y="-200429"/>
            <a:ext cx="8496944" cy="114300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Личные профессиональные 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награды  и премии: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1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909284"/>
            <a:ext cx="8686800" cy="5170579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120000"/>
              </a:lnSpc>
              <a:buNone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ea typeface="Calibri"/>
              </a:rPr>
              <a:t>2007 – 2008 учебный год:</a:t>
            </a:r>
            <a:endParaRPr lang="ru-RU" sz="32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200" i="1" dirty="0" smtClean="0">
                <a:latin typeface="Times New Roman"/>
                <a:ea typeface="Calibri"/>
              </a:rPr>
              <a:t>Грамота  </a:t>
            </a:r>
            <a:r>
              <a:rPr lang="ru-RU" sz="3200" i="1" dirty="0">
                <a:latin typeface="Times New Roman"/>
                <a:ea typeface="Calibri"/>
              </a:rPr>
              <a:t>департамента образования Администрации города Сургута за творческую работу и   успехи в обучении;</a:t>
            </a:r>
            <a:endParaRPr lang="ru-RU" sz="3200" dirty="0">
              <a:latin typeface="Times New Roman"/>
              <a:ea typeface="Calibri"/>
            </a:endParaRPr>
          </a:p>
          <a:p>
            <a:pPr marL="457200" lvl="0" indent="-4572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200" i="1" dirty="0">
                <a:latin typeface="Times New Roman"/>
                <a:ea typeface="Calibri"/>
              </a:rPr>
              <a:t>Свидетельства, удостоверяющие высокий уровень руководства исследовательской деятельностью молодежи при подготовке научных работ на </a:t>
            </a:r>
            <a:r>
              <a:rPr lang="ru-RU" sz="3200" i="1" u="sng" dirty="0">
                <a:latin typeface="Times New Roman"/>
                <a:ea typeface="Calibri"/>
              </a:rPr>
              <a:t>Х</a:t>
            </a:r>
            <a:r>
              <a:rPr lang="en-US" sz="3200" i="1" u="sng" dirty="0">
                <a:latin typeface="Times New Roman"/>
                <a:ea typeface="Calibri"/>
              </a:rPr>
              <a:t>IV</a:t>
            </a:r>
            <a:r>
              <a:rPr lang="ru-RU" sz="3200" i="1" dirty="0">
                <a:latin typeface="Times New Roman"/>
                <a:ea typeface="Calibri"/>
              </a:rPr>
              <a:t> и </a:t>
            </a:r>
            <a:r>
              <a:rPr lang="en-US" sz="3200" i="1" u="sng" dirty="0">
                <a:latin typeface="Times New Roman"/>
                <a:ea typeface="Calibri"/>
              </a:rPr>
              <a:t>XVI</a:t>
            </a:r>
            <a:r>
              <a:rPr lang="ru-RU" sz="3200" i="1" u="sng" dirty="0">
                <a:latin typeface="Times New Roman"/>
                <a:ea typeface="Calibri"/>
              </a:rPr>
              <a:t> </a:t>
            </a:r>
            <a:r>
              <a:rPr lang="ru-RU" sz="3200" i="1" dirty="0">
                <a:latin typeface="Times New Roman"/>
                <a:ea typeface="Calibri"/>
              </a:rPr>
              <a:t> Всероссийские научные конференции  молодых исследователей  «Шаг в будущее» (г. Москва)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370" y="-200429"/>
            <a:ext cx="8496944" cy="114300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Личные профессиональные 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/>
                <a:ea typeface="Calibri"/>
              </a:rPr>
              <a:t>награды  и премии: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8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>
                <a:latin typeface="Monotype Corsiva" pitchFamily="66" charset="0"/>
                <a:cs typeface="Times New Roman" pitchFamily="18" charset="0"/>
              </a:rPr>
              <a:t>Совершенствование  профессионального мастерства педагогов в условиях реализации н</a:t>
            </a:r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ациональной </a:t>
            </a:r>
            <a:r>
              <a:rPr lang="ru-RU" sz="3200" i="1" dirty="0">
                <a:latin typeface="Monotype Corsiva" pitchFamily="66" charset="0"/>
                <a:cs typeface="Times New Roman" pitchFamily="18" charset="0"/>
              </a:rPr>
              <a:t>образовательной инициативы «Наша новая школа» и перехода на новые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1840" y="4077072"/>
            <a:ext cx="5612160" cy="11997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Е.И. Середа, заместитель директора 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воспитательной работе,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средняя общеобразовательная школа №15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3194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Сургут, 2012 год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37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232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2015 году сформировать положительный имидж школы, как образовательного учреждения, предоставляющего возможность получения качественного образования и всестороннего развития каждого ученика в условиях перехода на новые образовательные стандарты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17" y="2985833"/>
            <a:ext cx="8208912" cy="11997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адачи: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1.Совершенствование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образовательного процесса в соответствии 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требованиями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новых  Государственных образовательных стандартов.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развитой инфраструктуры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эффективного   дополнительного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интеграция его в систему общего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пространства самореализации  и развития социального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опыта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учащихся, как граждан России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4.Создание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развитие системы государственно-общественного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управления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школой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5.Формирование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положительного имиджа школы.</a:t>
            </a:r>
          </a:p>
          <a:p>
            <a:pPr algn="l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927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школы: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80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8884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Создать </a:t>
            </a:r>
            <a:r>
              <a:rPr lang="ru-RU" dirty="0"/>
              <a:t>в школе благоприятные условия  для  перехода на  стандарты нового поколения, включая требования к структуре и содержанию образовательных программ (НОО и ООО),  к условиям   реализации и  к результатам их освоения; </a:t>
            </a:r>
          </a:p>
          <a:p>
            <a:pPr algn="just"/>
            <a:r>
              <a:rPr lang="ru-RU" dirty="0" smtClean="0"/>
              <a:t>Создать </a:t>
            </a:r>
            <a:r>
              <a:rPr lang="ru-RU" dirty="0"/>
              <a:t>мобильные творческие команды учителей для включения их в инновационные процессы, связанные с модернизацией образования;</a:t>
            </a:r>
          </a:p>
          <a:p>
            <a:pPr algn="just"/>
            <a:r>
              <a:rPr lang="ru-RU" dirty="0" smtClean="0"/>
              <a:t>Организовать </a:t>
            </a:r>
            <a:r>
              <a:rPr lang="ru-RU" dirty="0"/>
              <a:t>оказание адресной методической помощи педагогам, испытывающим затруднения в овладении  инновационными  технологиями  преподавания; </a:t>
            </a:r>
          </a:p>
          <a:p>
            <a:pPr algn="just"/>
            <a:r>
              <a:rPr lang="ru-RU" dirty="0" smtClean="0"/>
              <a:t>Выявлять</a:t>
            </a:r>
            <a:r>
              <a:rPr lang="ru-RU" dirty="0"/>
              <a:t>, обобщать и распространять  положительный опыт творчески работающих учителей; </a:t>
            </a:r>
          </a:p>
          <a:p>
            <a:pPr algn="just"/>
            <a:r>
              <a:rPr lang="ru-RU" dirty="0" smtClean="0"/>
              <a:t>Организовать </a:t>
            </a:r>
            <a:r>
              <a:rPr lang="ru-RU" dirty="0"/>
              <a:t>работу с детьми, имеющими повышенную мотивацию к обучению.</a:t>
            </a:r>
          </a:p>
          <a:p>
            <a:pPr algn="just"/>
            <a:r>
              <a:rPr lang="ru-RU" dirty="0" smtClean="0"/>
              <a:t>Создать развитую инфраструктуру </a:t>
            </a:r>
            <a:r>
              <a:rPr lang="ru-RU" dirty="0"/>
              <a:t>эффективного </a:t>
            </a:r>
            <a:r>
              <a:rPr lang="ru-RU" dirty="0" err="1"/>
              <a:t>предпрофильного</a:t>
            </a:r>
            <a:r>
              <a:rPr lang="ru-RU" dirty="0"/>
              <a:t>  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/>
              <a:t>профильного дополнительного образования </a:t>
            </a:r>
            <a:r>
              <a:rPr lang="ru-RU" dirty="0" smtClean="0"/>
              <a:t>с интеграцией </a:t>
            </a:r>
            <a:r>
              <a:rPr lang="ru-RU" dirty="0"/>
              <a:t>его в </a:t>
            </a:r>
            <a:r>
              <a:rPr lang="ru-RU" dirty="0">
                <a:solidFill>
                  <a:schemeClr val="bg1"/>
                </a:solidFill>
              </a:rPr>
              <a:t>систему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/>
              <a:t>общего </a:t>
            </a:r>
            <a:r>
              <a:rPr lang="ru-RU" dirty="0"/>
              <a:t>образования.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3445" y="83671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«Обеспечение оптимального и эффективного научно-методического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образовательного процесса в условиях 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инициативы «Наша новая школа» и перехода на новые ФГОС».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133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047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28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566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Концепция управляющей системы школы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2652"/>
            <a:ext cx="8136904" cy="578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еоретические положения школоведения, принципы и закономерности классического и  современного менеджмента и  маркетинга  в образовании  (М.М. Поташник,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И.Кузьмин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Г.Х. Попов, Т.И.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indent="449580" algn="just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endParaRPr lang="ru-RU" sz="2000" dirty="0" smtClean="0">
              <a:effectLst/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 err="1" smtClean="0">
                <a:effectLst/>
                <a:latin typeface="Times New Roman"/>
                <a:ea typeface="Calibri"/>
              </a:rPr>
              <a:t>компетентностный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подход к образованию (А.В. Хуторской, Е.И. Казакова, С.В.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Кульневич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, О.Е. Лебедев, Т.В.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Светенко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, В.В. Сериков, А.П.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Тряпицына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);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Calibri"/>
              </a:rPr>
              <a:t>личностно–ориентированный подход к обучению (И.С.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Якиманская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); 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Calibri"/>
              </a:rPr>
              <a:t> методы и средства  патриотического и нравственного воспитания современной российской молодежи  (Е.А. Ануфриев, Ю.А. Зубок, </a:t>
            </a:r>
            <a:r>
              <a:rPr lang="ru-RU" sz="2000" i="1" dirty="0" smtClean="0">
                <a:effectLst/>
                <a:latin typeface="Times New Roman"/>
                <a:ea typeface="Calibri"/>
              </a:rPr>
              <a:t> 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В.А. Кольцова,  В.А. Соснин),  а также  "Концепция  патриотического воспитания граждан Российской Федерации".</a:t>
            </a:r>
          </a:p>
          <a:p>
            <a:pPr algn="just"/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637" y="2798734"/>
            <a:ext cx="8488734" cy="3847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</a:rPr>
              <a:t>Другие идеи, положенные в основу построения образовательного процесса:</a:t>
            </a:r>
            <a:endParaRPr lang="ru-RU" sz="1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7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325" y="188640"/>
            <a:ext cx="3719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Функции управления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352" y="762025"/>
            <a:ext cx="8568952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10000"/>
              </a:lnSpc>
              <a:spcAft>
                <a:spcPts val="0"/>
              </a:spcAft>
            </a:pPr>
            <a:r>
              <a:rPr lang="ru-RU" i="1" u="sng" dirty="0" smtClean="0">
                <a:effectLst/>
                <a:latin typeface="Times New Roman"/>
                <a:ea typeface="Calibri"/>
              </a:rPr>
              <a:t>В аналитической деятельности</a:t>
            </a:r>
            <a:r>
              <a:rPr lang="ru-RU" dirty="0" smtClean="0">
                <a:effectLst/>
                <a:latin typeface="Times New Roman"/>
                <a:ea typeface="Calibri"/>
              </a:rPr>
              <a:t> –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от констатации фактов к освоению проблемно-ориентированным  анализом;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сосредоточение на функции информационно-аналитического обеспечения принятия управленческих решений.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Calibri"/>
              </a:rPr>
              <a:t>      </a:t>
            </a:r>
            <a:r>
              <a:rPr lang="ru-RU" i="1" u="sng" dirty="0" smtClean="0">
                <a:effectLst/>
                <a:latin typeface="Times New Roman"/>
                <a:ea typeface="Calibri"/>
              </a:rPr>
              <a:t>В планировании</a:t>
            </a:r>
            <a:r>
              <a:rPr lang="ru-RU" i="1" dirty="0" smtClean="0">
                <a:effectLst/>
                <a:latin typeface="Times New Roman"/>
                <a:ea typeface="Calibri"/>
              </a:rPr>
              <a:t> – 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усиление  опоры на результаты диагностики, осуществление  планирования результатов.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Calibri"/>
              </a:rPr>
              <a:t>      </a:t>
            </a:r>
            <a:r>
              <a:rPr lang="ru-RU" i="1" u="sng" dirty="0" smtClean="0">
                <a:effectLst/>
                <a:latin typeface="Times New Roman"/>
                <a:ea typeface="Calibri"/>
              </a:rPr>
              <a:t>В организации</a:t>
            </a:r>
            <a:r>
              <a:rPr lang="ru-RU" i="1" dirty="0" smtClean="0">
                <a:effectLst/>
                <a:latin typeface="Times New Roman"/>
                <a:ea typeface="Calibri"/>
              </a:rPr>
              <a:t> –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более широкое  применение   временных рабочих групп (команд) под реализацию конкретного задания;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масштабное внедрение  информационно-коммуникационных технологий в  процесс управления школой.</a:t>
            </a:r>
          </a:p>
          <a:p>
            <a:pPr marL="360045" algn="just">
              <a:lnSpc>
                <a:spcPct val="110000"/>
              </a:lnSpc>
              <a:spcAft>
                <a:spcPts val="0"/>
              </a:spcAft>
            </a:pPr>
            <a:r>
              <a:rPr lang="ru-RU" i="1" u="sng" dirty="0" smtClean="0">
                <a:effectLst/>
                <a:latin typeface="Times New Roman"/>
                <a:ea typeface="Calibri"/>
              </a:rPr>
              <a:t>В контроле</a:t>
            </a:r>
            <a:r>
              <a:rPr lang="ru-RU" i="1" dirty="0" smtClean="0">
                <a:effectLst/>
                <a:latin typeface="Times New Roman"/>
                <a:ea typeface="Calibri"/>
              </a:rPr>
              <a:t> – </a:t>
            </a:r>
            <a:endParaRPr lang="ru-RU" dirty="0" smtClean="0">
              <a:latin typeface="Times New Roman"/>
              <a:ea typeface="Calibri"/>
            </a:endParaRPr>
          </a:p>
          <a:p>
            <a:pPr marL="645795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повышение мотивирующей роли контроля.  Для этого   изменен  подход: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от приоритета оценки состояния к приоритету оценки изменения;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от преобладаний форм внешнего контроля к усилению значения внутреннего контроля, самооценки педагога; </a:t>
            </a:r>
          </a:p>
          <a:p>
            <a:pPr marL="285750" lvl="0" indent="-285750" algn="just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от а</a:t>
            </a:r>
            <a:r>
              <a:rPr lang="ru-RU" dirty="0" smtClean="0">
                <a:effectLst/>
                <a:latin typeface="Times New Roman"/>
                <a:ea typeface="Calibri"/>
              </a:rPr>
              <a:t>кцента на знание содержания образования, методов и т.д. – к акценту на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овладение компет</a:t>
            </a:r>
            <a:r>
              <a:rPr lang="ru-RU" dirty="0" smtClean="0">
                <a:effectLst/>
                <a:latin typeface="Times New Roman"/>
                <a:ea typeface="Calibri"/>
              </a:rPr>
              <a:t>ентностями.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61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157729" cy="5878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Структура  управляющей системы школы</a:t>
            </a:r>
            <a:endParaRPr lang="ru-RU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1167823"/>
              </p:ext>
            </p:extLst>
          </p:nvPr>
        </p:nvGraphicFramePr>
        <p:xfrm>
          <a:off x="467544" y="908720"/>
          <a:ext cx="8170862" cy="5607198"/>
        </p:xfrm>
        <a:graphic>
          <a:graphicData uri="http://schemas.openxmlformats.org/presentationml/2006/ole">
            <p:oleObj spid="_x0000_s1044" name="Документ" r:id="rId3" imgW="6552689" imgH="66450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18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98167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Организационные формы методической работы</a:t>
            </a:r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19424"/>
            <a:ext cx="8136904" cy="551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Тематические педагогические советы.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Школьные методические объединения.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Работа  по темам самообразования.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Открытые уроки, их анализ.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Предметные недели.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Информационно-методическое обслуживание учителей.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Диагностика педагогического профессионализма и качества образования.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Организация и контроль курсовой подготовки учителей.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Участие в аттестации педагогических и руководящих работников.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Участие в конкурсах и конференциях.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effectLst/>
                <a:latin typeface="Times New Roman"/>
                <a:ea typeface="Calibri"/>
              </a:rPr>
              <a:t>Работа с обучающимися, имеющими повышенную мотивацию к обучению (ШНО «Уникум»)</a:t>
            </a:r>
            <a:endParaRPr lang="ru-RU" sz="2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566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1. Создание 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школе необходимых  условий  для  перехода на  стандарты нового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поколения, включая требования к структуре и содержанию образовательных программ (НОО и ООО),  к условиям   реализации и  к результатам их освоения</a:t>
            </a:r>
            <a:endParaRPr lang="ru-RU" sz="2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введения ФГОС (проекты приказов и положения):</a:t>
            </a:r>
          </a:p>
          <a:p>
            <a:pPr lvl="0">
              <a:buNone/>
            </a:pPr>
            <a:endParaRPr lang="ru-RU" sz="1100" dirty="0" smtClean="0"/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МБОУ СОШ №15 вместе с учебным планом на 2011 -2012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УМК «Школа России».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формирования УУД.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психолого-педагогического сопровождения.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духовно-нравственного воспитания.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здорового образа жизни «Здоровье».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коррекционной  работы.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«Подросток и закон»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 по созданию информационно-образовательной среды  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573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«Веселый математик» (развитие познавательных способностей)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«Волшебные слова» (проект по развитию речи младших школьников);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«Учусь учиться» (развитие у школьников проектных навыков);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«Веселые ребята» и «Волшебная кисточка» (проекты эстетического воспитания);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«Здоровье и безопасность» (программа по пропаганде здорового образа жизни);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«Очень умелые ручки».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Программы по организации внеурочной деятельности </a:t>
            </a:r>
            <a:endParaRPr lang="ru-RU" sz="3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510</TotalTime>
  <Words>1187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Открытая</vt:lpstr>
      <vt:lpstr>Документ</vt:lpstr>
      <vt:lpstr>Acrobat Document</vt:lpstr>
      <vt:lpstr>Совершенствование  профессионального мастерства педагогов в условиях реализации национальной образовательной инициативы «Наша новая школа» и перехода на новые ФГОС</vt:lpstr>
      <vt:lpstr> К 2015 году сформировать положительный имидж школы, как образовательного учреждения, предоставляющего возможность получения качественного образования и всестороннего развития каждого ученика в условиях перехода на новые образовательные стандарты.  </vt:lpstr>
      <vt:lpstr>«Обеспечение оптимального и эффективного научно-методического сопровождения образовательного процесса в условиях реализации национальной образовательной инициативы «Наша новая школа» и перехода на новые ФГОС».</vt:lpstr>
      <vt:lpstr>Слайд 4</vt:lpstr>
      <vt:lpstr>Слайд 5</vt:lpstr>
      <vt:lpstr>Слайд 6</vt:lpstr>
      <vt:lpstr>Слайд 7</vt:lpstr>
      <vt:lpstr>1. Создание  в школе необходимых  условий  для  перехода на  стандарты нового поколения, включая требования к структуре и содержанию образовательных программ (НОО и ООО),  к условиям   реализации и  к результатам их освоения</vt:lpstr>
      <vt:lpstr>Программы по организации внеурочной деятельности </vt:lpstr>
      <vt:lpstr>Создание  мобильных  творческих команд учителей для включения их в инновационные процессы, связанные с модернизацией образования. </vt:lpstr>
      <vt:lpstr>Оказание адресной методической помощи педагогам, испытывающим затруднения в овладении технологиями  преподавания.</vt:lpstr>
      <vt:lpstr>Выявление, обобщение  и распространение    положительного  опыта творчески работающих учителей.</vt:lpstr>
      <vt:lpstr>Организация  работы с детьми, имеющими повышенную мотивацию к обучению. </vt:lpstr>
      <vt:lpstr>Слайд 14</vt:lpstr>
      <vt:lpstr>Личные профессиональные  награды  и премии:</vt:lpstr>
      <vt:lpstr>Личные профессиональные  награды  и премии:</vt:lpstr>
      <vt:lpstr>Личные профессиональные  награды  и премии:</vt:lpstr>
      <vt:lpstr>Совершенствование  профессионального мастерства педагогов в условиях реализации национальной образовательной инициативы «Наша новая школа» и перехода на новые ФГОС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Ивановна Середа</dc:creator>
  <cp:lastModifiedBy>Евгений</cp:lastModifiedBy>
  <cp:revision>42</cp:revision>
  <dcterms:created xsi:type="dcterms:W3CDTF">2012-02-20T11:21:37Z</dcterms:created>
  <dcterms:modified xsi:type="dcterms:W3CDTF">2012-02-23T07:35:30Z</dcterms:modified>
</cp:coreProperties>
</file>