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5" r:id="rId18"/>
    <p:sldId id="279" r:id="rId19"/>
    <p:sldId id="277" r:id="rId20"/>
    <p:sldId id="280" r:id="rId21"/>
    <p:sldId id="28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Галина" initials="Г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>
        <p:scale>
          <a:sx n="80" d="100"/>
          <a:sy n="80" d="100"/>
        </p:scale>
        <p:origin x="-486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D049F3-9361-4207-A540-E93BCBACF2C0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696ED-29BA-4D81-81E0-1BCFB4A66F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220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696ED-29BA-4D81-81E0-1BCFB4A66FF9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85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133D8-12C6-4ABB-89FC-1580EA95F901}" type="datetimeFigureOut">
              <a:rPr lang="ru-RU" smtClean="0"/>
              <a:t>04.12.2014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01771-3B42-4115-A79A-5806D273048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133D8-12C6-4ABB-89FC-1580EA95F901}" type="datetimeFigureOut">
              <a:rPr lang="ru-RU" smtClean="0"/>
              <a:t>04.12.2014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01771-3B42-4115-A79A-5806D273048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133D8-12C6-4ABB-89FC-1580EA95F901}" type="datetimeFigureOut">
              <a:rPr lang="ru-RU" smtClean="0"/>
              <a:t>04.12.2014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01771-3B42-4115-A79A-5806D273048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133D8-12C6-4ABB-89FC-1580EA95F901}" type="datetimeFigureOut">
              <a:rPr lang="ru-RU" smtClean="0"/>
              <a:t>04.12.2014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01771-3B42-4115-A79A-5806D273048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133D8-12C6-4ABB-89FC-1580EA95F901}" type="datetimeFigureOut">
              <a:rPr lang="ru-RU" smtClean="0"/>
              <a:t>04.12.2014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2E01771-3B42-4115-A79A-5806D273048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133D8-12C6-4ABB-89FC-1580EA95F901}" type="datetimeFigureOut">
              <a:rPr lang="ru-RU" smtClean="0"/>
              <a:t>04.12.2014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01771-3B42-4115-A79A-5806D273048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133D8-12C6-4ABB-89FC-1580EA95F901}" type="datetimeFigureOut">
              <a:rPr lang="ru-RU" smtClean="0"/>
              <a:t>04.12.2014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01771-3B42-4115-A79A-5806D273048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133D8-12C6-4ABB-89FC-1580EA95F901}" type="datetimeFigureOut">
              <a:rPr lang="ru-RU" smtClean="0"/>
              <a:t>04.12.2014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01771-3B42-4115-A79A-5806D273048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133D8-12C6-4ABB-89FC-1580EA95F901}" type="datetimeFigureOut">
              <a:rPr lang="ru-RU" smtClean="0"/>
              <a:t>04.12.2014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01771-3B42-4115-A79A-5806D273048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133D8-12C6-4ABB-89FC-1580EA95F901}" type="datetimeFigureOut">
              <a:rPr lang="ru-RU" smtClean="0"/>
              <a:t>04.12.2014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01771-3B42-4115-A79A-5806D273048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133D8-12C6-4ABB-89FC-1580EA95F901}" type="datetimeFigureOut">
              <a:rPr lang="ru-RU" smtClean="0"/>
              <a:t>04.12.2014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01771-3B42-4115-A79A-5806D273048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7133D8-12C6-4ABB-89FC-1580EA95F901}" type="datetimeFigureOut">
              <a:rPr lang="ru-RU" smtClean="0"/>
              <a:t>04.12.2014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2E01771-3B42-4115-A79A-5806D2730482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8229600" cy="2908920"/>
          </a:xfrm>
        </p:spPr>
        <p:txBody>
          <a:bodyPr>
            <a:noAutofit/>
          </a:bodyPr>
          <a:lstStyle/>
          <a:p>
            <a:r>
              <a:rPr lang="ru-RU" sz="1800" b="1" dirty="0" err="1" smtClean="0">
                <a:solidFill>
                  <a:schemeClr val="tx2"/>
                </a:solidFill>
              </a:rPr>
              <a:t>ВЦДО</a:t>
            </a:r>
            <a:r>
              <a:rPr lang="ru-RU" sz="1000" b="1" dirty="0" err="1" smtClean="0">
                <a:solidFill>
                  <a:schemeClr val="tx2"/>
                </a:solidFill>
              </a:rPr>
              <a:t>и</a:t>
            </a:r>
            <a:r>
              <a:rPr lang="ru-RU" sz="1800" b="1" dirty="0" err="1" smtClean="0">
                <a:solidFill>
                  <a:schemeClr val="tx2"/>
                </a:solidFill>
              </a:rPr>
              <a:t>Т</a:t>
            </a:r>
            <a:r>
              <a:rPr lang="ru-RU" sz="1800" b="1" dirty="0" smtClean="0">
                <a:solidFill>
                  <a:schemeClr val="tx2"/>
                </a:solidFill>
              </a:rPr>
              <a:t> «Огонек» </a:t>
            </a:r>
            <a:br>
              <a:rPr lang="ru-RU" sz="1800" b="1" dirty="0" smtClean="0">
                <a:solidFill>
                  <a:schemeClr val="tx2"/>
                </a:solidFill>
              </a:rPr>
            </a:br>
            <a:r>
              <a:rPr lang="ru-RU" sz="5400" b="1" dirty="0" smtClean="0">
                <a:solidFill>
                  <a:schemeClr val="tx2"/>
                </a:solidFill>
              </a:rPr>
              <a:t>РЕШЕНИЕ</a:t>
            </a:r>
            <a:r>
              <a:rPr lang="ru-RU" sz="5400" b="1" dirty="0" smtClean="0">
                <a:solidFill>
                  <a:srgbClr val="FFFF00"/>
                </a:solidFill>
              </a:rPr>
              <a:t> </a:t>
            </a:r>
            <a:r>
              <a:rPr lang="ru-RU" sz="5400" b="1" dirty="0" smtClean="0">
                <a:solidFill>
                  <a:schemeClr val="tx2"/>
                </a:solidFill>
              </a:rPr>
              <a:t>КВАДРАТНЫХ</a:t>
            </a:r>
            <a:br>
              <a:rPr lang="ru-RU" sz="5400" b="1" dirty="0" smtClean="0">
                <a:solidFill>
                  <a:schemeClr val="tx2"/>
                </a:solidFill>
              </a:rPr>
            </a:br>
            <a:r>
              <a:rPr lang="ru-RU" sz="5400" b="1" dirty="0" smtClean="0">
                <a:solidFill>
                  <a:srgbClr val="FFFF00"/>
                </a:solidFill>
              </a:rPr>
              <a:t> </a:t>
            </a:r>
            <a:r>
              <a:rPr lang="ru-RU" sz="5400" b="1" dirty="0" smtClean="0">
                <a:solidFill>
                  <a:schemeClr val="tx2"/>
                </a:solidFill>
              </a:rPr>
              <a:t>УРАВНЕНИЙ</a:t>
            </a:r>
            <a:endParaRPr lang="ru-RU" sz="5400" b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3409670"/>
          </a:xfrm>
        </p:spPr>
        <p:txBody>
          <a:bodyPr>
            <a:normAutofit lnSpcReduction="10000"/>
          </a:bodyPr>
          <a:lstStyle/>
          <a:p>
            <a:r>
              <a:rPr lang="ru-RU" sz="8800" b="1" dirty="0" smtClean="0">
                <a:solidFill>
                  <a:srgbClr val="C00000"/>
                </a:solidFill>
              </a:rPr>
              <a:t>8 класс</a:t>
            </a:r>
          </a:p>
          <a:p>
            <a:r>
              <a:rPr lang="ru-RU" sz="8800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b="1" dirty="0" smtClean="0">
                <a:solidFill>
                  <a:schemeClr val="accent5"/>
                </a:solidFill>
              </a:rPr>
              <a:t>Автор: Головачева Галина Федоровна </a:t>
            </a:r>
            <a:endParaRPr lang="ru-RU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92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9144000" cy="6858000"/>
              </a:xfrm>
            </p:spPr>
            <p:txBody>
              <a:bodyPr>
                <a:noAutofit/>
              </a:bodyPr>
              <a:lstStyle/>
              <a:p>
                <a:r>
                  <a:rPr lang="ru-RU" sz="8800" dirty="0" smtClean="0">
                    <a:solidFill>
                      <a:schemeClr val="accent2"/>
                    </a:solidFill>
                  </a:rPr>
                  <a:t>Ответ:  </a:t>
                </a:r>
                <a:r>
                  <a:rPr lang="ru-RU" sz="8800" dirty="0" smtClean="0">
                    <a:solidFill>
                      <a:schemeClr val="tx1"/>
                    </a:solidFill>
                  </a:rPr>
                  <a:t>уравнение квадратное,</a:t>
                </a:r>
                <a:br>
                  <a:rPr lang="ru-RU" sz="8800" dirty="0" smtClean="0">
                    <a:solidFill>
                      <a:schemeClr val="tx1"/>
                    </a:solidFill>
                  </a:rPr>
                </a:br>
                <a:r>
                  <a:rPr lang="ru-RU" sz="8800" dirty="0" smtClean="0">
                    <a:solidFill>
                      <a:schemeClr val="tx1"/>
                    </a:solidFill>
                  </a:rPr>
                  <a:t>неполное; </a:t>
                </a:r>
                <a:br>
                  <a:rPr lang="ru-RU" sz="8800" dirty="0" smtClean="0">
                    <a:solidFill>
                      <a:schemeClr val="tx1"/>
                    </a:solidFill>
                  </a:rPr>
                </a:br>
                <a:r>
                  <a:rPr lang="ru-RU" sz="8800" dirty="0" smtClean="0">
                    <a:solidFill>
                      <a:schemeClr val="tx1"/>
                    </a:solidFill>
                  </a:rPr>
                  <a:t>х=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8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sz="8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  <m:r>
                          <a:rPr lang="ru-RU" sz="8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;</m:t>
                        </m:r>
                      </m:e>
                    </m:rad>
                  </m:oMath>
                </a14:m>
                <a:r>
                  <a:rPr lang="ru-RU" sz="8800" dirty="0" smtClean="0">
                    <a:solidFill>
                      <a:schemeClr val="tx1"/>
                    </a:solidFill>
                  </a:rPr>
                  <a:t>  х = 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8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sz="8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e>
                    </m:rad>
                  </m:oMath>
                </a14:m>
                <a:endParaRPr lang="ru-RU" sz="8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2"/>
                <a:stretch>
                  <a:fillRect t="-6756" b="-136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543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9144000" cy="6858000"/>
              </a:xfrm>
            </p:spPr>
            <p:txBody>
              <a:bodyPr>
                <a:normAutofit/>
              </a:bodyPr>
              <a:lstStyle/>
              <a:p>
                <a:r>
                  <a:rPr lang="ru-RU" sz="9600" dirty="0" smtClean="0">
                    <a:solidFill>
                      <a:schemeClr val="tx1"/>
                    </a:solidFill>
                  </a:rPr>
                  <a:t>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96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9600" b="1" i="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𝐱</m:t>
                        </m:r>
                      </m:e>
                      <m:sup>
                        <m:r>
                          <a:rPr lang="en-US" sz="9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ru-RU" sz="9600" b="1" i="0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</m:oMath>
                </a14:m>
                <a:r>
                  <a:rPr lang="ru-RU" sz="9600" dirty="0" smtClean="0">
                    <a:solidFill>
                      <a:schemeClr val="tx1"/>
                    </a:solidFill>
                  </a:rPr>
                  <a:t> 8х = 0</a:t>
                </a:r>
                <a:endParaRPr lang="ru-RU" sz="9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602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6583362"/>
          </a:xfrm>
        </p:spPr>
        <p:txBody>
          <a:bodyPr>
            <a:normAutofit/>
          </a:bodyPr>
          <a:lstStyle/>
          <a:p>
            <a:r>
              <a:rPr lang="ru-RU" sz="9600" dirty="0" smtClean="0">
                <a:solidFill>
                  <a:schemeClr val="accent2"/>
                </a:solidFill>
              </a:rPr>
              <a:t>Ответ:</a:t>
            </a:r>
            <a:r>
              <a:rPr lang="ru-RU" sz="9600" dirty="0" smtClean="0">
                <a:solidFill>
                  <a:schemeClr val="tx1"/>
                </a:solidFill>
              </a:rPr>
              <a:t> </a:t>
            </a:r>
            <a:br>
              <a:rPr lang="ru-RU" sz="9600" dirty="0" smtClean="0">
                <a:solidFill>
                  <a:schemeClr val="tx1"/>
                </a:solidFill>
              </a:rPr>
            </a:br>
            <a:r>
              <a:rPr lang="ru-RU" sz="9600" dirty="0" smtClean="0">
                <a:solidFill>
                  <a:schemeClr val="tx1"/>
                </a:solidFill>
              </a:rPr>
              <a:t>х=0: х=4.</a:t>
            </a:r>
            <a:endParaRPr lang="ru-RU" sz="9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89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179512" y="274638"/>
                <a:ext cx="8507288" cy="6322714"/>
              </a:xfrm>
            </p:spPr>
            <p:txBody>
              <a:bodyPr>
                <a:normAutofit/>
              </a:bodyPr>
              <a:lstStyle/>
              <a:p>
                <a:r>
                  <a:rPr lang="ru-RU" sz="9600" dirty="0" smtClean="0">
                    <a:solidFill>
                      <a:schemeClr val="tx1"/>
                    </a:solidFill>
                    <a:effectLst/>
                  </a:rPr>
                  <a:t>-15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960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sSupPr>
                      <m:e>
                        <m:r>
                          <a:rPr lang="en-US" sz="9600" b="1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9600" b="1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ru-RU" sz="9600" b="1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=</m:t>
                    </m:r>
                    <m:r>
                      <a:rPr lang="ru-RU" sz="9600" b="1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𝟎</m:t>
                    </m:r>
                  </m:oMath>
                </a14:m>
                <a:endParaRPr lang="ru-RU" sz="9600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79512" y="274638"/>
                <a:ext cx="8507288" cy="6322714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64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69360"/>
          </a:xfrm>
        </p:spPr>
        <p:txBody>
          <a:bodyPr>
            <a:normAutofit/>
          </a:bodyPr>
          <a:lstStyle/>
          <a:p>
            <a:r>
              <a:rPr lang="ru-RU" sz="8800" dirty="0" smtClean="0">
                <a:solidFill>
                  <a:schemeClr val="accent2"/>
                </a:solidFill>
              </a:rPr>
              <a:t>Ответ: </a:t>
            </a:r>
            <a:r>
              <a:rPr lang="ru-RU" sz="8800" dirty="0" smtClean="0">
                <a:solidFill>
                  <a:schemeClr val="tx1"/>
                </a:solidFill>
              </a:rPr>
              <a:t>квадратное неполное; х=0</a:t>
            </a:r>
            <a:endParaRPr lang="ru-RU" sz="8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28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6322714"/>
          </a:xfrm>
        </p:spPr>
        <p:txBody>
          <a:bodyPr>
            <a:normAutofit/>
          </a:bodyPr>
          <a:lstStyle/>
          <a:p>
            <a:r>
              <a:rPr lang="ru-RU" sz="8800" dirty="0" smtClean="0">
                <a:solidFill>
                  <a:schemeClr val="tx1"/>
                </a:solidFill>
              </a:rPr>
              <a:t>(х – 2)(х + 3) = 0</a:t>
            </a:r>
            <a:endParaRPr lang="ru-RU" sz="8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92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640960" cy="6250706"/>
          </a:xfrm>
        </p:spPr>
        <p:txBody>
          <a:bodyPr>
            <a:normAutofit/>
          </a:bodyPr>
          <a:lstStyle/>
          <a:p>
            <a:r>
              <a:rPr lang="ru-RU" sz="9600" dirty="0" smtClean="0">
                <a:solidFill>
                  <a:schemeClr val="accent2"/>
                </a:solidFill>
              </a:rPr>
              <a:t>Ответ:</a:t>
            </a:r>
            <a:r>
              <a:rPr lang="ru-RU" sz="9600" dirty="0" smtClean="0">
                <a:solidFill>
                  <a:schemeClr val="tx1"/>
                </a:solidFill>
              </a:rPr>
              <a:t> </a:t>
            </a:r>
            <a:br>
              <a:rPr lang="ru-RU" sz="9600" dirty="0" smtClean="0">
                <a:solidFill>
                  <a:schemeClr val="tx1"/>
                </a:solidFill>
              </a:rPr>
            </a:br>
            <a:r>
              <a:rPr lang="ru-RU" sz="9600" dirty="0" smtClean="0">
                <a:solidFill>
                  <a:schemeClr val="tx1"/>
                </a:solidFill>
              </a:rPr>
              <a:t> х=2; х=-3.</a:t>
            </a:r>
            <a:endParaRPr lang="ru-RU" sz="9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1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6858000"/>
          </a:xfrm>
        </p:spPr>
        <p:txBody>
          <a:bodyPr>
            <a:normAutofit/>
          </a:bodyPr>
          <a:lstStyle/>
          <a:p>
            <a:r>
              <a:rPr lang="ru-RU" sz="9600" dirty="0">
                <a:solidFill>
                  <a:schemeClr val="accent2"/>
                </a:solidFill>
              </a:rPr>
              <a:t>П</a:t>
            </a:r>
            <a:r>
              <a:rPr lang="ru-RU" sz="9600" dirty="0" smtClean="0">
                <a:solidFill>
                  <a:schemeClr val="accent2"/>
                </a:solidFill>
              </a:rPr>
              <a:t>роверочная работа</a:t>
            </a:r>
            <a:endParaRPr lang="ru-RU" sz="9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63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ОТВЕТЫ</a:t>
            </a:r>
            <a:endParaRPr lang="ru-RU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Объект 4"/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736460679"/>
                  </p:ext>
                </p:extLst>
              </p:nvPr>
            </p:nvGraphicFramePr>
            <p:xfrm>
              <a:off x="457200" y="1484784"/>
              <a:ext cx="4038600" cy="508070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86408"/>
                    <a:gridCol w="3452192"/>
                  </a:tblGrid>
                  <a:tr h="649184">
                    <a:tc>
                      <a:txBody>
                        <a:bodyPr/>
                        <a:lstStyle/>
                        <a:p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      Вариант 1     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627307"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/>
                            <a:t> 1.</a:t>
                          </a:r>
                          <a:endParaRPr lang="ru-RU" sz="2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>
                              <a:solidFill>
                                <a:srgbClr val="C00000"/>
                              </a:solidFill>
                            </a:rPr>
                            <a:t>        0       </a:t>
                          </a:r>
                          <a:r>
                            <a:rPr lang="ru-RU" sz="2800" dirty="0" smtClean="0"/>
                            <a:t>и        </a:t>
                          </a:r>
                          <a:r>
                            <a:rPr lang="ru-RU" sz="2800" b="1" dirty="0" smtClean="0">
                              <a:solidFill>
                                <a:srgbClr val="C00000"/>
                              </a:solidFill>
                            </a:rPr>
                            <a:t>-5</a:t>
                          </a:r>
                          <a:endParaRPr lang="ru-RU" sz="28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</a:tr>
                  <a:tr h="533768"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/>
                            <a:t> 2.</a:t>
                          </a:r>
                          <a:endParaRPr lang="ru-RU" sz="2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>
                              <a:solidFill>
                                <a:srgbClr val="C00000"/>
                              </a:solidFill>
                            </a:rPr>
                            <a:t>      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ru-RU" sz="28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28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</m:rad>
                            </m:oMath>
                          </a14:m>
                          <a:r>
                            <a:rPr lang="ru-RU" sz="2800" b="1" dirty="0" smtClean="0">
                              <a:solidFill>
                                <a:srgbClr val="C00000"/>
                              </a:solidFill>
                            </a:rPr>
                            <a:t>    </a:t>
                          </a:r>
                          <a:r>
                            <a:rPr lang="ru-RU" sz="2800" dirty="0" smtClean="0"/>
                            <a:t>и     </a:t>
                          </a:r>
                          <a:r>
                            <a:rPr lang="ru-RU" sz="2800" b="1" dirty="0" smtClean="0">
                              <a:solidFill>
                                <a:srgbClr val="C00000"/>
                              </a:solidFill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ru-RU" sz="28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28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</m:rad>
                            </m:oMath>
                          </a14:m>
                          <a:endParaRPr lang="ru-RU" sz="28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</a:tr>
                  <a:tr h="566005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 </a:t>
                          </a:r>
                          <a:r>
                            <a:rPr lang="ru-RU" sz="2800" b="1" dirty="0" smtClean="0"/>
                            <a:t>3.</a:t>
                          </a:r>
                          <a:endParaRPr lang="ru-RU" sz="2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>
                              <a:solidFill>
                                <a:srgbClr val="C00000"/>
                              </a:solidFill>
                            </a:rPr>
                            <a:t>        1       </a:t>
                          </a:r>
                          <a:r>
                            <a:rPr lang="ru-RU" sz="2800" dirty="0" smtClean="0"/>
                            <a:t>и        </a:t>
                          </a:r>
                          <a:r>
                            <a:rPr lang="ru-RU" sz="2800" b="1" dirty="0" smtClean="0">
                              <a:solidFill>
                                <a:srgbClr val="C00000"/>
                              </a:solidFill>
                            </a:rPr>
                            <a:t>4</a:t>
                          </a:r>
                          <a:endParaRPr lang="ru-RU" sz="28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</a:tr>
                  <a:tr h="792088"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/>
                            <a:t> 4.</a:t>
                          </a:r>
                          <a:r>
                            <a:rPr lang="ru-RU" sz="2800" baseline="0" dirty="0" smtClean="0"/>
                            <a:t>  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>
                              <a:solidFill>
                                <a:srgbClr val="C00000"/>
                              </a:solidFill>
                            </a:rPr>
                            <a:t>       </a:t>
                          </a:r>
                          <a:r>
                            <a:rPr lang="ru-RU" sz="2800" b="1" dirty="0" smtClean="0">
                              <a:solidFill>
                                <a:srgbClr val="C00000"/>
                              </a:solidFill>
                            </a:rPr>
                            <a:t>1,5</a:t>
                          </a:r>
                          <a:r>
                            <a:rPr lang="ru-RU" sz="2800" b="1" baseline="0" dirty="0" smtClean="0">
                              <a:solidFill>
                                <a:srgbClr val="C00000"/>
                              </a:solidFill>
                            </a:rPr>
                            <a:t>    </a:t>
                          </a:r>
                          <a:r>
                            <a:rPr lang="ru-RU" sz="2800" b="1" dirty="0" smtClean="0">
                              <a:solidFill>
                                <a:schemeClr val="tx1"/>
                              </a:solidFill>
                            </a:rPr>
                            <a:t>и </a:t>
                          </a:r>
                          <a:r>
                            <a:rPr lang="ru-RU" sz="2800" b="1" dirty="0" smtClean="0">
                              <a:solidFill>
                                <a:srgbClr val="C00000"/>
                              </a:solidFill>
                            </a:rPr>
                            <a:t>    9</a:t>
                          </a:r>
                          <a:endParaRPr lang="ru-RU" sz="28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</a:tr>
                  <a:tr h="650597"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/>
                            <a:t> 5.</a:t>
                          </a:r>
                          <a:endParaRPr lang="ru-RU" sz="2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       </a:t>
                          </a:r>
                          <a:r>
                            <a:rPr lang="ru-RU" sz="2800" b="1" dirty="0" smtClean="0">
                              <a:solidFill>
                                <a:srgbClr val="C00000"/>
                              </a:solidFill>
                            </a:rPr>
                            <a:t>1</a:t>
                          </a:r>
                          <a:r>
                            <a:rPr lang="ru-RU" sz="2800" b="1" baseline="0" dirty="0" smtClean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  <a:r>
                            <a:rPr lang="ru-RU" sz="2800" baseline="0" dirty="0" smtClean="0"/>
                            <a:t>      и     </a:t>
                          </a:r>
                          <a:r>
                            <a:rPr lang="ru-RU" sz="2800" b="1" baseline="0" dirty="0" smtClean="0">
                              <a:solidFill>
                                <a:srgbClr val="C00000"/>
                              </a:solidFill>
                            </a:rPr>
                            <a:t>-0,4</a:t>
                          </a:r>
                          <a:endParaRPr lang="ru-RU" sz="28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</a:tr>
                  <a:tr h="576064"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/>
                            <a:t> 6.</a:t>
                          </a:r>
                          <a:endParaRPr lang="ru-RU" sz="2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>
                              <a:solidFill>
                                <a:srgbClr val="C00000"/>
                              </a:solidFill>
                            </a:rPr>
                            <a:t>         нет</a:t>
                          </a:r>
                          <a:r>
                            <a:rPr lang="ru-RU" sz="2800" b="1" baseline="0" dirty="0" smtClean="0">
                              <a:solidFill>
                                <a:srgbClr val="C00000"/>
                              </a:solidFill>
                            </a:rPr>
                            <a:t> корней</a:t>
                          </a:r>
                          <a:endParaRPr lang="ru-RU" sz="28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</a:tr>
                  <a:tr h="659773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 </a:t>
                          </a:r>
                          <a:r>
                            <a:rPr lang="ru-RU" sz="2800" b="1" dirty="0" smtClean="0"/>
                            <a:t>7.</a:t>
                          </a:r>
                          <a:endParaRPr lang="ru-RU" sz="2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>
                              <a:solidFill>
                                <a:srgbClr val="C00000"/>
                              </a:solidFill>
                            </a:rPr>
                            <a:t>       2       </a:t>
                          </a:r>
                          <a:r>
                            <a:rPr lang="ru-RU" sz="2800" dirty="0" smtClean="0"/>
                            <a:t>и        </a:t>
                          </a:r>
                          <a:r>
                            <a:rPr lang="ru-RU" sz="2800" b="1" dirty="0" smtClean="0">
                              <a:solidFill>
                                <a:srgbClr val="C00000"/>
                              </a:solidFill>
                            </a:rPr>
                            <a:t>-4,8</a:t>
                          </a:r>
                          <a:endParaRPr lang="ru-RU" sz="28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5" name="Объект 4"/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736460679"/>
                  </p:ext>
                </p:extLst>
              </p:nvPr>
            </p:nvGraphicFramePr>
            <p:xfrm>
              <a:off x="457200" y="1484784"/>
              <a:ext cx="4038600" cy="508070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86408"/>
                    <a:gridCol w="3452192"/>
                  </a:tblGrid>
                  <a:tr h="649184">
                    <a:tc>
                      <a:txBody>
                        <a:bodyPr/>
                        <a:lstStyle/>
                        <a:p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      Вариант 1     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627307"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/>
                            <a:t> 1.</a:t>
                          </a:r>
                          <a:endParaRPr lang="ru-RU" sz="2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>
                              <a:solidFill>
                                <a:srgbClr val="C00000"/>
                              </a:solidFill>
                            </a:rPr>
                            <a:t>        0       </a:t>
                          </a:r>
                          <a:r>
                            <a:rPr lang="ru-RU" sz="2800" dirty="0" smtClean="0"/>
                            <a:t>и        </a:t>
                          </a:r>
                          <a:r>
                            <a:rPr lang="ru-RU" sz="2800" b="1" dirty="0" smtClean="0">
                              <a:solidFill>
                                <a:srgbClr val="C00000"/>
                              </a:solidFill>
                            </a:rPr>
                            <a:t>-5</a:t>
                          </a:r>
                          <a:endParaRPr lang="ru-RU" sz="28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</a:tr>
                  <a:tr h="559689"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/>
                            <a:t> 2.</a:t>
                          </a:r>
                          <a:endParaRPr lang="ru-RU" sz="2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6931" t="-238043" b="-583696"/>
                          </a:stretch>
                        </a:blipFill>
                      </a:tcPr>
                    </a:tc>
                  </a:tr>
                  <a:tr h="566005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 </a:t>
                          </a:r>
                          <a:r>
                            <a:rPr lang="ru-RU" sz="2800" b="1" dirty="0" smtClean="0"/>
                            <a:t>3.</a:t>
                          </a:r>
                          <a:endParaRPr lang="ru-RU" sz="2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>
                              <a:solidFill>
                                <a:srgbClr val="C00000"/>
                              </a:solidFill>
                            </a:rPr>
                            <a:t>        1       </a:t>
                          </a:r>
                          <a:r>
                            <a:rPr lang="ru-RU" sz="2800" dirty="0" smtClean="0"/>
                            <a:t>и        </a:t>
                          </a:r>
                          <a:r>
                            <a:rPr lang="ru-RU" sz="2800" b="1" dirty="0" smtClean="0">
                              <a:solidFill>
                                <a:srgbClr val="C00000"/>
                              </a:solidFill>
                            </a:rPr>
                            <a:t>4</a:t>
                          </a:r>
                          <a:endParaRPr lang="ru-RU" sz="28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</a:tr>
                  <a:tr h="792088"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/>
                            <a:t> 4.</a:t>
                          </a:r>
                          <a:r>
                            <a:rPr lang="ru-RU" sz="2800" baseline="0" dirty="0" smtClean="0"/>
                            <a:t>  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>
                              <a:solidFill>
                                <a:srgbClr val="C00000"/>
                              </a:solidFill>
                            </a:rPr>
                            <a:t>       </a:t>
                          </a:r>
                          <a:r>
                            <a:rPr lang="ru-RU" sz="2800" b="1" dirty="0" smtClean="0">
                              <a:solidFill>
                                <a:srgbClr val="C00000"/>
                              </a:solidFill>
                            </a:rPr>
                            <a:t>1,5</a:t>
                          </a:r>
                          <a:r>
                            <a:rPr lang="ru-RU" sz="2800" b="1" baseline="0" dirty="0" smtClean="0">
                              <a:solidFill>
                                <a:srgbClr val="C00000"/>
                              </a:solidFill>
                            </a:rPr>
                            <a:t>    </a:t>
                          </a:r>
                          <a:r>
                            <a:rPr lang="ru-RU" sz="2800" b="1" dirty="0" smtClean="0">
                              <a:solidFill>
                                <a:schemeClr val="tx1"/>
                              </a:solidFill>
                            </a:rPr>
                            <a:t>и </a:t>
                          </a:r>
                          <a:r>
                            <a:rPr lang="ru-RU" sz="2800" b="1" dirty="0" smtClean="0">
                              <a:solidFill>
                                <a:srgbClr val="C00000"/>
                              </a:solidFill>
                            </a:rPr>
                            <a:t>    9</a:t>
                          </a:r>
                          <a:endParaRPr lang="ru-RU" sz="28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</a:tr>
                  <a:tr h="650597"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/>
                            <a:t> 5.</a:t>
                          </a:r>
                          <a:endParaRPr lang="ru-RU" sz="2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       </a:t>
                          </a:r>
                          <a:r>
                            <a:rPr lang="ru-RU" sz="2800" b="1" dirty="0" smtClean="0">
                              <a:solidFill>
                                <a:srgbClr val="C00000"/>
                              </a:solidFill>
                            </a:rPr>
                            <a:t>1</a:t>
                          </a:r>
                          <a:r>
                            <a:rPr lang="ru-RU" sz="2800" b="1" baseline="0" dirty="0" smtClean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  <a:r>
                            <a:rPr lang="ru-RU" sz="2800" baseline="0" dirty="0" smtClean="0"/>
                            <a:t>      и     </a:t>
                          </a:r>
                          <a:r>
                            <a:rPr lang="ru-RU" sz="2800" b="1" baseline="0" dirty="0" smtClean="0">
                              <a:solidFill>
                                <a:srgbClr val="C00000"/>
                              </a:solidFill>
                            </a:rPr>
                            <a:t>-0,4</a:t>
                          </a:r>
                          <a:endParaRPr lang="ru-RU" sz="28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</a:tr>
                  <a:tr h="576064"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/>
                            <a:t> 6.</a:t>
                          </a:r>
                          <a:endParaRPr lang="ru-RU" sz="2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>
                              <a:solidFill>
                                <a:srgbClr val="C00000"/>
                              </a:solidFill>
                            </a:rPr>
                            <a:t>         нет</a:t>
                          </a:r>
                          <a:r>
                            <a:rPr lang="ru-RU" sz="2800" b="1" baseline="0" dirty="0" smtClean="0">
                              <a:solidFill>
                                <a:srgbClr val="C00000"/>
                              </a:solidFill>
                            </a:rPr>
                            <a:t> корней</a:t>
                          </a:r>
                          <a:endParaRPr lang="ru-RU" sz="28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</a:tr>
                  <a:tr h="659773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 </a:t>
                          </a:r>
                          <a:r>
                            <a:rPr lang="ru-RU" sz="2800" b="1" dirty="0" smtClean="0"/>
                            <a:t>7.</a:t>
                          </a:r>
                          <a:endParaRPr lang="ru-RU" sz="2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>
                              <a:solidFill>
                                <a:srgbClr val="C00000"/>
                              </a:solidFill>
                            </a:rPr>
                            <a:t>       2       </a:t>
                          </a:r>
                          <a:r>
                            <a:rPr lang="ru-RU" sz="2800" dirty="0" smtClean="0"/>
                            <a:t>и        </a:t>
                          </a:r>
                          <a:r>
                            <a:rPr lang="ru-RU" sz="2800" b="1" dirty="0" smtClean="0">
                              <a:solidFill>
                                <a:srgbClr val="C00000"/>
                              </a:solidFill>
                            </a:rPr>
                            <a:t>-4,8</a:t>
                          </a:r>
                          <a:endParaRPr lang="ru-RU" sz="28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Объект 5"/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861283544"/>
                  </p:ext>
                </p:extLst>
              </p:nvPr>
            </p:nvGraphicFramePr>
            <p:xfrm>
              <a:off x="4644008" y="1484784"/>
              <a:ext cx="4038600" cy="515390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71872"/>
                    <a:gridCol w="3466728"/>
                  </a:tblGrid>
                  <a:tr h="594028"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             </a:t>
                          </a:r>
                          <a:r>
                            <a:rPr lang="ru-RU" sz="2800" dirty="0" smtClean="0">
                              <a:solidFill>
                                <a:schemeClr val="bg1"/>
                              </a:solidFill>
                            </a:rPr>
                            <a:t>Вариант 2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679316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 1.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400" b="1" dirty="0" smtClean="0">
                              <a:solidFill>
                                <a:srgbClr val="C00000"/>
                              </a:solidFill>
                            </a:rPr>
                            <a:t>             </a:t>
                          </a:r>
                          <a:r>
                            <a:rPr lang="ru-RU" sz="2800" b="1" dirty="0" smtClean="0">
                              <a:solidFill>
                                <a:srgbClr val="C00000"/>
                              </a:solidFill>
                            </a:rPr>
                            <a:t> 0</a:t>
                          </a:r>
                          <a:r>
                            <a:rPr lang="ru-RU" sz="2400" b="1" dirty="0" smtClean="0">
                              <a:solidFill>
                                <a:srgbClr val="C00000"/>
                              </a:solidFill>
                            </a:rPr>
                            <a:t>     </a:t>
                          </a:r>
                          <a:r>
                            <a:rPr lang="ru-RU" sz="2800" dirty="0" smtClean="0"/>
                            <a:t>и  </a:t>
                          </a:r>
                          <a:r>
                            <a:rPr lang="ru-RU" dirty="0" smtClean="0"/>
                            <a:t> </a:t>
                          </a:r>
                          <a:r>
                            <a:rPr lang="ru-RU" sz="2800" b="1" dirty="0" smtClean="0">
                              <a:solidFill>
                                <a:srgbClr val="C00000"/>
                              </a:solidFill>
                            </a:rPr>
                            <a:t> 4</a:t>
                          </a:r>
                          <a:endParaRPr lang="ru-RU" sz="28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</a:tr>
                  <a:tr h="548222">
                    <a:tc>
                      <a:txBody>
                        <a:bodyPr/>
                        <a:lstStyle/>
                        <a:p>
                          <a:r>
                            <a:rPr lang="ru-RU" sz="2400" b="1" dirty="0" smtClean="0"/>
                            <a:t> 2.</a:t>
                          </a:r>
                          <a:endParaRPr lang="ru-RU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/>
                            <a:t>       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ru-RU" sz="28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28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𝟕</m:t>
                                  </m:r>
                                </m:e>
                              </m:rad>
                            </m:oMath>
                          </a14:m>
                          <a:r>
                            <a:rPr lang="ru-RU" sz="2800" b="1" dirty="0" smtClean="0">
                              <a:solidFill>
                                <a:srgbClr val="C00000"/>
                              </a:solidFill>
                            </a:rPr>
                            <a:t>     </a:t>
                          </a:r>
                          <a:r>
                            <a:rPr lang="ru-RU" sz="2800" b="1" dirty="0" smtClean="0"/>
                            <a:t>и    </a:t>
                          </a:r>
                          <a:r>
                            <a:rPr lang="ru-RU" sz="2800" b="1" dirty="0" smtClean="0">
                              <a:solidFill>
                                <a:srgbClr val="C00000"/>
                              </a:solidFill>
                            </a:rPr>
                            <a:t>-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ru-RU" sz="28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28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𝟕</m:t>
                                  </m:r>
                                </m:e>
                              </m:rad>
                            </m:oMath>
                          </a14:m>
                          <a:endParaRPr lang="ru-RU" sz="28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</a:tr>
                  <a:tr h="512898"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/>
                            <a:t> 3.</a:t>
                          </a:r>
                          <a:endParaRPr lang="ru-RU" sz="2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>
                              <a:solidFill>
                                <a:srgbClr val="C00000"/>
                              </a:solidFill>
                            </a:rPr>
                            <a:t>          3</a:t>
                          </a:r>
                          <a:r>
                            <a:rPr lang="ru-RU" sz="2800" b="1" baseline="0" dirty="0" smtClean="0">
                              <a:solidFill>
                                <a:srgbClr val="C00000"/>
                              </a:solidFill>
                            </a:rPr>
                            <a:t>      </a:t>
                          </a:r>
                          <a:r>
                            <a:rPr lang="ru-RU" sz="2800" b="1" baseline="0" dirty="0" smtClean="0"/>
                            <a:t>и      </a:t>
                          </a:r>
                          <a:r>
                            <a:rPr lang="ru-RU" sz="2800" b="1" baseline="0" dirty="0" smtClean="0">
                              <a:solidFill>
                                <a:srgbClr val="C00000"/>
                              </a:solidFill>
                            </a:rPr>
                            <a:t>1</a:t>
                          </a:r>
                          <a:endParaRPr lang="ru-RU" sz="28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</a:tr>
                  <a:tr h="764878">
                    <a:tc>
                      <a:txBody>
                        <a:bodyPr/>
                        <a:lstStyle/>
                        <a:p>
                          <a:r>
                            <a:rPr lang="ru-RU" sz="2000" b="1" dirty="0" smtClean="0"/>
                            <a:t> </a:t>
                          </a:r>
                          <a:r>
                            <a:rPr lang="ru-RU" sz="2400" b="1" dirty="0" smtClean="0"/>
                            <a:t> 4.</a:t>
                          </a:r>
                          <a:endParaRPr lang="ru-RU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400" b="1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 b="1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ru-RU" sz="2400" b="1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𝟑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400" b="1" dirty="0"/>
                        </a:p>
                      </a:txBody>
                      <a:tcPr/>
                    </a:tc>
                  </a:tr>
                  <a:tr h="701497">
                    <a:tc>
                      <a:txBody>
                        <a:bodyPr/>
                        <a:lstStyle/>
                        <a:p>
                          <a:r>
                            <a:rPr lang="ru-RU" sz="2000" b="1" dirty="0" smtClean="0"/>
                            <a:t>   5.</a:t>
                          </a:r>
                          <a:endParaRPr lang="ru-RU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400" b="1" dirty="0" smtClean="0">
                              <a:solidFill>
                                <a:srgbClr val="C00000"/>
                              </a:solidFill>
                            </a:rPr>
                            <a:t>           </a:t>
                          </a:r>
                          <a:r>
                            <a:rPr lang="ru-RU" sz="2800" b="1" dirty="0" smtClean="0">
                              <a:solidFill>
                                <a:srgbClr val="C00000"/>
                              </a:solidFill>
                            </a:rPr>
                            <a:t>-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8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8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ru-RU" sz="28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𝟑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2800" b="1" dirty="0" smtClean="0">
                              <a:solidFill>
                                <a:srgbClr val="C00000"/>
                              </a:solidFill>
                            </a:rPr>
                            <a:t>    </a:t>
                          </a:r>
                          <a:r>
                            <a:rPr lang="ru-RU" sz="2800" b="1" dirty="0" smtClean="0">
                              <a:solidFill>
                                <a:schemeClr val="tx1"/>
                              </a:solidFill>
                            </a:rPr>
                            <a:t>и</a:t>
                          </a:r>
                          <a:r>
                            <a:rPr lang="ru-RU" sz="2800" b="1" dirty="0" smtClean="0">
                              <a:solidFill>
                                <a:srgbClr val="C00000"/>
                              </a:solidFill>
                            </a:rPr>
                            <a:t>      </a:t>
                          </a:r>
                          <a:r>
                            <a:rPr lang="ru-RU" sz="2400" b="1" dirty="0" smtClean="0">
                              <a:solidFill>
                                <a:srgbClr val="C00000"/>
                              </a:solidFill>
                            </a:rPr>
                            <a:t>1</a:t>
                          </a:r>
                          <a:endParaRPr lang="ru-RU" sz="2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</a:tr>
                  <a:tr h="585123">
                    <a:tc>
                      <a:txBody>
                        <a:bodyPr/>
                        <a:lstStyle/>
                        <a:p>
                          <a:r>
                            <a:rPr lang="ru-RU" sz="2400" b="1" dirty="0" smtClean="0"/>
                            <a:t>  6.</a:t>
                          </a:r>
                          <a:endParaRPr lang="ru-RU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400" b="1" dirty="0" smtClean="0"/>
                            <a:t>           </a:t>
                          </a:r>
                          <a:r>
                            <a:rPr lang="ru-RU" sz="2400" b="1" dirty="0" smtClean="0">
                              <a:solidFill>
                                <a:srgbClr val="C00000"/>
                              </a:solidFill>
                            </a:rPr>
                            <a:t>нет корней</a:t>
                          </a:r>
                          <a:endParaRPr lang="ru-RU" sz="2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</a:tr>
                  <a:tr h="726606">
                    <a:tc>
                      <a:txBody>
                        <a:bodyPr/>
                        <a:lstStyle/>
                        <a:p>
                          <a:r>
                            <a:rPr lang="ru-RU" sz="2400" b="1" dirty="0" smtClean="0"/>
                            <a:t>  7. </a:t>
                          </a:r>
                          <a:endParaRPr lang="ru-RU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400" b="1" dirty="0" smtClean="0"/>
                            <a:t>            </a:t>
                          </a:r>
                          <a:r>
                            <a:rPr lang="ru-RU" sz="2400" b="1" dirty="0" smtClean="0">
                              <a:solidFill>
                                <a:srgbClr val="C00000"/>
                              </a:solidFill>
                            </a:rPr>
                            <a:t> 1         </a:t>
                          </a:r>
                          <a:r>
                            <a:rPr lang="ru-RU" sz="2400" b="1" dirty="0" smtClean="0"/>
                            <a:t>и    </a:t>
                          </a:r>
                          <a:r>
                            <a:rPr lang="ru-RU" sz="2400" b="1" dirty="0" smtClean="0">
                              <a:solidFill>
                                <a:srgbClr val="C00000"/>
                              </a:solidFill>
                            </a:rPr>
                            <a:t>-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4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4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ru-RU" sz="24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𝟗</m:t>
                                  </m:r>
                                </m:den>
                              </m:f>
                            </m:oMath>
                          </a14:m>
                          <a:endParaRPr lang="ru-RU" sz="2400" b="1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Объект 5"/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861283544"/>
                  </p:ext>
                </p:extLst>
              </p:nvPr>
            </p:nvGraphicFramePr>
            <p:xfrm>
              <a:off x="4644008" y="1484784"/>
              <a:ext cx="4038600" cy="515390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71872"/>
                    <a:gridCol w="3466728"/>
                  </a:tblGrid>
                  <a:tr h="594028"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             </a:t>
                          </a:r>
                          <a:r>
                            <a:rPr lang="ru-RU" sz="2800" dirty="0" smtClean="0">
                              <a:solidFill>
                                <a:schemeClr val="bg1"/>
                              </a:solidFill>
                            </a:rPr>
                            <a:t>Вариант 2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679316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 1.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400" b="1" dirty="0" smtClean="0">
                              <a:solidFill>
                                <a:srgbClr val="C00000"/>
                              </a:solidFill>
                            </a:rPr>
                            <a:t>             </a:t>
                          </a:r>
                          <a:r>
                            <a:rPr lang="ru-RU" sz="2800" b="1" dirty="0" smtClean="0">
                              <a:solidFill>
                                <a:srgbClr val="C00000"/>
                              </a:solidFill>
                            </a:rPr>
                            <a:t> 0</a:t>
                          </a:r>
                          <a:r>
                            <a:rPr lang="ru-RU" sz="2400" b="1" dirty="0" smtClean="0">
                              <a:solidFill>
                                <a:srgbClr val="C00000"/>
                              </a:solidFill>
                            </a:rPr>
                            <a:t>     </a:t>
                          </a:r>
                          <a:r>
                            <a:rPr lang="ru-RU" sz="2800" dirty="0" smtClean="0"/>
                            <a:t>и  </a:t>
                          </a:r>
                          <a:r>
                            <a:rPr lang="ru-RU" dirty="0" smtClean="0"/>
                            <a:t> </a:t>
                          </a:r>
                          <a:r>
                            <a:rPr lang="ru-RU" sz="2800" b="1" dirty="0" smtClean="0">
                              <a:solidFill>
                                <a:srgbClr val="C00000"/>
                              </a:solidFill>
                            </a:rPr>
                            <a:t> 4</a:t>
                          </a:r>
                          <a:endParaRPr lang="ru-RU" sz="28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</a:tr>
                  <a:tr h="558038">
                    <a:tc>
                      <a:txBody>
                        <a:bodyPr/>
                        <a:lstStyle/>
                        <a:p>
                          <a:r>
                            <a:rPr lang="ru-RU" sz="2400" b="1" dirty="0" smtClean="0"/>
                            <a:t> 2.</a:t>
                          </a:r>
                          <a:endParaRPr lang="ru-RU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6725" t="-240659" r="-176" b="-600000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/>
                            <a:t> 3.</a:t>
                          </a:r>
                          <a:endParaRPr lang="ru-RU" sz="2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>
                              <a:solidFill>
                                <a:srgbClr val="C00000"/>
                              </a:solidFill>
                            </a:rPr>
                            <a:t>          3</a:t>
                          </a:r>
                          <a:r>
                            <a:rPr lang="ru-RU" sz="2800" b="1" baseline="0" dirty="0" smtClean="0">
                              <a:solidFill>
                                <a:srgbClr val="C00000"/>
                              </a:solidFill>
                            </a:rPr>
                            <a:t>      </a:t>
                          </a:r>
                          <a:r>
                            <a:rPr lang="ru-RU" sz="2800" b="1" baseline="0" dirty="0" smtClean="0"/>
                            <a:t>и      </a:t>
                          </a:r>
                          <a:r>
                            <a:rPr lang="ru-RU" sz="2800" b="1" baseline="0" dirty="0" smtClean="0">
                              <a:solidFill>
                                <a:srgbClr val="C00000"/>
                              </a:solidFill>
                            </a:rPr>
                            <a:t>1</a:t>
                          </a:r>
                          <a:endParaRPr lang="ru-RU" sz="28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</a:tr>
                  <a:tr h="778574">
                    <a:tc>
                      <a:txBody>
                        <a:bodyPr/>
                        <a:lstStyle/>
                        <a:p>
                          <a:r>
                            <a:rPr lang="ru-RU" sz="2000" b="1" dirty="0" smtClean="0"/>
                            <a:t> </a:t>
                          </a:r>
                          <a:r>
                            <a:rPr lang="ru-RU" sz="2400" b="1" dirty="0" smtClean="0"/>
                            <a:t> 4.</a:t>
                          </a:r>
                          <a:endParaRPr lang="ru-RU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6725" t="-308594" r="-176" b="-260156"/>
                          </a:stretch>
                        </a:blipFill>
                      </a:tcPr>
                    </a:tc>
                  </a:tr>
                  <a:tr h="714058">
                    <a:tc>
                      <a:txBody>
                        <a:bodyPr/>
                        <a:lstStyle/>
                        <a:p>
                          <a:r>
                            <a:rPr lang="ru-RU" sz="2000" b="1" dirty="0" smtClean="0"/>
                            <a:t>   5.</a:t>
                          </a:r>
                          <a:endParaRPr lang="ru-RU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6725" t="-447009" r="-176" b="-184615"/>
                          </a:stretch>
                        </a:blipFill>
                      </a:tcPr>
                    </a:tc>
                  </a:tr>
                  <a:tr h="585123">
                    <a:tc>
                      <a:txBody>
                        <a:bodyPr/>
                        <a:lstStyle/>
                        <a:p>
                          <a:r>
                            <a:rPr lang="ru-RU" sz="2400" b="1" dirty="0" smtClean="0"/>
                            <a:t>  6.</a:t>
                          </a:r>
                          <a:endParaRPr lang="ru-RU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400" b="1" dirty="0" smtClean="0"/>
                            <a:t>           </a:t>
                          </a:r>
                          <a:r>
                            <a:rPr lang="ru-RU" sz="2400" b="1" dirty="0" smtClean="0">
                              <a:solidFill>
                                <a:srgbClr val="C00000"/>
                              </a:solidFill>
                            </a:rPr>
                            <a:t>нет корней</a:t>
                          </a:r>
                          <a:endParaRPr lang="ru-RU" sz="2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</a:tr>
                  <a:tr h="726606">
                    <a:tc>
                      <a:txBody>
                        <a:bodyPr/>
                        <a:lstStyle/>
                        <a:p>
                          <a:r>
                            <a:rPr lang="ru-RU" sz="2400" b="1" dirty="0" smtClean="0"/>
                            <a:t>  7. </a:t>
                          </a:r>
                          <a:endParaRPr lang="ru-RU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6725" t="-618487" r="-176" b="-84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8212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6394722"/>
          </a:xfrm>
        </p:spPr>
        <p:txBody>
          <a:bodyPr>
            <a:normAutofit fontScale="90000"/>
          </a:bodyPr>
          <a:lstStyle/>
          <a:p>
            <a:r>
              <a:rPr lang="ru-RU" sz="7300" dirty="0" smtClean="0">
                <a:solidFill>
                  <a:schemeClr val="accent2"/>
                </a:solidFill>
              </a:rPr>
              <a:t>Оценивание работ: </a:t>
            </a:r>
            <a:br>
              <a:rPr lang="ru-RU" sz="7300" dirty="0" smtClean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chemeClr val="accent2"/>
                </a:solidFill>
              </a:rPr>
              <a:t/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Оценка «5»: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6-7 плюсов </a:t>
            </a:r>
            <a:r>
              <a:rPr lang="ru-RU" dirty="0" smtClean="0">
                <a:solidFill>
                  <a:schemeClr val="accent2"/>
                </a:solidFill>
              </a:rPr>
              <a:t/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Оценка «4»: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4-5 плюсов; </a:t>
            </a:r>
            <a:r>
              <a:rPr lang="ru-RU" dirty="0" smtClean="0">
                <a:solidFill>
                  <a:schemeClr val="accent2"/>
                </a:solidFill>
              </a:rPr>
              <a:t/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Оценка «3»: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3 плюса;</a:t>
            </a:r>
            <a:r>
              <a:rPr lang="ru-RU" dirty="0" smtClean="0">
                <a:solidFill>
                  <a:schemeClr val="accent2"/>
                </a:solidFill>
              </a:rPr>
              <a:t/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chemeClr val="accent2"/>
                </a:solidFill>
              </a:rPr>
              <a:t>       </a:t>
            </a:r>
            <a:r>
              <a:rPr lang="ru-RU" dirty="0" smtClean="0">
                <a:solidFill>
                  <a:srgbClr val="C00000"/>
                </a:solidFill>
              </a:rPr>
              <a:t>Оценка «2»:  </a:t>
            </a:r>
            <a:r>
              <a:rPr lang="ru-RU" dirty="0" smtClean="0">
                <a:solidFill>
                  <a:schemeClr val="tx1"/>
                </a:solidFill>
              </a:rPr>
              <a:t>меньше 3 плюсов.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43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66730"/>
          </a:xfrm>
        </p:spPr>
        <p:txBody>
          <a:bodyPr>
            <a:norm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УСТНЫЙ СЧЕТ</a:t>
            </a:r>
            <a:endParaRPr lang="ru-RU" sz="9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02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rmAutofit/>
          </a:bodyPr>
          <a:lstStyle/>
          <a:p>
            <a:r>
              <a:rPr lang="ru-RU" sz="9600" dirty="0" smtClean="0">
                <a:solidFill>
                  <a:schemeClr val="tx2"/>
                </a:solidFill>
              </a:rPr>
              <a:t>Итог урока.</a:t>
            </a:r>
            <a:endParaRPr lang="ru-RU" sz="9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97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Autofit/>
          </a:bodyPr>
          <a:lstStyle/>
          <a:p>
            <a:r>
              <a:rPr lang="ru-RU" sz="8800" i="1" dirty="0" smtClean="0">
                <a:solidFill>
                  <a:srgbClr val="C00000"/>
                </a:solidFill>
              </a:rPr>
              <a:t/>
            </a:r>
            <a:br>
              <a:rPr lang="ru-RU" sz="8800" i="1" dirty="0" smtClean="0">
                <a:solidFill>
                  <a:srgbClr val="C00000"/>
                </a:solidFill>
              </a:rPr>
            </a:br>
            <a:r>
              <a:rPr lang="ru-RU" sz="7200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</a:t>
            </a:r>
            <a:br>
              <a:rPr lang="ru-RU" sz="7200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7200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 УРОК!</a:t>
            </a:r>
          </a:p>
        </p:txBody>
      </p:sp>
    </p:spTree>
    <p:extLst>
      <p:ext uri="{BB962C8B-B14F-4D97-AF65-F5344CB8AC3E}">
        <p14:creationId xmlns:p14="http://schemas.microsoft.com/office/powerpoint/2010/main" val="27242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8229600" cy="6250706"/>
              </a:xfrm>
            </p:spPr>
            <p:txBody>
              <a:bodyPr>
                <a:normAutofit/>
              </a:bodyPr>
              <a:lstStyle/>
              <a:p>
                <a:r>
                  <a:rPr lang="ru-RU" sz="8800" b="0" dirty="0" smtClean="0">
                    <a:solidFill>
                      <a:schemeClr val="tx1"/>
                    </a:solidFill>
                  </a:rPr>
                  <a:t>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8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8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8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8800" b="0" dirty="0" smtClean="0">
                    <a:solidFill>
                      <a:schemeClr val="tx1"/>
                    </a:solidFill>
                  </a:rPr>
                  <a:t>- 8х – 3 = 0</a:t>
                </a:r>
                <a:endParaRPr lang="ru-RU" sz="88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8229600" cy="6250706"/>
              </a:xfrm>
              <a:blipFill rotWithShape="1">
                <a:blip r:embed="rId2"/>
                <a:stretch>
                  <a:fillRect l="-4000" r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378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597352"/>
          </a:xfrm>
        </p:spPr>
        <p:txBody>
          <a:bodyPr>
            <a:normAutofit fontScale="90000"/>
          </a:bodyPr>
          <a:lstStyle/>
          <a:p>
            <a:r>
              <a:rPr lang="ru-RU" sz="8800" dirty="0" err="1" smtClean="0">
                <a:solidFill>
                  <a:schemeClr val="accent2"/>
                </a:solidFill>
              </a:rPr>
              <a:t>Ответ</a:t>
            </a:r>
            <a:r>
              <a:rPr lang="ru-RU" sz="8800" dirty="0" err="1" smtClean="0">
                <a:solidFill>
                  <a:schemeClr val="tx1"/>
                </a:solidFill>
              </a:rPr>
              <a:t>:уравнение</a:t>
            </a:r>
            <a:r>
              <a:rPr lang="ru-RU" sz="8800" dirty="0" smtClean="0">
                <a:solidFill>
                  <a:schemeClr val="tx1"/>
                </a:solidFill>
              </a:rPr>
              <a:t> квадратное; а=3;в=-8; с=-3. </a:t>
            </a:r>
            <a:br>
              <a:rPr lang="ru-RU" sz="8800" dirty="0" smtClean="0">
                <a:solidFill>
                  <a:schemeClr val="tx1"/>
                </a:solidFill>
              </a:rPr>
            </a:br>
            <a:r>
              <a:rPr lang="ru-RU" sz="8800" dirty="0" smtClean="0">
                <a:solidFill>
                  <a:schemeClr val="tx1"/>
                </a:solidFill>
              </a:rPr>
              <a:t>Д = 100;  2 корня.</a:t>
            </a:r>
            <a:endParaRPr lang="ru-RU" sz="8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3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107504" y="116632"/>
                <a:ext cx="9036496" cy="6552728"/>
              </a:xfrm>
            </p:spPr>
            <p:txBody>
              <a:bodyPr>
                <a:normAutofit/>
              </a:bodyPr>
              <a:lstStyle/>
              <a:p>
                <a:r>
                  <a:rPr lang="ru-RU" sz="8800" dirty="0" smtClean="0">
                    <a:solidFill>
                      <a:schemeClr val="tx1"/>
                    </a:solidFill>
                  </a:rPr>
                  <a:t>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8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8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8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8800" b="1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ru-RU" sz="8800" b="1" i="1" smtClean="0">
                        <a:solidFill>
                          <a:schemeClr val="tx1"/>
                        </a:solidFill>
                        <a:latin typeface="Cambria Math"/>
                      </a:rPr>
                      <m:t>𝟑</m:t>
                    </m:r>
                    <m:r>
                      <a:rPr lang="ru-RU" sz="8800" b="1" i="1" smtClean="0">
                        <a:solidFill>
                          <a:schemeClr val="tx1"/>
                        </a:solidFill>
                        <a:latin typeface="Cambria Math"/>
                      </a:rPr>
                      <m:t>х+</m:t>
                    </m:r>
                    <m:r>
                      <a:rPr lang="ru-RU" sz="8800" b="1" i="1" smtClean="0">
                        <a:solidFill>
                          <a:schemeClr val="tx1"/>
                        </a:solidFill>
                        <a:latin typeface="Cambria Math"/>
                      </a:rPr>
                      <m:t>𝟕</m:t>
                    </m:r>
                    <m:r>
                      <a:rPr lang="ru-RU" sz="88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ru-RU" sz="8800" b="1" i="1" smtClean="0">
                        <a:solidFill>
                          <a:schemeClr val="tx1"/>
                        </a:solidFill>
                        <a:latin typeface="Cambria Math"/>
                      </a:rPr>
                      <m:t>𝟎</m:t>
                    </m:r>
                  </m:oMath>
                </a14:m>
                <a:endParaRPr lang="ru-RU" sz="8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7504" y="116632"/>
                <a:ext cx="9036496" cy="6552728"/>
              </a:xfrm>
              <a:blipFill rotWithShape="1">
                <a:blip r:embed="rId2"/>
                <a:stretch>
                  <a:fillRect l="-49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797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txBody>
          <a:bodyPr>
            <a:normAutofit/>
          </a:bodyPr>
          <a:lstStyle/>
          <a:p>
            <a:r>
              <a:rPr lang="ru-RU" sz="8800" dirty="0" smtClean="0">
                <a:solidFill>
                  <a:schemeClr val="accent2"/>
                </a:solidFill>
              </a:rPr>
              <a:t>Ответ:</a:t>
            </a:r>
            <a:r>
              <a:rPr lang="ru-RU" sz="8800" dirty="0" smtClean="0">
                <a:solidFill>
                  <a:schemeClr val="tx1"/>
                </a:solidFill>
              </a:rPr>
              <a:t/>
            </a:r>
            <a:br>
              <a:rPr lang="ru-RU" sz="8800" dirty="0" smtClean="0">
                <a:solidFill>
                  <a:schemeClr val="tx1"/>
                </a:solidFill>
              </a:rPr>
            </a:br>
            <a:r>
              <a:rPr lang="ru-RU" sz="8800" dirty="0" smtClean="0">
                <a:solidFill>
                  <a:schemeClr val="tx1"/>
                </a:solidFill>
              </a:rPr>
              <a:t>Д=-47; </a:t>
            </a:r>
            <a:br>
              <a:rPr lang="ru-RU" sz="8800" dirty="0" smtClean="0">
                <a:solidFill>
                  <a:schemeClr val="tx1"/>
                </a:solidFill>
              </a:rPr>
            </a:br>
            <a:r>
              <a:rPr lang="ru-RU" sz="8800" dirty="0" smtClean="0">
                <a:solidFill>
                  <a:schemeClr val="tx1"/>
                </a:solidFill>
              </a:rPr>
              <a:t>нет корней.</a:t>
            </a:r>
            <a:endParaRPr lang="ru-RU" sz="8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25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274638"/>
                <a:ext cx="9036496" cy="6250706"/>
              </a:xfr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8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8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8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ru-RU" sz="8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−</m:t>
                      </m:r>
                      <m:r>
                        <a:rPr lang="ru-RU" sz="8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𝟕</m:t>
                      </m:r>
                      <m:r>
                        <a:rPr lang="ru-RU" sz="8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х+</m:t>
                      </m:r>
                      <m:r>
                        <a:rPr lang="ru-RU" sz="8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𝟏𝟎</m:t>
                      </m:r>
                      <m:r>
                        <a:rPr lang="ru-RU" sz="8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8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8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274638"/>
                <a:ext cx="9036496" cy="6250706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824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784976" cy="6597352"/>
          </a:xfrm>
        </p:spPr>
        <p:txBody>
          <a:bodyPr>
            <a:noAutofit/>
          </a:bodyPr>
          <a:lstStyle/>
          <a:p>
            <a:r>
              <a:rPr lang="ru-RU" sz="8800" dirty="0" smtClean="0">
                <a:solidFill>
                  <a:schemeClr val="accent2"/>
                </a:solidFill>
              </a:rPr>
              <a:t>Ответ:</a:t>
            </a:r>
            <a:r>
              <a:rPr lang="ru-RU" sz="8800" dirty="0" smtClean="0">
                <a:solidFill>
                  <a:schemeClr val="tx1"/>
                </a:solidFill>
              </a:rPr>
              <a:t> уравнение квадратное, приведенное;  2 корня.</a:t>
            </a:r>
            <a:endParaRPr lang="ru-RU" sz="8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41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179512" y="0"/>
                <a:ext cx="8784976" cy="6858000"/>
              </a:xfrm>
            </p:spPr>
            <p:txBody>
              <a:bodyPr>
                <a:normAutofit/>
              </a:bodyPr>
              <a:lstStyle/>
              <a:p>
                <a:r>
                  <a:rPr lang="ru-RU" sz="9600" dirty="0" smtClean="0">
                    <a:solidFill>
                      <a:schemeClr val="tx1"/>
                    </a:solidFill>
                  </a:rPr>
                  <a:t>-3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96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9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9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ru-RU" sz="9600" b="1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ru-RU" sz="9600" b="1" i="1" smtClean="0">
                        <a:solidFill>
                          <a:schemeClr val="tx1"/>
                        </a:solidFill>
                        <a:latin typeface="Cambria Math"/>
                      </a:rPr>
                      <m:t>𝟏𝟓</m:t>
                    </m:r>
                    <m:r>
                      <a:rPr lang="ru-RU" sz="96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ru-RU" sz="9600" b="1" i="1" smtClean="0">
                        <a:solidFill>
                          <a:schemeClr val="tx1"/>
                        </a:solidFill>
                        <a:latin typeface="Cambria Math"/>
                      </a:rPr>
                      <m:t>𝟎</m:t>
                    </m:r>
                  </m:oMath>
                </a14:m>
                <a:endParaRPr lang="ru-RU" sz="9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79512" y="0"/>
                <a:ext cx="8784976" cy="6858000"/>
              </a:xfrm>
              <a:blipFill rotWithShape="1">
                <a:blip r:embed="rId2"/>
                <a:stretch>
                  <a:fillRect l="-22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621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341</TotalTime>
  <Words>265</Words>
  <Application>Microsoft Office PowerPoint</Application>
  <PresentationFormat>Экран (4:3)</PresentationFormat>
  <Paragraphs>55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Апекс</vt:lpstr>
      <vt:lpstr>ВЦДОиТ «Огонек»  РЕШЕНИЕ КВАДРАТНЫХ  УРАВНЕНИЙ</vt:lpstr>
      <vt:lpstr>УСТНЫЙ СЧЕТ</vt:lpstr>
      <vt:lpstr>3x^2- 8х – 3 = 0</vt:lpstr>
      <vt:lpstr>Ответ:уравнение квадратное; а=3;в=-8; с=-3.  Д = 100;  2 корня.</vt:lpstr>
      <vt:lpstr>2x^2-3х+7=0</vt:lpstr>
      <vt:lpstr>Ответ: Д=-47;  нет корней.</vt:lpstr>
      <vt:lpstr>x^2  -7х+10=0</vt:lpstr>
      <vt:lpstr>Ответ: уравнение квадратное, приведенное;  2 корня.</vt:lpstr>
      <vt:lpstr>-3x^2+15=0</vt:lpstr>
      <vt:lpstr>Ответ:  уравнение квадратное, неполное;  х= √(5;)  х = -√5</vt:lpstr>
      <vt:lpstr>2x^2- 8х = 0</vt:lpstr>
      <vt:lpstr>Ответ:  х=0: х=4.</vt:lpstr>
      <vt:lpstr>-15x^2=0</vt:lpstr>
      <vt:lpstr>Ответ: квадратное неполное; х=0</vt:lpstr>
      <vt:lpstr>(х – 2)(х + 3) = 0</vt:lpstr>
      <vt:lpstr>Ответ:   х=2; х=-3.</vt:lpstr>
      <vt:lpstr>Проверочная работа</vt:lpstr>
      <vt:lpstr>ОТВЕТЫ</vt:lpstr>
      <vt:lpstr>Оценивание работ:   Оценка «5»:  6-7 плюсов  Оценка «4»:   4-5 плюсов;  Оценка «3»:   3 плюса;        Оценка «2»:  меньше 3 плюсов.</vt:lpstr>
      <vt:lpstr>Итог урока.</vt:lpstr>
      <vt:lpstr> СПАСИБО ЗА УРОК!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РЕШЕНИЕ КВАДРАТНЫХ  УРАВНЕНИЙ</dc:title>
  <dc:creator>Галина</dc:creator>
  <cp:lastModifiedBy>Галина</cp:lastModifiedBy>
  <cp:revision>34</cp:revision>
  <dcterms:created xsi:type="dcterms:W3CDTF">2014-11-22T01:25:33Z</dcterms:created>
  <dcterms:modified xsi:type="dcterms:W3CDTF">2014-12-04T03:28:54Z</dcterms:modified>
</cp:coreProperties>
</file>