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</p:sldMasterIdLst>
  <p:sldIdLst>
    <p:sldId id="256" r:id="rId2"/>
    <p:sldId id="259" r:id="rId3"/>
    <p:sldId id="262" r:id="rId4"/>
    <p:sldId id="257" r:id="rId5"/>
    <p:sldId id="258" r:id="rId6"/>
    <p:sldId id="260" r:id="rId7"/>
    <p:sldId id="261" r:id="rId8"/>
    <p:sldId id="264" r:id="rId9"/>
    <p:sldId id="265" r:id="rId10"/>
    <p:sldId id="267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99FF66"/>
    <a:srgbClr val="D60093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2B5C-4F25-4A86-AD01-84A3066AF8EE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550D6-991E-4F16-85D1-41E161B5D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2B5C-4F25-4A86-AD01-84A3066AF8EE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550D6-991E-4F16-85D1-41E161B5D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2B5C-4F25-4A86-AD01-84A3066AF8EE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550D6-991E-4F16-85D1-41E161B5D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2B5C-4F25-4A86-AD01-84A3066AF8EE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550D6-991E-4F16-85D1-41E161B5D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2B5C-4F25-4A86-AD01-84A3066AF8EE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550D6-991E-4F16-85D1-41E161B5D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2B5C-4F25-4A86-AD01-84A3066AF8EE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550D6-991E-4F16-85D1-41E161B5D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2B5C-4F25-4A86-AD01-84A3066AF8EE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550D6-991E-4F16-85D1-41E161B5D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2B5C-4F25-4A86-AD01-84A3066AF8EE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550D6-991E-4F16-85D1-41E161B5D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2B5C-4F25-4A86-AD01-84A3066AF8EE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550D6-991E-4F16-85D1-41E161B5D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2B5C-4F25-4A86-AD01-84A3066AF8EE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550D6-991E-4F16-85D1-41E161B5D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2B5C-4F25-4A86-AD01-84A3066AF8EE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550D6-991E-4F16-85D1-41E161B5D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D2B5C-4F25-4A86-AD01-84A3066AF8EE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550D6-991E-4F16-85D1-41E161B5D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0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69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1643042" y="571480"/>
            <a:ext cx="757242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ГОСУДАРСТВЕННОЕ  ОБЩЕОБРАЗОВАТЕЛЬНОЕ  УЧРЕЖДЕНИЕ – </a:t>
            </a:r>
          </a:p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СРЕДНЯЯ  ОБЩЕОБРАЗОВАТЕЛЬНАЯ  </a:t>
            </a:r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</a:t>
            </a:r>
          </a:p>
          <a:p>
            <a:pPr algn="ctr"/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  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  </a:t>
            </a:r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  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3214686"/>
            <a:ext cx="4929222" cy="32861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2143108" y="3571876"/>
            <a:ext cx="6572296" cy="235745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2285984" y="3943183"/>
            <a:ext cx="62151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</a:t>
            </a:r>
          </a:p>
          <a:p>
            <a:pPr algn="ctr"/>
            <a:r>
              <a:rPr lang="ru-RU" sz="36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социального  успеха»</a:t>
            </a:r>
            <a:endParaRPr lang="ru-RU" sz="36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85918" y="1928802"/>
            <a:ext cx="72152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ПРОГРАММА  РАЗВИТИЯ  ШКОЛЫ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2011-2016 гг.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Капля 15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429388" y="6295273"/>
            <a:ext cx="257230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ankaraschool2009@rambler.ru</a:t>
            </a:r>
            <a:endParaRPr lang="ru-RU" sz="1200" b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00496" y="5500702"/>
            <a:ext cx="3027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Разработчик – Попова Е.И.</a:t>
            </a: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7715272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0" y="0"/>
            <a:ext cx="58579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 социального  успеха»</a:t>
            </a:r>
            <a:endParaRPr lang="ru-RU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2" name="Группа 68"/>
          <p:cNvGrpSpPr/>
          <p:nvPr/>
        </p:nvGrpSpPr>
        <p:grpSpPr>
          <a:xfrm flipH="1">
            <a:off x="0" y="571480"/>
            <a:ext cx="7858148" cy="6286520"/>
            <a:chOff x="1285852" y="571480"/>
            <a:chExt cx="7858148" cy="6286520"/>
          </a:xfrm>
          <a:solidFill>
            <a:schemeClr val="tx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0" y="617505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Становление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воспитательной системы школы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7858148" y="642918"/>
            <a:ext cx="12154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при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357158" y="1928802"/>
            <a:ext cx="2143140" cy="21431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429256" y="1928802"/>
            <a:ext cx="2143140" cy="21431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857488" y="1928802"/>
            <a:ext cx="2143140" cy="21431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57158" y="4429132"/>
            <a:ext cx="2143140" cy="21431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429256" y="4429132"/>
            <a:ext cx="2143140" cy="21431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928926" y="4429132"/>
            <a:ext cx="2143140" cy="21431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7158" y="2143116"/>
            <a:ext cx="214314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сетевого проектного взаимодействия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другими школами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5286380" y="2214554"/>
            <a:ext cx="2428892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Интеграция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основного и дополнительного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857488" y="2164857"/>
            <a:ext cx="2214578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Внедрение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краткосрочных воспитательных программ и проектов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2786050" y="4643446"/>
            <a:ext cx="235745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методик по изучению уровня воспитанности школьников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285720" y="4656434"/>
            <a:ext cx="235745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школьного сайта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средства коммуникации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286380" y="4714884"/>
            <a:ext cx="242889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Сотрудничество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 образовательными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учреждениями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Турции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Капля 26"/>
          <p:cNvSpPr/>
          <p:nvPr/>
        </p:nvSpPr>
        <p:spPr>
          <a:xfrm>
            <a:off x="8643966" y="0"/>
            <a:ext cx="500034" cy="500042"/>
          </a:xfrm>
          <a:prstGeom prst="teardrop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648351" y="0"/>
            <a:ext cx="495649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10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66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7715272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0" y="0"/>
            <a:ext cx="58579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 социального  успеха»</a:t>
            </a:r>
            <a:endParaRPr lang="ru-RU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2" name="Группа 68"/>
          <p:cNvGrpSpPr/>
          <p:nvPr/>
        </p:nvGrpSpPr>
        <p:grpSpPr>
          <a:xfrm flipH="1">
            <a:off x="0" y="571480"/>
            <a:ext cx="7858148" cy="6286520"/>
            <a:chOff x="1285852" y="571480"/>
            <a:chExt cx="7858148" cy="6286520"/>
          </a:xfrm>
          <a:solidFill>
            <a:srgbClr val="D60093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0" y="617505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Совершенствование методического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обеспечения образовательного процесса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7858148" y="642918"/>
            <a:ext cx="12154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при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357158" y="1928802"/>
            <a:ext cx="2143140" cy="2143140"/>
          </a:xfrm>
          <a:prstGeom prst="roundRect">
            <a:avLst/>
          </a:prstGeom>
          <a:solidFill>
            <a:srgbClr val="FF66FF"/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429256" y="1928802"/>
            <a:ext cx="2143140" cy="2143140"/>
          </a:xfrm>
          <a:prstGeom prst="roundRect">
            <a:avLst/>
          </a:prstGeom>
          <a:solidFill>
            <a:srgbClr val="FF66FF"/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57158" y="4429132"/>
            <a:ext cx="2143140" cy="2143140"/>
          </a:xfrm>
          <a:prstGeom prst="roundRect">
            <a:avLst/>
          </a:prstGeom>
          <a:solidFill>
            <a:srgbClr val="FF66FF"/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429256" y="4429132"/>
            <a:ext cx="2143140" cy="2143140"/>
          </a:xfrm>
          <a:prstGeom prst="roundRect">
            <a:avLst/>
          </a:prstGeom>
          <a:solidFill>
            <a:srgbClr val="FF66FF"/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142844" y="2143116"/>
            <a:ext cx="2571768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педагогического мастерства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учителей</a:t>
            </a:r>
          </a:p>
        </p:txBody>
      </p:sp>
      <p:grpSp>
        <p:nvGrpSpPr>
          <p:cNvPr id="27" name="Группа 26"/>
          <p:cNvGrpSpPr/>
          <p:nvPr/>
        </p:nvGrpSpPr>
        <p:grpSpPr>
          <a:xfrm>
            <a:off x="2571736" y="1928802"/>
            <a:ext cx="2643206" cy="2143140"/>
            <a:chOff x="5143504" y="1928802"/>
            <a:chExt cx="2643206" cy="214314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5286380" y="1928802"/>
              <a:ext cx="2500330" cy="2143140"/>
            </a:xfrm>
            <a:prstGeom prst="roundRect">
              <a:avLst/>
            </a:prstGeom>
            <a:solidFill>
              <a:srgbClr val="FF66FF"/>
            </a:solidFill>
            <a:ln w="5715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Rectangle 1"/>
            <p:cNvSpPr>
              <a:spLocks noChangeArrowheads="1"/>
            </p:cNvSpPr>
            <p:nvPr/>
          </p:nvSpPr>
          <p:spPr bwMode="auto">
            <a:xfrm>
              <a:off x="5143504" y="2214554"/>
              <a:ext cx="2643206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ru-RU" sz="2800" b="1" dirty="0" smtClean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Формирование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accent4">
                      <a:lumMod val="50000"/>
                    </a:schemeClr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банка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accent4">
                      <a:lumMod val="50000"/>
                    </a:schemeClr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электронных пособий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214942" y="2214554"/>
            <a:ext cx="264320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Разнообразие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форм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методической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работы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285720" y="4656434"/>
            <a:ext cx="2357454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</a:t>
            </a:r>
            <a:endParaRPr lang="ru-RU" sz="24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сетевых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проектов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286380" y="4643446"/>
            <a:ext cx="242889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педагогов в семинарах, конференциях, конкурсах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714612" y="4429132"/>
            <a:ext cx="2500330" cy="2143140"/>
          </a:xfrm>
          <a:prstGeom prst="roundRect">
            <a:avLst/>
          </a:prstGeom>
          <a:solidFill>
            <a:srgbClr val="FF66FF"/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2643174" y="4714884"/>
            <a:ext cx="264320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портфолио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учителей</a:t>
            </a:r>
          </a:p>
        </p:txBody>
      </p:sp>
      <p:sp>
        <p:nvSpPr>
          <p:cNvPr id="28" name="Капля 27"/>
          <p:cNvSpPr/>
          <p:nvPr/>
        </p:nvSpPr>
        <p:spPr>
          <a:xfrm>
            <a:off x="8643966" y="0"/>
            <a:ext cx="500034" cy="500042"/>
          </a:xfrm>
          <a:prstGeom prst="teardrop">
            <a:avLst/>
          </a:prstGeom>
          <a:solidFill>
            <a:srgbClr val="D6009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648351" y="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11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9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7715272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0" y="0"/>
            <a:ext cx="58579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 социального  успеха»</a:t>
            </a:r>
            <a:endParaRPr lang="ru-RU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2" name="Группа 68"/>
          <p:cNvGrpSpPr/>
          <p:nvPr/>
        </p:nvGrpSpPr>
        <p:grpSpPr>
          <a:xfrm flipH="1">
            <a:off x="0" y="571480"/>
            <a:ext cx="7858148" cy="6286520"/>
            <a:chOff x="1285852" y="571480"/>
            <a:chExt cx="7858148" cy="6286520"/>
          </a:xfrm>
          <a:solidFill>
            <a:srgbClr val="0099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0" y="617505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материально-технической базы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7858148" y="642918"/>
            <a:ext cx="12154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при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2857488" y="4429132"/>
            <a:ext cx="2143140" cy="2143140"/>
          </a:xfrm>
          <a:prstGeom prst="roundRect">
            <a:avLst/>
          </a:prstGeom>
          <a:solidFill>
            <a:srgbClr val="99FF66"/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286248" y="2000240"/>
            <a:ext cx="3286148" cy="1643074"/>
          </a:xfrm>
          <a:prstGeom prst="roundRect">
            <a:avLst/>
          </a:prstGeom>
          <a:solidFill>
            <a:srgbClr val="99FF66"/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214942" y="3929066"/>
            <a:ext cx="2428892" cy="2143140"/>
          </a:xfrm>
          <a:prstGeom prst="roundRect">
            <a:avLst/>
          </a:prstGeom>
          <a:solidFill>
            <a:srgbClr val="99FF66"/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5143504" y="4286256"/>
            <a:ext cx="257176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Интернета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во все кабинеты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714876" y="2071678"/>
            <a:ext cx="2571768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Пополнение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школы спортивным оборудованием, тренажёрами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2714612" y="4500570"/>
            <a:ext cx="2428892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конференц-зала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кабинета технологии, пункта приёма пищи,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игровой зоны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7158" y="2000240"/>
            <a:ext cx="3286148" cy="1643074"/>
          </a:xfrm>
          <a:prstGeom prst="roundRect">
            <a:avLst/>
          </a:prstGeom>
          <a:solidFill>
            <a:srgbClr val="99FF66"/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42910" y="2071678"/>
            <a:ext cx="2643206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Оснащение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всех кабинетов компьютерной техникой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4282" y="3929066"/>
            <a:ext cx="2428892" cy="2143140"/>
          </a:xfrm>
          <a:prstGeom prst="roundRect">
            <a:avLst/>
          </a:prstGeom>
          <a:solidFill>
            <a:srgbClr val="99FF66"/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-32" y="4290491"/>
            <a:ext cx="2857552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школьного сайта, электронных учебных пособий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Капля 23"/>
          <p:cNvSpPr/>
          <p:nvPr/>
        </p:nvSpPr>
        <p:spPr>
          <a:xfrm>
            <a:off x="8643966" y="0"/>
            <a:ext cx="500034" cy="500042"/>
          </a:xfrm>
          <a:prstGeom prst="teardrop">
            <a:avLst/>
          </a:prstGeom>
          <a:solidFill>
            <a:srgbClr val="0099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648351" y="0"/>
            <a:ext cx="495649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12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0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accent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2" name="Скругленный прямоугольник 81"/>
          <p:cNvSpPr/>
          <p:nvPr/>
        </p:nvSpPr>
        <p:spPr>
          <a:xfrm>
            <a:off x="2000232" y="2857496"/>
            <a:ext cx="6572296" cy="37147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1785918" y="1534057"/>
            <a:ext cx="700092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i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</a:t>
            </a:r>
          </a:p>
          <a:p>
            <a:pPr algn="ctr"/>
            <a:r>
              <a:rPr lang="ru-RU" sz="4000" b="1" i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социального  успеха»</a:t>
            </a:r>
            <a:endParaRPr lang="ru-RU" sz="40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43042" y="582350"/>
            <a:ext cx="7500958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ОЖИДАЕМЫЙ  </a:t>
            </a:r>
            <a:r>
              <a:rPr lang="ru-RU" sz="24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  </a:t>
            </a:r>
            <a:r>
              <a:rPr lang="ru-RU" sz="24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РЕАЛИЗАЦИИ ПРОГРАММЫ  РАЗВИТИЯ  ШКОЛЫ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642918"/>
            <a:ext cx="12154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при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000232" y="2928934"/>
            <a:ext cx="642942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ВЫПУСКНИК НАШЕЙ ШКОЛЫ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спеш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ен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 к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онкурентоспособ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ен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легко 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адаптир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уется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новым 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условиям</a:t>
            </a:r>
            <a:r>
              <a:rPr lang="ru-RU" sz="20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ля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него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значимы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общечеловеческие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ценности</a:t>
            </a:r>
            <a:r>
              <a:rPr lang="ru-RU" sz="20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доброта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гуманизм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справедливость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сострадание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толерантность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Присущий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выпускнику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школы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оптимизм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базируется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универсальной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школьной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подготовке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хорошо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развитых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коммуникативных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качествах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стремлении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непрерывному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самосовершенствованию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успеху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7" name="Капля 16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0"/>
            <a:ext cx="495649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13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0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286084" y="0"/>
            <a:ext cx="58579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 социального  успеха»</a:t>
            </a:r>
            <a:endParaRPr lang="ru-RU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428860" y="785795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Основа для Программы развития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2154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при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2214554"/>
            <a:ext cx="4929222" cy="43577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2143108" y="2500306"/>
            <a:ext cx="6572296" cy="378621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43108" y="2643182"/>
            <a:ext cx="6500858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Конституция Российской Федерации. 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Конвенция о правах ребенка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Закон Российской Федерации "Об образовании"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algn="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Национальная доктрина образования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РФ,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одобренная постановлением Правительства Российской </a:t>
            </a:r>
          </a:p>
          <a:p>
            <a:pPr lvl="1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Федерации от 4 октября 2000 г.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Национальная образовательная инициатива "Наша новая школа",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утверждённая Президентом Российской Федерации 4 февраля 2009 года, приказ № 271, 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Концепция развития Российской Федерации до 2020 г.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Федеральная целевая программа развития образования на 2011-2015 гг.,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утверждённая распоряжением Правительства РФ от 7 февраля 2011 г. № 163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Капля 16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0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286084" y="0"/>
            <a:ext cx="58579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 социального  успеха»</a:t>
            </a:r>
            <a:endParaRPr lang="ru-RU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428860" y="785795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Принципы Программы развития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2154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при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2214554"/>
            <a:ext cx="4929222" cy="43577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2143108" y="3500438"/>
            <a:ext cx="6572296" cy="7858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2143108" y="4500570"/>
            <a:ext cx="6572296" cy="7858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2143108" y="5500702"/>
            <a:ext cx="6572296" cy="7858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2143108" y="2500306"/>
            <a:ext cx="6572296" cy="7858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TextBox 82"/>
          <p:cNvSpPr txBox="1"/>
          <p:nvPr/>
        </p:nvSpPr>
        <p:spPr>
          <a:xfrm>
            <a:off x="3000364" y="2571744"/>
            <a:ext cx="5519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Программно-целевой подход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857620" y="3643314"/>
            <a:ext cx="34451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Преемственность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857620" y="5572140"/>
            <a:ext cx="3027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Вариативность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857620" y="4572008"/>
            <a:ext cx="3226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Компетентность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Капля 22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0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286084" y="0"/>
            <a:ext cx="58579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 социального  успеха»</a:t>
            </a:r>
            <a:endParaRPr lang="ru-RU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857388" y="785795"/>
            <a:ext cx="7643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Ключевая идея Программы развития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2154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при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178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1928802"/>
            <a:ext cx="6572296" cy="150019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TextBox 82"/>
          <p:cNvSpPr txBox="1"/>
          <p:nvPr/>
        </p:nvSpPr>
        <p:spPr>
          <a:xfrm>
            <a:off x="1928794" y="1857364"/>
            <a:ext cx="6215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компетентной, физически и духовно здоровой личности, готовой к жизни в высокотехнологичном,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конкурентном мире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85720" y="5643578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2976" y="5929330"/>
            <a:ext cx="8286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Социально-педагогическая миссия школы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000496" y="3714752"/>
            <a:ext cx="4929222" cy="178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785918" y="3857628"/>
            <a:ext cx="6572296" cy="150019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1857356" y="3871745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Обеспечение соответствия уровня образования целям опережающего развития личности, страны, общества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0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286084" y="0"/>
            <a:ext cx="58579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 социального  успеха»</a:t>
            </a:r>
            <a:endParaRPr lang="ru-RU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857488" y="785794"/>
            <a:ext cx="600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Программы развития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2154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при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2214554"/>
            <a:ext cx="4929222" cy="43577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143108" y="2500306"/>
            <a:ext cx="6572296" cy="7858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" name="Группа 24"/>
          <p:cNvGrpSpPr/>
          <p:nvPr/>
        </p:nvGrpSpPr>
        <p:grpSpPr>
          <a:xfrm>
            <a:off x="2143108" y="2500306"/>
            <a:ext cx="6572296" cy="3786214"/>
            <a:chOff x="2143108" y="2500306"/>
            <a:chExt cx="6572296" cy="3786214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2143108" y="3500438"/>
              <a:ext cx="6572296" cy="78581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715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2143108" y="4500570"/>
              <a:ext cx="6572296" cy="78581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715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2143108" y="5500702"/>
              <a:ext cx="6572296" cy="78581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715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00364" y="2500306"/>
              <a:ext cx="530837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Обеспечение прав ребёнка на</a:t>
              </a:r>
            </a:p>
            <a:p>
              <a:pPr algn="ctr"/>
              <a:r>
                <a:rPr lang="ru-RU" sz="2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доступное качественное образование</a:t>
              </a:r>
              <a:endPara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357422" y="3500438"/>
            <a:ext cx="63577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Успешная социализация и раскрытие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творческой индивидуальности школьников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28860" y="4500570"/>
            <a:ext cx="63398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подхода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ля формирования ключевых компетенций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43240" y="5500702"/>
            <a:ext cx="52253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культуры здорового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образа жизни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Капля 25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0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286084" y="0"/>
            <a:ext cx="58579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 социального  успеха»</a:t>
            </a:r>
            <a:endParaRPr lang="ru-RU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428760" y="785794"/>
            <a:ext cx="7786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Приоритетные направления Программы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2154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при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2214554"/>
            <a:ext cx="4929222" cy="43577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143108" y="2357430"/>
            <a:ext cx="6572296" cy="78581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571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3357562"/>
            <a:ext cx="6572296" cy="78581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143108" y="4357694"/>
            <a:ext cx="6572296" cy="4286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3108" y="4929198"/>
            <a:ext cx="6572296" cy="928694"/>
          </a:xfrm>
          <a:prstGeom prst="roundRect">
            <a:avLst/>
          </a:prstGeom>
          <a:solidFill>
            <a:srgbClr val="D60093"/>
          </a:solidFill>
          <a:ln w="57150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285984" y="2357430"/>
            <a:ext cx="6303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Использование инновационных технологий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образовательном процессе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97683" y="3286124"/>
            <a:ext cx="5146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Укрепление и сохранение здоровья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школьников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71670" y="4286256"/>
            <a:ext cx="6660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Становление воспитательной системы школы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80656" y="4929198"/>
            <a:ext cx="57632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Совершенствование методического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обеспечения образовательного процесса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143108" y="6000768"/>
            <a:ext cx="6572296" cy="428628"/>
          </a:xfrm>
          <a:prstGeom prst="roundRect">
            <a:avLst/>
          </a:prstGeom>
          <a:solidFill>
            <a:srgbClr val="009900"/>
          </a:solidFill>
          <a:ln w="57150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428860" y="5929330"/>
            <a:ext cx="594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материально-технической базы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Капля 27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0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286084" y="0"/>
            <a:ext cx="58579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 социального  успеха»</a:t>
            </a:r>
            <a:endParaRPr lang="ru-RU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571736" y="785794"/>
            <a:ext cx="5500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Образовательные проекты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2154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при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3214678" y="2285992"/>
            <a:ext cx="3857652" cy="36433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429256" y="1785926"/>
            <a:ext cx="3500462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5572132" y="1785926"/>
            <a:ext cx="3286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«Успешный  человек –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здоровый человек!»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429256" y="3429000"/>
            <a:ext cx="3500462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5286380" y="3443117"/>
            <a:ext cx="378621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«Компетентный учитель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algn="ctr"/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упешный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учитель!»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500166" y="1785926"/>
            <a:ext cx="3500462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285852" y="1857364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«Образованный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человек –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успешный человек!»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500166" y="3429000"/>
            <a:ext cx="3500462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500166" y="3443117"/>
            <a:ext cx="3286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DOSTLUK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по-турецки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значит ДРУЖБА!»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429256" y="5143512"/>
            <a:ext cx="3500462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500166" y="5143512"/>
            <a:ext cx="3500462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1428728" y="5143512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«Школа - дом!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Здесь живут!»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429256" y="5143512"/>
            <a:ext cx="342902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Внедрение</a:t>
            </a:r>
            <a:r>
              <a:rPr kumimoji="0" lang="en-US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программно-целевого</a:t>
            </a:r>
            <a:r>
              <a:rPr kumimoji="0" lang="en-US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метода</a:t>
            </a:r>
            <a:r>
              <a:rPr kumimoji="0" lang="en-US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0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проектных</a:t>
            </a:r>
            <a:r>
              <a:rPr kumimoji="0" lang="en-US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технологий</a:t>
            </a:r>
            <a:r>
              <a:rPr kumimoji="0" lang="en-US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kumimoji="0" lang="en-US" sz="20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управление</a:t>
            </a:r>
            <a:r>
              <a:rPr kumimoji="0" lang="en-US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школой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7" name="Капля 26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7</a:t>
            </a:r>
            <a:endParaRPr lang="ru-RU" sz="2400" b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7715272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0" y="0"/>
            <a:ext cx="58579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 социального  успеха»</a:t>
            </a:r>
            <a:endParaRPr lang="ru-RU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2" name="Группа 68"/>
          <p:cNvGrpSpPr/>
          <p:nvPr/>
        </p:nvGrpSpPr>
        <p:grpSpPr>
          <a:xfrm flipH="1">
            <a:off x="0" y="571480"/>
            <a:ext cx="7858148" cy="6286520"/>
            <a:chOff x="1285852" y="571480"/>
            <a:chExt cx="7858148" cy="6286520"/>
          </a:xfrm>
          <a:solidFill>
            <a:schemeClr val="accent4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0" y="617505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Использование инновационных технологий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образовательном процессе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7858148" y="642918"/>
            <a:ext cx="12154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при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357158" y="1928802"/>
            <a:ext cx="2143140" cy="21431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20" y="2156104"/>
            <a:ext cx="2357454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информационно-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коммуникационных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технологий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429256" y="1928802"/>
            <a:ext cx="2143140" cy="21431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857488" y="1928802"/>
            <a:ext cx="2143140" cy="21431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57158" y="4429132"/>
            <a:ext cx="2143140" cy="21431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429256" y="4429132"/>
            <a:ext cx="2143140" cy="21431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928926" y="4429132"/>
            <a:ext cx="2143140" cy="21431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2928926" y="4714884"/>
            <a:ext cx="207170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системы школьного дополнительного образования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5500694" y="2214554"/>
            <a:ext cx="207170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Переход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(поэтапный)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новые ФГОС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второго поколения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857488" y="2164857"/>
            <a:ext cx="2214578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Внедрение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электронных ресурсо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в, учебников, средств обучения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5429256" y="4736625"/>
            <a:ext cx="207170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Поиск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новых подходов 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оцениванию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достижений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школьников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285720" y="4656434"/>
            <a:ext cx="2357454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Апробация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индивидуальных образовательных маршрутов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Капля 26"/>
          <p:cNvSpPr/>
          <p:nvPr/>
        </p:nvSpPr>
        <p:spPr>
          <a:xfrm>
            <a:off x="8643966" y="0"/>
            <a:ext cx="500034" cy="500042"/>
          </a:xfrm>
          <a:prstGeom prst="teardrop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8</a:t>
            </a:r>
            <a:endParaRPr lang="ru-RU" sz="2400" b="1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7715272" y="5688449"/>
            <a:ext cx="142872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Хорошая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Достойной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жизни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0" y="0"/>
            <a:ext cx="58579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«Школа  социального  успеха»</a:t>
            </a:r>
            <a:endParaRPr lang="ru-RU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2" name="Группа 68"/>
          <p:cNvGrpSpPr/>
          <p:nvPr/>
        </p:nvGrpSpPr>
        <p:grpSpPr>
          <a:xfrm flipH="1">
            <a:off x="0" y="571480"/>
            <a:ext cx="7858148" cy="6286520"/>
            <a:chOff x="1285852" y="571480"/>
            <a:chExt cx="7858148" cy="6286520"/>
          </a:xfrm>
          <a:solidFill>
            <a:schemeClr val="accent6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0" y="617505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Укрепление и сохранение здоровья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школьников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7858148" y="642918"/>
            <a:ext cx="12154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 при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Посольстве</a:t>
            </a:r>
          </a:p>
          <a:p>
            <a:pPr algn="ctr"/>
            <a:r>
              <a:rPr lang="ru-RU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России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Турции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2857488" y="4429132"/>
            <a:ext cx="2143140" cy="21431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286248" y="2000240"/>
            <a:ext cx="3286148" cy="16430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214942" y="3929066"/>
            <a:ext cx="2428892" cy="21431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5143504" y="4286256"/>
            <a:ext cx="257176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Внедрение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технологий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714876" y="2071678"/>
            <a:ext cx="2571768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Расширение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спектра спортивно-оздоровительных мероприятий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2714612" y="4799310"/>
            <a:ext cx="2428892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омфортной пространственной среды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7158" y="2000240"/>
            <a:ext cx="3286148" cy="16430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28596" y="2143116"/>
            <a:ext cx="3143272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Модернизация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школьного медицинского кабинета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4282" y="3929066"/>
            <a:ext cx="2428892" cy="21431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-32" y="4290491"/>
            <a:ext cx="2857552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рационального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питания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Капля 23"/>
          <p:cNvSpPr/>
          <p:nvPr/>
        </p:nvSpPr>
        <p:spPr>
          <a:xfrm>
            <a:off x="8643966" y="0"/>
            <a:ext cx="500034" cy="500042"/>
          </a:xfrm>
          <a:prstGeom prst="teardrop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9</a:t>
            </a:r>
            <a:endParaRPr lang="ru-RU" sz="2400" b="1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784</Words>
  <Application>Microsoft Office PowerPoint</Application>
  <PresentationFormat>Экран (4:3)</PresentationFormat>
  <Paragraphs>307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Oleg&amp;Lena</dc:creator>
  <cp:lastModifiedBy>Oleg&amp;Lena</cp:lastModifiedBy>
  <cp:revision>47</cp:revision>
  <dcterms:created xsi:type="dcterms:W3CDTF">2011-03-25T20:38:58Z</dcterms:created>
  <dcterms:modified xsi:type="dcterms:W3CDTF">2011-12-25T08:28:56Z</dcterms:modified>
</cp:coreProperties>
</file>