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CC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86E87-70DA-4EB4-86DC-A7DBD0AC1C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F0B31-827F-4BF3-BA0B-0CAEB06A19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079C3-CC94-4BF8-9726-044BB38A8D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25199-7FFF-4135-A3BE-CB87263AE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576FF-D491-4FEC-8AF1-ADC9AEDF69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EC7C4-CA30-40A1-9601-F42064DD26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491B-F6A7-404B-8D77-1453FDBA9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1796E-5D7F-4447-8413-A932FAD54A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31586-85F7-4915-A50B-747AE66E09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E005C-E8DF-4BAE-913E-F9B4C0031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1889B-4735-46EA-AC3E-A141E3056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445181-6B92-4A22-AD11-AEEF49E770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ransition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57356" y="785794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 ФГОС НОО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1785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150019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928794" y="2066030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 СОСТАВИТЬ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РАБОЧУЮ  ПРОГРАММУ?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5720" y="5643578"/>
            <a:ext cx="8496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000496" y="3714752"/>
            <a:ext cx="4929222" cy="1785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785918" y="3857628"/>
            <a:ext cx="6572296" cy="150019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785794"/>
            <a:ext cx="25717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2000232" y="4292750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материалы Педагогической мастерской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26.09.2011 г.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1934" y="6000768"/>
            <a:ext cx="146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Попова Е.И.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214678" y="78579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Титульный лист: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полное наименование образовательного учреждения (в соответствии с лицензией) и уставом;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«Рабочая программа учебного курса, предмета, дисциплины (модуля)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по_______________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____________ класса (классов, параллели)»;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обязательные грифы «Утверждена» приказом руководителя образовательного учреждения  (дата, номер), «Согласовано» завучем по УВР, «Рассмотрена и рекомендована к утверждению» органом самоуправления с указанием  названия в соответствии с уставом образовательного учреждения (дата, номер протокола);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указания на принадлежность рабочей учебной программы к ступени, уровню общего образования;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срок реализации данной программы (годы, на которые составлена рабочая программа); 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указание примерной программы на основе которой разработана рабочая учебная программа, и её авторов;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Ф.И.О. педагога, составившего данную рабочую учебную программу;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 составления программы.</a:t>
            </a: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latin typeface="+mj-lt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-71470" y="7141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10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14546" y="78579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цели и задачи, решаемые при реализации рабочей программы с учетом особенностей региона, муниципального образования, образовательного учреждения;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нормативные правовые документы, на основании которых разработана рабочая программа;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сведения о программе (примерной или авторской), на основании которой разработана рабочая программа, с указанием наименования, автора и года издания (в случае разработки рабочей  программы на основании примерной или авторской);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обоснование выбора примерной или авторской программы для разработки рабочей программы;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информация о внесенных изменениях в примерную или авторскую программу и их обоснование;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определение места и роли учебного курса, предмета, дисциплины (модуля) в овладении обучающимися требований к уровню подготовки обучающихся(выпускников) в соответствии с Федеральными государственными образовательными стандартами;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информация о количестве учебных часов, на которое рассчитана рабочая программа(в соответствии с учебным планом, годовым календарным учебным графиком), в том числе количестве часов для проведения контрольных, лабораторных, практических работ, экскурсий, проектов, исследований и др.;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формы организации образовательного процесса;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технологии обучения;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механизмы формирования ключевых компетенций обучающихся;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виды и формы контроля (согласно уставу и (или) локальному акту образовательного учреждения);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планируемый уровень подготовки выпускников на конец учебного года (ступени) в соответствии с требованиями, установленным федеральными государственными образовательными стандартами, образовательной программой образовательного учреждения;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обоснование выбора учебно-методического комплекта для реализации рабочей учебной программы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-71470" y="7141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11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43042" y="642918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предметные  результаты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освоения конкретного учебного предмета, курса обучающимися определяются по окончании каждого учебного года, ступени образования в соответствии с ФГОС, целями и задачами основной образовательной программы образовательного   учреждения.</a:t>
            </a: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-71470" y="2849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12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43042" y="642918"/>
            <a:ext cx="67151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каждой учебной теме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указываются: 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темы (раздела);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учебного материала (дидактические единицы);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уровню подготовки обучающихся по конкретной теме (разделу) в соответствии с  Федеральными государственными образовательными стандартами, целями и задачами основной образовательной программы образовательного учреждения;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перечень контрольных мероприятий (контрольных, лабораторных, практических работ, зачетов и др.).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-71470" y="7141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13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43042" y="642919"/>
            <a:ext cx="6357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для начала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 над РП: 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857356" y="2285992"/>
            <a:ext cx="64294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учесть, как будет отражена в ежедневном планировании работы учителя  основная идея стандарта - развитие учебной самостоятельности младших школьников и освоение детьми универсальных учебных действий;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основу тематического планирования по любому предмету взять планирование, предложенное в «Примерных программах начального образования»;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предложенном образце выделить материал, изучаемый в 1-ом классе;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учетом учебно-методического комплекта, по которому работает педагог, при необходимости дополнить разделы «Тематическое планирование» и «Характеристика деятельности учащихся», выделив дополнения курсивом, т.к. требования, выходящие за пределы стандартов, не могут становиться предметом внешнего контроля;</a:t>
            </a:r>
          </a:p>
          <a:p>
            <a:pPr marL="342900" indent="-342900" algn="just" eaLnBrk="1" hangingPunct="1">
              <a:lnSpc>
                <a:spcPct val="800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ввести в календарно-тематическое планирование раздел «Универсальные учебные действия» (УУД), конкретизируя в нем время и место выполнения требований плана из раздела «Характеристика деятельности учащихся».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-71470" y="7141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14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lnSpc>
                <a:spcPct val="90000"/>
              </a:lnSpc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342900" indent="-342900" algn="ctr" eaLnBrk="1" hangingPunct="1">
              <a:lnSpc>
                <a:spcPct val="90000"/>
              </a:lnSpc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1785918" y="857232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материалы Педагогической мастерской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26.09.2011 г.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Oleg&amp;Lena\Рабочий стол\анимашки\мульти\шар света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643446"/>
            <a:ext cx="1285884" cy="1285884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-71470" y="71414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15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57422" y="78579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Разделы ООП  НОО  ОУ: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7149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1928802"/>
            <a:ext cx="6572296" cy="428628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1857356" y="2000240"/>
            <a:ext cx="6500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пояснительная  записка;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ООП НОО;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базисный учебный план ОУ;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универсальных учебных действий у обучающихся на ступени начального общего образования;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отдельных учебных предметов, курсов;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духовно-нравственного развития, воспитания </a:t>
            </a: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обучающихся на ступени НОО;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культуры здорового и безопасного образа жизни;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работы;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достижения планируемых  результатов освоения ООП НОО.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учебным программам относятся: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примерная (типовая) учебная программа </a:t>
            </a:r>
          </a:p>
          <a:p>
            <a:pPr algn="ctr"/>
            <a:endParaRPr lang="ru-RU" dirty="0"/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57356" y="3571876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авторская программа учебного курса</a:t>
            </a:r>
          </a:p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57356" y="5000636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рабочая программа учебного курса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Рабочая программа учебного курса: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414340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857356" y="2071678"/>
            <a:ext cx="64294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совокупность учебно-методической документации,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самостоятельно разрабатывается педагогом (педагогами) ОУ на основе рабочего учебного плана и примерных программ учебных курсов, предметов, дисциплин (модулей), рекомендованных Министерством образования и науки Российской Федерации, авторских  программ,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учётом целей и задач ООП НОО школы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отражает пути реализации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содержания учебного предмета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разработки рабочей программы: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обеспечения конституционного права граждан РФ на получение качественного  общего образования</a:t>
            </a:r>
          </a:p>
          <a:p>
            <a:pPr algn="ctr"/>
            <a:endParaRPr lang="ru-RU" dirty="0"/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18" y="3500438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обеспечения достижения обучающимися результатов обучения в соответствии с ФГОС</a:t>
            </a:r>
          </a:p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85918" y="4929198"/>
            <a:ext cx="6572296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повышения профессионального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мастерства педагогов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рабочих программ: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программы по учебным предметам</a:t>
            </a: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18" y="314324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программы дополнительного образования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85918" y="421481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программы элективных курсов</a:t>
            </a:r>
            <a:endParaRPr lang="ru-RU" sz="28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85918" y="5357826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программы факультативных занятий</a:t>
            </a:r>
            <a:endParaRPr lang="ru-RU" sz="28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основе каких документов: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18" y="314324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примерные программы, созданные на основе ФГОС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85918" y="421481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БУП, УП школы, федеральный перечень учебников</a:t>
            </a:r>
            <a:endParaRPr lang="ru-RU" sz="28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85918" y="5357826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оснащению образовательного процесса</a:t>
            </a:r>
            <a:endParaRPr lang="ru-RU" sz="28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Варианты использования РП: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785918" y="207167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примерной  программы с внесенными изменениями </a:t>
            </a: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18" y="314324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  имеющейся  авторской программы (как правило, программы  автора учебника)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85918" y="4214818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авторской программы с внесенными изменениями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85918" y="5357826"/>
            <a:ext cx="6572296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Авторская программа  учителя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hidden="1"/>
          <p:cNvSpPr>
            <a:spLocks noChangeArrowheads="1" noChangeShapeType="1"/>
          </p:cNvSpPr>
          <p:nvPr/>
        </p:nvSpPr>
        <p:spPr bwMode="auto">
          <a:xfrm>
            <a:off x="71406" y="71414"/>
            <a:ext cx="8929750" cy="1776412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71604" y="5072074"/>
            <a:ext cx="41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школа для достойной жизни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1428728" y="857232"/>
            <a:ext cx="928694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120827"/>
            <a:ext cx="86439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 программы  развития  школы «Школа  социального  успеха»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1285852" y="571480"/>
            <a:ext cx="7858148" cy="6286520"/>
            <a:chOff x="1285852" y="571480"/>
            <a:chExt cx="7858148" cy="628652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1285852" y="571480"/>
              <a:ext cx="7858148" cy="6286520"/>
            </a:xfrm>
            <a:prstGeom prst="round2Diag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8072462" y="5572140"/>
              <a:ext cx="1071538" cy="128586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357158" y="1643050"/>
            <a:ext cx="849600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71604" y="986837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Рабочей Программы: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0" y="688943"/>
            <a:ext cx="11593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при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Посольстве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Турции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000496" y="1785926"/>
            <a:ext cx="4929222" cy="4572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500166" y="1928802"/>
            <a:ext cx="1571636" cy="9286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титульный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Капля 21"/>
          <p:cNvSpPr/>
          <p:nvPr/>
        </p:nvSpPr>
        <p:spPr>
          <a:xfrm flipH="1">
            <a:off x="0" y="0"/>
            <a:ext cx="500034" cy="500042"/>
          </a:xfrm>
          <a:prstGeom prst="teardrop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9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5269" y="2786058"/>
            <a:ext cx="8695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953" y="785794"/>
            <a:ext cx="1371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43512"/>
            <a:ext cx="952491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8429652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00430" y="1928802"/>
            <a:ext cx="2000264" cy="78581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пояснительная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записка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00760" y="1928802"/>
            <a:ext cx="2857520" cy="314327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личностные,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предметные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освоения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конкретного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учебного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предмета, курса,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дисциплины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3286124"/>
            <a:ext cx="2000264" cy="185738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учебного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предмета,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</a:p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дисциплины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728" y="3357562"/>
            <a:ext cx="1857388" cy="2286016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тематическое</a:t>
            </a:r>
          </a:p>
          <a:p>
            <a:pPr algn="ctr" defTabSz="912813"/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defTabSz="912813"/>
            <a:r>
              <a:rPr lang="ru-RU" sz="1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вание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00430" y="5357826"/>
            <a:ext cx="5286412" cy="9286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  материально-технического обеспечения образовательного процесса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2643174" y="2428868"/>
            <a:ext cx="1214446" cy="142876"/>
          </a:xfrm>
          <a:prstGeom prst="striped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66FF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5143504" y="2428868"/>
            <a:ext cx="1214446" cy="142876"/>
          </a:xfrm>
          <a:prstGeom prst="striped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66FF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Штриховая стрелка вправо 31"/>
          <p:cNvSpPr/>
          <p:nvPr/>
        </p:nvSpPr>
        <p:spPr>
          <a:xfrm rot="10800000">
            <a:off x="5218642" y="3975659"/>
            <a:ext cx="1214446" cy="142876"/>
          </a:xfrm>
          <a:prstGeom prst="striped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66FF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3" name="Штриховая стрелка вправо 32"/>
          <p:cNvSpPr/>
          <p:nvPr/>
        </p:nvSpPr>
        <p:spPr>
          <a:xfrm rot="10800000">
            <a:off x="2500298" y="4000504"/>
            <a:ext cx="1214446" cy="142876"/>
          </a:xfrm>
          <a:prstGeom prst="striped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66FF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4" name="Штриховая стрелка вправо 33"/>
          <p:cNvSpPr/>
          <p:nvPr/>
        </p:nvSpPr>
        <p:spPr>
          <a:xfrm rot="2513245">
            <a:off x="2678575" y="5459242"/>
            <a:ext cx="1214446" cy="142876"/>
          </a:xfrm>
          <a:prstGeom prst="striped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66FF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1360</Words>
  <Application>Microsoft Office PowerPoint</Application>
  <PresentationFormat>Экран (4:3)</PresentationFormat>
  <Paragraphs>286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НОО. Особенности составления рабочих программ </dc:title>
  <dc:creator>Office</dc:creator>
  <cp:lastModifiedBy>Oleg&amp;Lena</cp:lastModifiedBy>
  <cp:revision>103</cp:revision>
  <dcterms:created xsi:type="dcterms:W3CDTF">2011-01-25T06:50:59Z</dcterms:created>
  <dcterms:modified xsi:type="dcterms:W3CDTF">2011-11-28T18:11:05Z</dcterms:modified>
</cp:coreProperties>
</file>