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5" r:id="rId1"/>
  </p:sldMasterIdLst>
  <p:sldIdLst>
    <p:sldId id="281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56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28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00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72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6600CC"/>
    <a:srgbClr val="99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6" autoAdjust="0"/>
    <p:restoredTop sz="94689" autoAdjust="0"/>
  </p:normalViewPr>
  <p:slideViewPr>
    <p:cSldViewPr>
      <p:cViewPr varScale="1">
        <p:scale>
          <a:sx n="70" d="100"/>
          <a:sy n="70" d="100"/>
        </p:scale>
        <p:origin x="-108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0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086E87-70DA-4EB4-86DC-A7DBD0AC1C6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4F0B31-827F-4BF3-BA0B-0CAEB06A19C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6079C3-CC94-4BF8-9726-044BB38A8D4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825199-7FFF-4135-A3BE-CB87263AE69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576FF-D491-4FEC-8AF1-ADC9AEDF69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EC7C4-CA30-40A1-9601-F42064DD26F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A6491B-F6A7-404B-8D77-1453FDBA96B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21796E-5D7F-4447-8413-A932FAD54A8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A31586-85F7-4915-A50B-747AE66E09B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AE005C-E8DF-4BAE-913E-F9B4C00315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91889B-4735-46EA-AC3E-A141E305634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F445181-6B92-4A22-AD11-AEEF49E7708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</p:sldLayoutIdLst>
  <p:transition>
    <p:pull dir="r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tandart.edu.ru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tandart.edu.ru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tandart.edu.ru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tandart.edu.ru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tandart.edu.ru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tandart.edu.ru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tandart.edu.ru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tandart.edu.ru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tandart.edu.ru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tandart.edu.ru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tandart.edu.ru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tandart.edu.ru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tandart.edu.ru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tandart.edu.ru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tandart.edu.ru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 hidden="1"/>
          <p:cNvSpPr>
            <a:spLocks noChangeArrowheads="1" noChangeShapeType="1"/>
          </p:cNvSpPr>
          <p:nvPr/>
        </p:nvSpPr>
        <p:spPr bwMode="auto">
          <a:xfrm>
            <a:off x="71406" y="71414"/>
            <a:ext cx="8929750" cy="1776412"/>
          </a:xfrm>
          <a:prstGeom prst="rect">
            <a:avLst/>
          </a:prstGeom>
          <a:solidFill>
            <a:srgbClr val="FFFFFF"/>
          </a:solidFill>
          <a:ln w="9525" algn="ctr">
            <a:noFill/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1571604" y="5072074"/>
            <a:ext cx="4159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Хорошая школа для достойной жизни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Блок-схема: узел 62"/>
          <p:cNvSpPr/>
          <p:nvPr/>
        </p:nvSpPr>
        <p:spPr>
          <a:xfrm>
            <a:off x="1428728" y="857232"/>
            <a:ext cx="928694" cy="928694"/>
          </a:xfrm>
          <a:prstGeom prst="flowChartConnec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500034" y="120827"/>
            <a:ext cx="8643966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Реализация  программы  развития  школы «Школа  социального  успеха»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68"/>
          <p:cNvGrpSpPr/>
          <p:nvPr/>
        </p:nvGrpSpPr>
        <p:grpSpPr>
          <a:xfrm>
            <a:off x="1285852" y="571480"/>
            <a:ext cx="7858148" cy="6286520"/>
            <a:chOff x="1285852" y="571480"/>
            <a:chExt cx="7858148" cy="6286520"/>
          </a:xfrm>
          <a:solidFill>
            <a:schemeClr val="tx2">
              <a:lumMod val="75000"/>
            </a:schemeClr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7" name="Прямоугольник с двумя скругленными противолежащими углами 66"/>
            <p:cNvSpPr/>
            <p:nvPr/>
          </p:nvSpPr>
          <p:spPr>
            <a:xfrm>
              <a:off x="1285852" y="571480"/>
              <a:ext cx="7858148" cy="6286520"/>
            </a:xfrm>
            <a:prstGeom prst="round2Diag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8072462" y="5572140"/>
              <a:ext cx="1071538" cy="128586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71" name="Прямая соединительная линия 70"/>
          <p:cNvCxnSpPr/>
          <p:nvPr/>
        </p:nvCxnSpPr>
        <p:spPr>
          <a:xfrm>
            <a:off x="357158" y="1643050"/>
            <a:ext cx="8496000" cy="0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1857356" y="785794"/>
            <a:ext cx="4286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Введение ФГОС НОО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0" y="688943"/>
            <a:ext cx="1159356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Школа при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Посольстве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России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Турции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4000496" y="1785926"/>
            <a:ext cx="4929222" cy="178595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Скругленный прямоугольник 81"/>
          <p:cNvSpPr/>
          <p:nvPr/>
        </p:nvSpPr>
        <p:spPr>
          <a:xfrm>
            <a:off x="1785918" y="1928802"/>
            <a:ext cx="6572296" cy="1500198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TextBox 82"/>
          <p:cNvSpPr txBox="1"/>
          <p:nvPr/>
        </p:nvSpPr>
        <p:spPr>
          <a:xfrm>
            <a:off x="1928794" y="2066030"/>
            <a:ext cx="62151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  СОСТАВИТЬ</a:t>
            </a: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РАБОЧУЮ  ПРОГРАММУ?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285720" y="5643578"/>
            <a:ext cx="8496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4000496" y="3714752"/>
            <a:ext cx="4929222" cy="178595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1785918" y="3857628"/>
            <a:ext cx="6572296" cy="1500198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Капля 21"/>
          <p:cNvSpPr/>
          <p:nvPr/>
        </p:nvSpPr>
        <p:spPr>
          <a:xfrm flipH="1">
            <a:off x="0" y="0"/>
            <a:ext cx="500034" cy="500042"/>
          </a:xfrm>
          <a:prstGeom prst="teardrop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1</a:t>
            </a:r>
            <a:endParaRPr lang="ru-RU" sz="24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25269" y="2786058"/>
            <a:ext cx="86953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2011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2012</a:t>
            </a:r>
          </a:p>
          <a:p>
            <a:pPr algn="ctr"/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год</a:t>
            </a:r>
            <a:endPara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4" descr="stand_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7950" y="785794"/>
            <a:ext cx="257175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5143512"/>
            <a:ext cx="952491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Прямоугольник 27"/>
          <p:cNvSpPr/>
          <p:nvPr/>
        </p:nvSpPr>
        <p:spPr>
          <a:xfrm>
            <a:off x="2000232" y="4292750"/>
            <a:ext cx="621510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материалы Педагогической мастерской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26.09.2011 г.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071934" y="6000768"/>
            <a:ext cx="1469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Попова Е.И.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 hidden="1"/>
          <p:cNvSpPr>
            <a:spLocks noChangeArrowheads="1" noChangeShapeType="1"/>
          </p:cNvSpPr>
          <p:nvPr/>
        </p:nvSpPr>
        <p:spPr bwMode="auto">
          <a:xfrm>
            <a:off x="71406" y="71414"/>
            <a:ext cx="8929750" cy="1776412"/>
          </a:xfrm>
          <a:prstGeom prst="rect">
            <a:avLst/>
          </a:prstGeom>
          <a:solidFill>
            <a:srgbClr val="FFFFFF"/>
          </a:solidFill>
          <a:ln w="9525" algn="ctr">
            <a:noFill/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1571604" y="5072074"/>
            <a:ext cx="4159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Хорошая школа для достойной жизни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Блок-схема: узел 62"/>
          <p:cNvSpPr/>
          <p:nvPr/>
        </p:nvSpPr>
        <p:spPr>
          <a:xfrm>
            <a:off x="1428728" y="857232"/>
            <a:ext cx="928694" cy="928694"/>
          </a:xfrm>
          <a:prstGeom prst="flowChartConnec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500034" y="120827"/>
            <a:ext cx="8643966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Реализация  программы  развития  школы «Школа  социального  успеха»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68"/>
          <p:cNvGrpSpPr/>
          <p:nvPr/>
        </p:nvGrpSpPr>
        <p:grpSpPr>
          <a:xfrm>
            <a:off x="1285852" y="571480"/>
            <a:ext cx="7858148" cy="6286520"/>
            <a:chOff x="1285852" y="571480"/>
            <a:chExt cx="7858148" cy="6286520"/>
          </a:xfrm>
          <a:solidFill>
            <a:schemeClr val="tx2">
              <a:lumMod val="75000"/>
            </a:schemeClr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7" name="Прямоугольник с двумя скругленными противолежащими углами 66"/>
            <p:cNvSpPr/>
            <p:nvPr/>
          </p:nvSpPr>
          <p:spPr>
            <a:xfrm>
              <a:off x="1285852" y="571480"/>
              <a:ext cx="7858148" cy="6286520"/>
            </a:xfrm>
            <a:prstGeom prst="round2Diag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8072462" y="5572140"/>
              <a:ext cx="1071538" cy="128586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71" name="Прямая соединительная линия 70"/>
          <p:cNvCxnSpPr/>
          <p:nvPr/>
        </p:nvCxnSpPr>
        <p:spPr>
          <a:xfrm>
            <a:off x="357158" y="1643050"/>
            <a:ext cx="8496000" cy="0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3214678" y="785794"/>
            <a:ext cx="3857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Титульный лист: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0" y="688943"/>
            <a:ext cx="1159356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Школа при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Посольстве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России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Турции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4000496" y="1785926"/>
            <a:ext cx="4929222" cy="471490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Скругленный прямоугольник 81"/>
          <p:cNvSpPr/>
          <p:nvPr/>
        </p:nvSpPr>
        <p:spPr>
          <a:xfrm>
            <a:off x="1785918" y="1928802"/>
            <a:ext cx="6572296" cy="4286280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полное наименование образовательного учреждения (в соответствии с лицензией) и уставом;</a:t>
            </a:r>
          </a:p>
          <a:p>
            <a:pPr marL="342900" indent="-342900" algn="just"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наименование «Рабочая программа учебного курса, предмета, дисциплины (модуля)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по_______________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для ____________ класса (классов, параллели)»;</a:t>
            </a:r>
          </a:p>
          <a:p>
            <a:pPr marL="342900" indent="-342900" algn="just"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обязательные грифы «Утверждена» приказом руководителя образовательного учреждения  (дата, номер), «Согласовано» завучем по УВР, «Рассмотрена и рекомендована к утверждению» органом самоуправления с указанием  названия в соответствии с уставом образовательного учреждения (дата, номер протокола);</a:t>
            </a:r>
          </a:p>
          <a:p>
            <a:pPr marL="342900" indent="-342900" algn="just"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указания на принадлежность рабочей учебной программы к ступени, уровню общего образования;</a:t>
            </a:r>
          </a:p>
          <a:p>
            <a:pPr marL="342900" indent="-342900" algn="just"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срок реализации данной программы (годы, на которые составлена рабочая программа); </a:t>
            </a:r>
          </a:p>
          <a:p>
            <a:pPr marL="342900" indent="-342900" algn="just"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указание примерной программы на основе которой разработана рабочая учебная программа, и её авторов;</a:t>
            </a:r>
          </a:p>
          <a:p>
            <a:pPr marL="342900" indent="-342900" algn="just"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Ф.И.О. педагога, составившего данную рабочую учебную программу;</a:t>
            </a:r>
          </a:p>
          <a:p>
            <a:pPr marL="342900" indent="-342900" algn="just"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год составления программы.</a:t>
            </a:r>
          </a:p>
        </p:txBody>
      </p:sp>
      <p:sp>
        <p:nvSpPr>
          <p:cNvPr id="22" name="Капля 21"/>
          <p:cNvSpPr/>
          <p:nvPr/>
        </p:nvSpPr>
        <p:spPr>
          <a:xfrm flipH="1">
            <a:off x="0" y="0"/>
            <a:ext cx="500034" cy="500042"/>
          </a:xfrm>
          <a:prstGeom prst="teardrop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>
              <a:latin typeface="+mj-lt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25269" y="2786058"/>
            <a:ext cx="86953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2011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2012</a:t>
            </a:r>
          </a:p>
          <a:p>
            <a:pPr algn="ctr"/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год</a:t>
            </a:r>
            <a:endPara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4" descr="stand_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9953" y="785794"/>
            <a:ext cx="1371203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5143512"/>
            <a:ext cx="952491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рямоугольник 19"/>
          <p:cNvSpPr/>
          <p:nvPr/>
        </p:nvSpPr>
        <p:spPr>
          <a:xfrm>
            <a:off x="-71470" y="71414"/>
            <a:ext cx="5715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10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 hidden="1"/>
          <p:cNvSpPr>
            <a:spLocks noChangeArrowheads="1" noChangeShapeType="1"/>
          </p:cNvSpPr>
          <p:nvPr/>
        </p:nvSpPr>
        <p:spPr bwMode="auto">
          <a:xfrm>
            <a:off x="71406" y="71414"/>
            <a:ext cx="8929750" cy="1776412"/>
          </a:xfrm>
          <a:prstGeom prst="rect">
            <a:avLst/>
          </a:prstGeom>
          <a:solidFill>
            <a:srgbClr val="FFFFFF"/>
          </a:solidFill>
          <a:ln w="9525" algn="ctr">
            <a:noFill/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1571604" y="5072074"/>
            <a:ext cx="4159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Хорошая школа для достойной жизни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Блок-схема: узел 62"/>
          <p:cNvSpPr/>
          <p:nvPr/>
        </p:nvSpPr>
        <p:spPr>
          <a:xfrm>
            <a:off x="1428728" y="857232"/>
            <a:ext cx="928694" cy="928694"/>
          </a:xfrm>
          <a:prstGeom prst="flowChartConnec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500034" y="120827"/>
            <a:ext cx="8643966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Реализация  программы  развития  школы «Школа  социального  успеха»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68"/>
          <p:cNvGrpSpPr/>
          <p:nvPr/>
        </p:nvGrpSpPr>
        <p:grpSpPr>
          <a:xfrm>
            <a:off x="1285852" y="571480"/>
            <a:ext cx="7858148" cy="6286520"/>
            <a:chOff x="1285852" y="571480"/>
            <a:chExt cx="7858148" cy="6286520"/>
          </a:xfrm>
          <a:solidFill>
            <a:schemeClr val="tx2">
              <a:lumMod val="75000"/>
            </a:schemeClr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7" name="Прямоугольник с двумя скругленными противолежащими углами 66"/>
            <p:cNvSpPr/>
            <p:nvPr/>
          </p:nvSpPr>
          <p:spPr>
            <a:xfrm>
              <a:off x="1285852" y="571480"/>
              <a:ext cx="7858148" cy="6286520"/>
            </a:xfrm>
            <a:prstGeom prst="round2Diag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8072462" y="5572140"/>
              <a:ext cx="1071538" cy="128586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71" name="Прямая соединительная линия 70"/>
          <p:cNvCxnSpPr/>
          <p:nvPr/>
        </p:nvCxnSpPr>
        <p:spPr>
          <a:xfrm>
            <a:off x="357158" y="1643050"/>
            <a:ext cx="8496000" cy="0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2214546" y="785794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Пояснительная записка: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0" y="688943"/>
            <a:ext cx="1159356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Школа при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Посольстве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России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Турции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4000496" y="1785926"/>
            <a:ext cx="4929222" cy="471490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Скругленный прямоугольник 81"/>
          <p:cNvSpPr/>
          <p:nvPr/>
        </p:nvSpPr>
        <p:spPr>
          <a:xfrm>
            <a:off x="1785918" y="1928802"/>
            <a:ext cx="6572296" cy="4286280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 eaLnBrk="1" hangingPunct="1">
              <a:lnSpc>
                <a:spcPct val="80000"/>
              </a:lnSpc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цели и задачи, решаемые при реализации рабочей программы с учетом особенностей региона, муниципального образования, образовательного учреждения;</a:t>
            </a:r>
          </a:p>
          <a:p>
            <a:pPr marL="342900" indent="-342900" algn="just" eaLnBrk="1" hangingPunct="1">
              <a:lnSpc>
                <a:spcPct val="80000"/>
              </a:lnSpc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нормативные правовые документы, на основании которых разработана рабочая программа;</a:t>
            </a:r>
          </a:p>
          <a:p>
            <a:pPr marL="342900" indent="-342900" algn="just" eaLnBrk="1" hangingPunct="1">
              <a:lnSpc>
                <a:spcPct val="80000"/>
              </a:lnSpc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сведения о программе (примерной или авторской), на основании которой разработана рабочая программа, с указанием наименования, автора и года издания (в случае разработки рабочей  программы на основании примерной или авторской);</a:t>
            </a:r>
          </a:p>
          <a:p>
            <a:pPr marL="342900" indent="-342900" algn="just" eaLnBrk="1" hangingPunct="1">
              <a:lnSpc>
                <a:spcPct val="80000"/>
              </a:lnSpc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обоснование выбора примерной или авторской программы для разработки рабочей программы;</a:t>
            </a:r>
          </a:p>
          <a:p>
            <a:pPr marL="342900" indent="-342900" algn="just" eaLnBrk="1" hangingPunct="1">
              <a:lnSpc>
                <a:spcPct val="80000"/>
              </a:lnSpc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информация о внесенных изменениях в примерную или авторскую программу и их обоснование;</a:t>
            </a:r>
          </a:p>
          <a:p>
            <a:pPr marL="342900" indent="-342900" algn="just" eaLnBrk="1" hangingPunct="1">
              <a:lnSpc>
                <a:spcPct val="80000"/>
              </a:lnSpc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определение места и роли учебного курса, предмета, дисциплины (модуля) в овладении обучающимися требований к уровню подготовки обучающихся(выпускников) в соответствии с Федеральными государственными образовательными стандартами;</a:t>
            </a:r>
          </a:p>
          <a:p>
            <a:pPr marL="342900" indent="-342900" algn="just" eaLnBrk="1" hangingPunct="1">
              <a:lnSpc>
                <a:spcPct val="80000"/>
              </a:lnSpc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информация о количестве учебных часов, на которое рассчитана рабочая программа(в соответствии с учебным планом, годовым календарным учебным графиком), в том числе количестве часов для проведения контрольных, лабораторных, практических работ, экскурсий, проектов, исследований и др.;</a:t>
            </a:r>
          </a:p>
          <a:p>
            <a:pPr marL="342900" indent="-342900" algn="just" eaLnBrk="1" hangingPunct="1">
              <a:lnSpc>
                <a:spcPct val="80000"/>
              </a:lnSpc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формы организации образовательного процесса;</a:t>
            </a:r>
          </a:p>
          <a:p>
            <a:pPr marL="342900" indent="-342900" algn="just" eaLnBrk="1" hangingPunct="1">
              <a:lnSpc>
                <a:spcPct val="80000"/>
              </a:lnSpc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технологии обучения;</a:t>
            </a:r>
          </a:p>
          <a:p>
            <a:pPr marL="342900" indent="-342900" algn="just" eaLnBrk="1" hangingPunct="1">
              <a:lnSpc>
                <a:spcPct val="80000"/>
              </a:lnSpc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механизмы формирования ключевых компетенций обучающихся;</a:t>
            </a:r>
          </a:p>
          <a:p>
            <a:pPr marL="342900" indent="-342900" algn="just" eaLnBrk="1" hangingPunct="1">
              <a:lnSpc>
                <a:spcPct val="80000"/>
              </a:lnSpc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виды и формы контроля (согласно уставу и (или) локальному акту образовательного учреждения);</a:t>
            </a:r>
          </a:p>
          <a:p>
            <a:pPr marL="342900" indent="-342900" algn="just" eaLnBrk="1" hangingPunct="1">
              <a:lnSpc>
                <a:spcPct val="80000"/>
              </a:lnSpc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планируемый уровень подготовки выпускников на конец учебного года (ступени) в соответствии с требованиями, установленным федеральными государственными образовательными стандартами, образовательной программой образовательного учреждения;</a:t>
            </a:r>
          </a:p>
          <a:p>
            <a:pPr marL="342900" indent="-342900" algn="just" eaLnBrk="1" hangingPunct="1">
              <a:lnSpc>
                <a:spcPct val="80000"/>
              </a:lnSpc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обоснование выбора учебно-методического комплекта для реализации рабочей учебной программы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.</a:t>
            </a:r>
            <a:endParaRPr lang="ru-RU" sz="105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Капля 21"/>
          <p:cNvSpPr/>
          <p:nvPr/>
        </p:nvSpPr>
        <p:spPr>
          <a:xfrm flipH="1">
            <a:off x="0" y="0"/>
            <a:ext cx="500034" cy="500042"/>
          </a:xfrm>
          <a:prstGeom prst="teardrop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25269" y="2786058"/>
            <a:ext cx="86953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2011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2012</a:t>
            </a:r>
          </a:p>
          <a:p>
            <a:pPr algn="ctr"/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год</a:t>
            </a:r>
            <a:endPara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4" descr="stand_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9953" y="785794"/>
            <a:ext cx="1371203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5143512"/>
            <a:ext cx="952491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рямоугольник 18"/>
          <p:cNvSpPr/>
          <p:nvPr/>
        </p:nvSpPr>
        <p:spPr>
          <a:xfrm>
            <a:off x="-71470" y="71414"/>
            <a:ext cx="5715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11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 hidden="1"/>
          <p:cNvSpPr>
            <a:spLocks noChangeArrowheads="1" noChangeShapeType="1"/>
          </p:cNvSpPr>
          <p:nvPr/>
        </p:nvSpPr>
        <p:spPr bwMode="auto">
          <a:xfrm>
            <a:off x="71406" y="71414"/>
            <a:ext cx="8929750" cy="1776412"/>
          </a:xfrm>
          <a:prstGeom prst="rect">
            <a:avLst/>
          </a:prstGeom>
          <a:solidFill>
            <a:srgbClr val="FFFFFF"/>
          </a:solidFill>
          <a:ln w="9525" algn="ctr">
            <a:noFill/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1571604" y="5072074"/>
            <a:ext cx="4159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Хорошая школа для достойной жизни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Блок-схема: узел 62"/>
          <p:cNvSpPr/>
          <p:nvPr/>
        </p:nvSpPr>
        <p:spPr>
          <a:xfrm>
            <a:off x="1428728" y="857232"/>
            <a:ext cx="928694" cy="928694"/>
          </a:xfrm>
          <a:prstGeom prst="flowChartConnec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500034" y="120827"/>
            <a:ext cx="8643966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Реализация  программы  развития  школы «Школа  социального  успеха»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68"/>
          <p:cNvGrpSpPr/>
          <p:nvPr/>
        </p:nvGrpSpPr>
        <p:grpSpPr>
          <a:xfrm>
            <a:off x="1285852" y="571480"/>
            <a:ext cx="7858148" cy="6286520"/>
            <a:chOff x="1285852" y="571480"/>
            <a:chExt cx="7858148" cy="6286520"/>
          </a:xfrm>
          <a:solidFill>
            <a:schemeClr val="tx2">
              <a:lumMod val="75000"/>
            </a:schemeClr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7" name="Прямоугольник с двумя скругленными противолежащими углами 66"/>
            <p:cNvSpPr/>
            <p:nvPr/>
          </p:nvSpPr>
          <p:spPr>
            <a:xfrm>
              <a:off x="1285852" y="571480"/>
              <a:ext cx="7858148" cy="6286520"/>
            </a:xfrm>
            <a:prstGeom prst="round2Diag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8072462" y="5572140"/>
              <a:ext cx="1071538" cy="128586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71" name="Прямая соединительная линия 70"/>
          <p:cNvCxnSpPr/>
          <p:nvPr/>
        </p:nvCxnSpPr>
        <p:spPr>
          <a:xfrm>
            <a:off x="357158" y="1643050"/>
            <a:ext cx="8496000" cy="0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1643042" y="642918"/>
            <a:ext cx="67151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Личностные, </a:t>
            </a:r>
            <a:r>
              <a:rPr lang="ru-RU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метапредметные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предметные  результаты 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0" y="688943"/>
            <a:ext cx="1159356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Школа при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Посольстве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России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Турции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4000496" y="1785926"/>
            <a:ext cx="4929222" cy="471490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Скругленный прямоугольник 81"/>
          <p:cNvSpPr/>
          <p:nvPr/>
        </p:nvSpPr>
        <p:spPr>
          <a:xfrm>
            <a:off x="1785918" y="1928802"/>
            <a:ext cx="6572296" cy="4286280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 eaLnBrk="1" hangingPunct="1">
              <a:buFont typeface="Wingdings" pitchFamily="2" charset="2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освоения конкретного учебного предмета, курса обучающимися определяются по окончании каждого учебного года, ступени образования в соответствии с ФГОС, целями и задачами основной образовательной программы образовательного   учреждения.</a:t>
            </a:r>
          </a:p>
        </p:txBody>
      </p:sp>
      <p:sp>
        <p:nvSpPr>
          <p:cNvPr id="22" name="Капля 21"/>
          <p:cNvSpPr/>
          <p:nvPr/>
        </p:nvSpPr>
        <p:spPr>
          <a:xfrm flipH="1">
            <a:off x="0" y="0"/>
            <a:ext cx="500034" cy="500042"/>
          </a:xfrm>
          <a:prstGeom prst="teardrop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25269" y="2786058"/>
            <a:ext cx="86953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2011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2012</a:t>
            </a:r>
          </a:p>
          <a:p>
            <a:pPr algn="ctr"/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год</a:t>
            </a:r>
            <a:endPara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4" descr="stand_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9953" y="785794"/>
            <a:ext cx="1371203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5143512"/>
            <a:ext cx="952491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рямоугольник 18"/>
          <p:cNvSpPr/>
          <p:nvPr/>
        </p:nvSpPr>
        <p:spPr>
          <a:xfrm>
            <a:off x="-71470" y="28494"/>
            <a:ext cx="5715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12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 hidden="1"/>
          <p:cNvSpPr>
            <a:spLocks noChangeArrowheads="1" noChangeShapeType="1"/>
          </p:cNvSpPr>
          <p:nvPr/>
        </p:nvSpPr>
        <p:spPr bwMode="auto">
          <a:xfrm>
            <a:off x="71406" y="71414"/>
            <a:ext cx="8929750" cy="1776412"/>
          </a:xfrm>
          <a:prstGeom prst="rect">
            <a:avLst/>
          </a:prstGeom>
          <a:solidFill>
            <a:srgbClr val="FFFFFF"/>
          </a:solidFill>
          <a:ln w="9525" algn="ctr">
            <a:noFill/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1571604" y="5072074"/>
            <a:ext cx="4159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Хорошая школа для достойной жизни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Блок-схема: узел 62"/>
          <p:cNvSpPr/>
          <p:nvPr/>
        </p:nvSpPr>
        <p:spPr>
          <a:xfrm>
            <a:off x="1428728" y="857232"/>
            <a:ext cx="928694" cy="928694"/>
          </a:xfrm>
          <a:prstGeom prst="flowChartConnec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500034" y="120827"/>
            <a:ext cx="8643966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Реализация  программы  развития  школы «Школа  социального  успеха»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68"/>
          <p:cNvGrpSpPr/>
          <p:nvPr/>
        </p:nvGrpSpPr>
        <p:grpSpPr>
          <a:xfrm>
            <a:off x="1285852" y="571480"/>
            <a:ext cx="7858148" cy="6286520"/>
            <a:chOff x="1285852" y="571480"/>
            <a:chExt cx="7858148" cy="6286520"/>
          </a:xfrm>
          <a:solidFill>
            <a:schemeClr val="tx2">
              <a:lumMod val="75000"/>
            </a:schemeClr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7" name="Прямоугольник с двумя скругленными противолежащими углами 66"/>
            <p:cNvSpPr/>
            <p:nvPr/>
          </p:nvSpPr>
          <p:spPr>
            <a:xfrm>
              <a:off x="1285852" y="571480"/>
              <a:ext cx="7858148" cy="6286520"/>
            </a:xfrm>
            <a:prstGeom prst="round2Diag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8072462" y="5572140"/>
              <a:ext cx="1071538" cy="128586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71" name="Прямая соединительная линия 70"/>
          <p:cNvCxnSpPr/>
          <p:nvPr/>
        </p:nvCxnSpPr>
        <p:spPr>
          <a:xfrm>
            <a:off x="357158" y="1643050"/>
            <a:ext cx="8496000" cy="0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1643042" y="642918"/>
            <a:ext cx="671517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каждой учебной теме </a:t>
            </a: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указываются: </a:t>
            </a:r>
            <a:r>
              <a:rPr lang="ru-RU" sz="2800" b="1" dirty="0" smtClean="0">
                <a:solidFill>
                  <a:srgbClr val="FFFF00"/>
                </a:solidFill>
              </a:rPr>
              <a:t/>
            </a:r>
            <a:br>
              <a:rPr lang="ru-RU" sz="2800" b="1" dirty="0" smtClean="0">
                <a:solidFill>
                  <a:srgbClr val="FFFF00"/>
                </a:solidFill>
              </a:rPr>
            </a:b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0" y="688943"/>
            <a:ext cx="1159356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Школа при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Посольстве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России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Турции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4000496" y="1785926"/>
            <a:ext cx="4929222" cy="471490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Скругленный прямоугольник 81"/>
          <p:cNvSpPr/>
          <p:nvPr/>
        </p:nvSpPr>
        <p:spPr>
          <a:xfrm>
            <a:off x="1785918" y="1928802"/>
            <a:ext cx="6572296" cy="4286280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наименование темы (раздела);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содержание учебного материала (дидактические единицы);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требования к уровню подготовки обучающихся по конкретной теме (разделу) в соответствии с  Федеральными государственными образовательными стандартами, целями и задачами основной образовательной программы образовательного учреждения;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перечень контрольных мероприятий (контрольных, лабораторных, практических работ, зачетов и др.).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Капля 21"/>
          <p:cNvSpPr/>
          <p:nvPr/>
        </p:nvSpPr>
        <p:spPr>
          <a:xfrm flipH="1">
            <a:off x="0" y="0"/>
            <a:ext cx="500034" cy="500042"/>
          </a:xfrm>
          <a:prstGeom prst="teardrop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25269" y="2786058"/>
            <a:ext cx="86953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2011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2012</a:t>
            </a:r>
          </a:p>
          <a:p>
            <a:pPr algn="ctr"/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год</a:t>
            </a:r>
            <a:endPara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4" descr="stand_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9953" y="785794"/>
            <a:ext cx="1371203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5143512"/>
            <a:ext cx="952491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рямоугольник 19"/>
          <p:cNvSpPr/>
          <p:nvPr/>
        </p:nvSpPr>
        <p:spPr>
          <a:xfrm>
            <a:off x="-71470" y="71414"/>
            <a:ext cx="5715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13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 hidden="1"/>
          <p:cNvSpPr>
            <a:spLocks noChangeArrowheads="1" noChangeShapeType="1"/>
          </p:cNvSpPr>
          <p:nvPr/>
        </p:nvSpPr>
        <p:spPr bwMode="auto">
          <a:xfrm>
            <a:off x="71406" y="71414"/>
            <a:ext cx="8929750" cy="1776412"/>
          </a:xfrm>
          <a:prstGeom prst="rect">
            <a:avLst/>
          </a:prstGeom>
          <a:solidFill>
            <a:srgbClr val="FFFFFF"/>
          </a:solidFill>
          <a:ln w="9525" algn="ctr">
            <a:noFill/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1571604" y="5072074"/>
            <a:ext cx="4159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Хорошая школа для достойной жизни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Блок-схема: узел 62"/>
          <p:cNvSpPr/>
          <p:nvPr/>
        </p:nvSpPr>
        <p:spPr>
          <a:xfrm>
            <a:off x="1428728" y="857232"/>
            <a:ext cx="928694" cy="928694"/>
          </a:xfrm>
          <a:prstGeom prst="flowChartConnec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500034" y="120827"/>
            <a:ext cx="8643966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Реализация  программы  развития  школы «Школа  социального  успеха»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68"/>
          <p:cNvGrpSpPr/>
          <p:nvPr/>
        </p:nvGrpSpPr>
        <p:grpSpPr>
          <a:xfrm>
            <a:off x="1285852" y="571480"/>
            <a:ext cx="7858148" cy="6286520"/>
            <a:chOff x="1285852" y="571480"/>
            <a:chExt cx="7858148" cy="6286520"/>
          </a:xfrm>
          <a:solidFill>
            <a:schemeClr val="tx2">
              <a:lumMod val="75000"/>
            </a:schemeClr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7" name="Прямоугольник с двумя скругленными противолежащими углами 66"/>
            <p:cNvSpPr/>
            <p:nvPr/>
          </p:nvSpPr>
          <p:spPr>
            <a:xfrm>
              <a:off x="1285852" y="571480"/>
              <a:ext cx="7858148" cy="6286520"/>
            </a:xfrm>
            <a:prstGeom prst="round2Diag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8072462" y="5572140"/>
              <a:ext cx="1071538" cy="128586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71" name="Прямая соединительная линия 70"/>
          <p:cNvCxnSpPr/>
          <p:nvPr/>
        </p:nvCxnSpPr>
        <p:spPr>
          <a:xfrm>
            <a:off x="357158" y="1643050"/>
            <a:ext cx="8496000" cy="0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1643042" y="642919"/>
            <a:ext cx="63579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Рекомендации для начала </a:t>
            </a:r>
          </a:p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работы над РП: </a:t>
            </a:r>
            <a:r>
              <a:rPr lang="ru-RU" sz="2800" b="1" dirty="0" smtClean="0">
                <a:solidFill>
                  <a:srgbClr val="FFFF00"/>
                </a:solidFill>
              </a:rPr>
              <a:t/>
            </a:r>
            <a:br>
              <a:rPr lang="ru-RU" sz="2800" b="1" dirty="0" smtClean="0">
                <a:solidFill>
                  <a:srgbClr val="FFFF00"/>
                </a:solidFill>
              </a:rPr>
            </a:b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0" y="688943"/>
            <a:ext cx="1159356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Школа при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Посольстве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России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Турции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4000496" y="1785926"/>
            <a:ext cx="4929222" cy="471490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Скругленный прямоугольник 81"/>
          <p:cNvSpPr/>
          <p:nvPr/>
        </p:nvSpPr>
        <p:spPr>
          <a:xfrm>
            <a:off x="1785918" y="1928802"/>
            <a:ext cx="6572296" cy="4286280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Капля 21"/>
          <p:cNvSpPr/>
          <p:nvPr/>
        </p:nvSpPr>
        <p:spPr>
          <a:xfrm flipH="1">
            <a:off x="0" y="0"/>
            <a:ext cx="500034" cy="500042"/>
          </a:xfrm>
          <a:prstGeom prst="teardrop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25269" y="2786058"/>
            <a:ext cx="86953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2011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2012</a:t>
            </a:r>
          </a:p>
          <a:p>
            <a:pPr algn="ctr"/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год</a:t>
            </a:r>
            <a:endPara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4" descr="stand_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9953" y="785794"/>
            <a:ext cx="1371203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5143512"/>
            <a:ext cx="952491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рямоугольник 18"/>
          <p:cNvSpPr/>
          <p:nvPr/>
        </p:nvSpPr>
        <p:spPr>
          <a:xfrm>
            <a:off x="1857356" y="2285992"/>
            <a:ext cx="642942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1" hangingPunct="1">
              <a:lnSpc>
                <a:spcPct val="80000"/>
              </a:lnSpc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учесть, как будет отражена в ежедневном планировании работы учителя  основная идея стандарта - развитие учебной самостоятельности младших школьников и освоение детьми универсальных учебных действий;</a:t>
            </a:r>
          </a:p>
          <a:p>
            <a:pPr marL="342900" indent="-342900" algn="just" eaLnBrk="1" hangingPunct="1">
              <a:lnSpc>
                <a:spcPct val="80000"/>
              </a:lnSpc>
              <a:defRPr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 основу тематического планирования по любому предмету взять планирование, предложенное в «Примерных программах начального образования»;</a:t>
            </a:r>
          </a:p>
          <a:p>
            <a:pPr marL="342900" indent="-342900" algn="just" eaLnBrk="1" hangingPunct="1">
              <a:lnSpc>
                <a:spcPct val="80000"/>
              </a:lnSpc>
              <a:defRPr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предложенном образце выделить материал, изучаемый в 1-ом классе;</a:t>
            </a:r>
          </a:p>
          <a:p>
            <a:pPr marL="342900" indent="-342900" algn="just" eaLnBrk="1" hangingPunct="1">
              <a:lnSpc>
                <a:spcPct val="80000"/>
              </a:lnSpc>
              <a:defRPr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 учетом учебно-методического комплекта, по которому работает педагог, при необходимости дополнить разделы «Тематическое планирование» и «Характеристика деятельности учащихся», выделив дополнения курсивом, т.к. требования, выходящие за пределы стандартов, не могут становиться предметом внешнего контроля;</a:t>
            </a:r>
          </a:p>
          <a:p>
            <a:pPr marL="342900" indent="-342900" algn="just" eaLnBrk="1" hangingPunct="1">
              <a:lnSpc>
                <a:spcPct val="80000"/>
              </a:lnSpc>
              <a:defRPr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ввести в календарно-тематическое планирование раздел «Универсальные учебные действия» (УУД), конкретизируя в нем время и место выполнения требований плана из раздела «Характеристика деятельности учащихся».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-71470" y="71414"/>
            <a:ext cx="5715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14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 hidden="1"/>
          <p:cNvSpPr>
            <a:spLocks noChangeArrowheads="1" noChangeShapeType="1"/>
          </p:cNvSpPr>
          <p:nvPr/>
        </p:nvSpPr>
        <p:spPr bwMode="auto">
          <a:xfrm>
            <a:off x="71406" y="71414"/>
            <a:ext cx="8929750" cy="1776412"/>
          </a:xfrm>
          <a:prstGeom prst="rect">
            <a:avLst/>
          </a:prstGeom>
          <a:solidFill>
            <a:srgbClr val="FFFFFF"/>
          </a:solidFill>
          <a:ln w="9525" algn="ctr">
            <a:noFill/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1571604" y="5072074"/>
            <a:ext cx="4159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Хорошая школа для достойной жизни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Блок-схема: узел 62"/>
          <p:cNvSpPr/>
          <p:nvPr/>
        </p:nvSpPr>
        <p:spPr>
          <a:xfrm>
            <a:off x="1428728" y="857232"/>
            <a:ext cx="928694" cy="928694"/>
          </a:xfrm>
          <a:prstGeom prst="flowChartConnec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500034" y="120827"/>
            <a:ext cx="8643966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Реализация  программы  развития  школы «Школа  социального  успеха»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68"/>
          <p:cNvGrpSpPr/>
          <p:nvPr/>
        </p:nvGrpSpPr>
        <p:grpSpPr>
          <a:xfrm>
            <a:off x="1285852" y="571480"/>
            <a:ext cx="7858148" cy="6286520"/>
            <a:chOff x="1285852" y="571480"/>
            <a:chExt cx="7858148" cy="6286520"/>
          </a:xfrm>
          <a:solidFill>
            <a:schemeClr val="tx2">
              <a:lumMod val="75000"/>
            </a:schemeClr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7" name="Прямоугольник с двумя скругленными противолежащими углами 66"/>
            <p:cNvSpPr/>
            <p:nvPr/>
          </p:nvSpPr>
          <p:spPr>
            <a:xfrm>
              <a:off x="1285852" y="571480"/>
              <a:ext cx="7858148" cy="6286520"/>
            </a:xfrm>
            <a:prstGeom prst="round2Diag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8072462" y="5572140"/>
              <a:ext cx="1071538" cy="128586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71" name="Прямая соединительная линия 70"/>
          <p:cNvCxnSpPr/>
          <p:nvPr/>
        </p:nvCxnSpPr>
        <p:spPr>
          <a:xfrm>
            <a:off x="357158" y="1643050"/>
            <a:ext cx="8496000" cy="0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73" name="Прямоугольник 72"/>
          <p:cNvSpPr/>
          <p:nvPr/>
        </p:nvSpPr>
        <p:spPr>
          <a:xfrm>
            <a:off x="0" y="688943"/>
            <a:ext cx="1159356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Школа при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Посольстве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России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Турции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4000496" y="1785926"/>
            <a:ext cx="4929222" cy="471490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Скругленный прямоугольник 81"/>
          <p:cNvSpPr/>
          <p:nvPr/>
        </p:nvSpPr>
        <p:spPr>
          <a:xfrm>
            <a:off x="1785918" y="1928802"/>
            <a:ext cx="6572296" cy="4286280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 eaLnBrk="1" hangingPunct="1">
              <a:lnSpc>
                <a:spcPct val="90000"/>
              </a:lnSpc>
              <a:defRPr/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Спасибо </a:t>
            </a:r>
          </a:p>
          <a:p>
            <a:pPr marL="342900" indent="-342900" algn="ctr" eaLnBrk="1" hangingPunct="1">
              <a:lnSpc>
                <a:spcPct val="90000"/>
              </a:lnSpc>
              <a:defRPr/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за внимание!</a:t>
            </a:r>
            <a:br>
              <a:rPr lang="ru-RU" sz="6000" dirty="0" smtClean="0">
                <a:latin typeface="Times New Roman" pitchFamily="18" charset="0"/>
                <a:cs typeface="Times New Roman" pitchFamily="18" charset="0"/>
              </a:rPr>
            </a:br>
            <a:endParaRPr lang="ru-RU" sz="6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Капля 21"/>
          <p:cNvSpPr/>
          <p:nvPr/>
        </p:nvSpPr>
        <p:spPr>
          <a:xfrm flipH="1">
            <a:off x="0" y="0"/>
            <a:ext cx="500034" cy="500042"/>
          </a:xfrm>
          <a:prstGeom prst="teardrop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25269" y="2786058"/>
            <a:ext cx="86953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2011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2012</a:t>
            </a:r>
          </a:p>
          <a:p>
            <a:pPr algn="ctr"/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год</a:t>
            </a:r>
            <a:endPara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4" descr="stand_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9953" y="785794"/>
            <a:ext cx="1371203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5143512"/>
            <a:ext cx="952491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рямоугольник 19"/>
          <p:cNvSpPr/>
          <p:nvPr/>
        </p:nvSpPr>
        <p:spPr>
          <a:xfrm>
            <a:off x="1785918" y="857232"/>
            <a:ext cx="621510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материалы Педагогической мастерской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26.09.2011 г.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Oleg&amp;Lena\Рабочий стол\анимашки\мульти\шар света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9124" y="4643446"/>
            <a:ext cx="1285884" cy="1285884"/>
          </a:xfrm>
          <a:prstGeom prst="rect">
            <a:avLst/>
          </a:prstGeom>
          <a:noFill/>
        </p:spPr>
      </p:pic>
      <p:sp>
        <p:nvSpPr>
          <p:cNvPr id="24" name="Прямоугольник 23"/>
          <p:cNvSpPr/>
          <p:nvPr/>
        </p:nvSpPr>
        <p:spPr>
          <a:xfrm>
            <a:off x="-71470" y="71414"/>
            <a:ext cx="5715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15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 hidden="1"/>
          <p:cNvSpPr>
            <a:spLocks noChangeArrowheads="1" noChangeShapeType="1"/>
          </p:cNvSpPr>
          <p:nvPr/>
        </p:nvSpPr>
        <p:spPr bwMode="auto">
          <a:xfrm>
            <a:off x="71406" y="71414"/>
            <a:ext cx="8929750" cy="1776412"/>
          </a:xfrm>
          <a:prstGeom prst="rect">
            <a:avLst/>
          </a:prstGeom>
          <a:solidFill>
            <a:srgbClr val="FFFFFF"/>
          </a:solidFill>
          <a:ln w="9525" algn="ctr">
            <a:noFill/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1571604" y="5072074"/>
            <a:ext cx="4159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Хорошая школа для достойной жизни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Блок-схема: узел 62"/>
          <p:cNvSpPr/>
          <p:nvPr/>
        </p:nvSpPr>
        <p:spPr>
          <a:xfrm>
            <a:off x="1428728" y="857232"/>
            <a:ext cx="928694" cy="928694"/>
          </a:xfrm>
          <a:prstGeom prst="flowChartConnec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500034" y="120827"/>
            <a:ext cx="8643966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Реализация  программы  развития  школы «Школа  социального  успеха»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68"/>
          <p:cNvGrpSpPr/>
          <p:nvPr/>
        </p:nvGrpSpPr>
        <p:grpSpPr>
          <a:xfrm>
            <a:off x="1285852" y="571480"/>
            <a:ext cx="7858148" cy="6286520"/>
            <a:chOff x="1285852" y="571480"/>
            <a:chExt cx="7858148" cy="6286520"/>
          </a:xfrm>
          <a:solidFill>
            <a:schemeClr val="tx2">
              <a:lumMod val="75000"/>
            </a:schemeClr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7" name="Прямоугольник с двумя скругленными противолежащими углами 66"/>
            <p:cNvSpPr/>
            <p:nvPr/>
          </p:nvSpPr>
          <p:spPr>
            <a:xfrm>
              <a:off x="1285852" y="571480"/>
              <a:ext cx="7858148" cy="6286520"/>
            </a:xfrm>
            <a:prstGeom prst="round2Diag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8072462" y="5572140"/>
              <a:ext cx="1071538" cy="128586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71" name="Прямая соединительная линия 70"/>
          <p:cNvCxnSpPr/>
          <p:nvPr/>
        </p:nvCxnSpPr>
        <p:spPr>
          <a:xfrm>
            <a:off x="357158" y="1643050"/>
            <a:ext cx="8496000" cy="0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2357422" y="785794"/>
            <a:ext cx="5072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Разделы ООП  НОО  ОУ: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0" y="688943"/>
            <a:ext cx="1159356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Школа при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Посольстве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России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Турции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4000496" y="1785926"/>
            <a:ext cx="4929222" cy="471490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Скругленный прямоугольник 81"/>
          <p:cNvSpPr/>
          <p:nvPr/>
        </p:nvSpPr>
        <p:spPr>
          <a:xfrm>
            <a:off x="1785918" y="1928802"/>
            <a:ext cx="6572296" cy="4286280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Капля 21"/>
          <p:cNvSpPr/>
          <p:nvPr/>
        </p:nvSpPr>
        <p:spPr>
          <a:xfrm flipH="1">
            <a:off x="0" y="0"/>
            <a:ext cx="500034" cy="500042"/>
          </a:xfrm>
          <a:prstGeom prst="teardrop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2</a:t>
            </a:r>
            <a:endParaRPr lang="ru-RU" sz="24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25269" y="2786058"/>
            <a:ext cx="86953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2011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2012</a:t>
            </a:r>
          </a:p>
          <a:p>
            <a:pPr algn="ctr"/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год</a:t>
            </a:r>
            <a:endPara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4" descr="stand_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9953" y="785794"/>
            <a:ext cx="1371203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5143512"/>
            <a:ext cx="952491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Прямоугольник 28"/>
          <p:cNvSpPr/>
          <p:nvPr/>
        </p:nvSpPr>
        <p:spPr>
          <a:xfrm>
            <a:off x="1857356" y="2000240"/>
            <a:ext cx="650085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ru-RU" sz="2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пояснительная  записка;</a:t>
            </a:r>
          </a:p>
          <a:p>
            <a:pPr marL="342900" indent="-342900" algn="just"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ru-RU" sz="21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планируемые результаты освоения обучающимися ООП НОО;</a:t>
            </a:r>
          </a:p>
          <a:p>
            <a:pPr marL="342900" indent="-342900" algn="just"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ru-RU" sz="2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базисный учебный план ОУ;</a:t>
            </a:r>
          </a:p>
          <a:p>
            <a:pPr marL="342900" indent="-342900" algn="just"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ru-RU" sz="21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программа формирования универсальных учебных действий у обучающихся на ступени начального общего образования;</a:t>
            </a:r>
          </a:p>
          <a:p>
            <a:pPr marL="342900" indent="-342900" algn="just"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ru-RU" sz="2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программы отдельных учебных предметов, курсов;</a:t>
            </a:r>
          </a:p>
          <a:p>
            <a:pPr marL="342900" indent="-342900" algn="just"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ru-RU" sz="21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программа духовно-нравственного развития, воспитания </a:t>
            </a:r>
            <a:r>
              <a:rPr lang="ru-RU" sz="2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обучающихся на ступени НОО;</a:t>
            </a:r>
          </a:p>
          <a:p>
            <a:pPr marL="342900" indent="-342900" algn="just"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ru-RU" sz="2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программа формирования культуры здорового и безопасного образа жизни;</a:t>
            </a:r>
          </a:p>
          <a:p>
            <a:pPr marL="342900" indent="-342900" algn="just"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ru-RU" sz="21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программа коррекционной работы;</a:t>
            </a:r>
          </a:p>
          <a:p>
            <a:pPr marL="342900" indent="-342900" algn="just"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ru-RU" sz="2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система оценки достижения планируемых  результатов освоения ООП НОО.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 hidden="1"/>
          <p:cNvSpPr>
            <a:spLocks noChangeArrowheads="1" noChangeShapeType="1"/>
          </p:cNvSpPr>
          <p:nvPr/>
        </p:nvSpPr>
        <p:spPr bwMode="auto">
          <a:xfrm>
            <a:off x="71406" y="71414"/>
            <a:ext cx="8929750" cy="1776412"/>
          </a:xfrm>
          <a:prstGeom prst="rect">
            <a:avLst/>
          </a:prstGeom>
          <a:solidFill>
            <a:srgbClr val="FFFFFF"/>
          </a:solidFill>
          <a:ln w="9525" algn="ctr">
            <a:noFill/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1571604" y="5072074"/>
            <a:ext cx="4159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Хорошая школа для достойной жизни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Блок-схема: узел 62"/>
          <p:cNvSpPr/>
          <p:nvPr/>
        </p:nvSpPr>
        <p:spPr>
          <a:xfrm>
            <a:off x="1428728" y="857232"/>
            <a:ext cx="928694" cy="928694"/>
          </a:xfrm>
          <a:prstGeom prst="flowChartConnec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500034" y="120827"/>
            <a:ext cx="8643966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Реализация  программы  развития  школы «Школа  социального  успеха»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68"/>
          <p:cNvGrpSpPr/>
          <p:nvPr/>
        </p:nvGrpSpPr>
        <p:grpSpPr>
          <a:xfrm>
            <a:off x="1285852" y="571480"/>
            <a:ext cx="7858148" cy="6286520"/>
            <a:chOff x="1285852" y="571480"/>
            <a:chExt cx="7858148" cy="6286520"/>
          </a:xfrm>
          <a:solidFill>
            <a:schemeClr val="tx2">
              <a:lumMod val="75000"/>
            </a:schemeClr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7" name="Прямоугольник с двумя скругленными противолежащими углами 66"/>
            <p:cNvSpPr/>
            <p:nvPr/>
          </p:nvSpPr>
          <p:spPr>
            <a:xfrm>
              <a:off x="1285852" y="571480"/>
              <a:ext cx="7858148" cy="6286520"/>
            </a:xfrm>
            <a:prstGeom prst="round2Diag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8072462" y="5572140"/>
              <a:ext cx="1071538" cy="128586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71" name="Прямая соединительная линия 70"/>
          <p:cNvCxnSpPr/>
          <p:nvPr/>
        </p:nvCxnSpPr>
        <p:spPr>
          <a:xfrm>
            <a:off x="357158" y="1643050"/>
            <a:ext cx="8496000" cy="0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1571604" y="986837"/>
            <a:ext cx="742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 учебным программам относятся: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0" y="688943"/>
            <a:ext cx="1159356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Школа при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Посольстве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России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Турции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4000496" y="1785926"/>
            <a:ext cx="4929222" cy="45720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Скругленный прямоугольник 81"/>
          <p:cNvSpPr/>
          <p:nvPr/>
        </p:nvSpPr>
        <p:spPr>
          <a:xfrm>
            <a:off x="1785918" y="2071678"/>
            <a:ext cx="6572296" cy="1143008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примерная (типовая) учебная программа </a:t>
            </a:r>
          </a:p>
          <a:p>
            <a:pPr algn="ctr"/>
            <a:endParaRPr lang="ru-RU" dirty="0"/>
          </a:p>
        </p:txBody>
      </p:sp>
      <p:sp>
        <p:nvSpPr>
          <p:cNvPr id="22" name="Капля 21"/>
          <p:cNvSpPr/>
          <p:nvPr/>
        </p:nvSpPr>
        <p:spPr>
          <a:xfrm flipH="1">
            <a:off x="0" y="0"/>
            <a:ext cx="500034" cy="500042"/>
          </a:xfrm>
          <a:prstGeom prst="teardrop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3</a:t>
            </a:r>
            <a:endParaRPr lang="ru-RU" sz="24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25269" y="2786058"/>
            <a:ext cx="86953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2011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2012</a:t>
            </a:r>
          </a:p>
          <a:p>
            <a:pPr algn="ctr"/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год</a:t>
            </a:r>
            <a:endPara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4" descr="stand_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9953" y="785794"/>
            <a:ext cx="1371203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5143512"/>
            <a:ext cx="952491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рямоугольник 19"/>
          <p:cNvSpPr/>
          <p:nvPr/>
        </p:nvSpPr>
        <p:spPr>
          <a:xfrm>
            <a:off x="8429652" y="71435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buFont typeface="Arial" pitchFamily="34" charset="0"/>
              <a:buChar char="•"/>
              <a:defRPr/>
            </a:pP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857356" y="3571876"/>
            <a:ext cx="6572296" cy="1143008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авторская программа учебного курса</a:t>
            </a:r>
          </a:p>
          <a:p>
            <a:pPr algn="ctr"/>
            <a:endParaRPr lang="ru-RU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857356" y="5000636"/>
            <a:ext cx="6572296" cy="1143008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рабочая программа учебного курса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 hidden="1"/>
          <p:cNvSpPr>
            <a:spLocks noChangeArrowheads="1" noChangeShapeType="1"/>
          </p:cNvSpPr>
          <p:nvPr/>
        </p:nvSpPr>
        <p:spPr bwMode="auto">
          <a:xfrm>
            <a:off x="71406" y="71414"/>
            <a:ext cx="8929750" cy="1776412"/>
          </a:xfrm>
          <a:prstGeom prst="rect">
            <a:avLst/>
          </a:prstGeom>
          <a:solidFill>
            <a:srgbClr val="FFFFFF"/>
          </a:solidFill>
          <a:ln w="9525" algn="ctr">
            <a:noFill/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1571604" y="5072074"/>
            <a:ext cx="4159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Хорошая школа для достойной жизни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Блок-схема: узел 62"/>
          <p:cNvSpPr/>
          <p:nvPr/>
        </p:nvSpPr>
        <p:spPr>
          <a:xfrm>
            <a:off x="1428728" y="857232"/>
            <a:ext cx="928694" cy="928694"/>
          </a:xfrm>
          <a:prstGeom prst="flowChartConnec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500034" y="120827"/>
            <a:ext cx="8643966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Реализация  программы  развития  школы «Школа  социального  успеха»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68"/>
          <p:cNvGrpSpPr/>
          <p:nvPr/>
        </p:nvGrpSpPr>
        <p:grpSpPr>
          <a:xfrm>
            <a:off x="1285852" y="571480"/>
            <a:ext cx="7858148" cy="6286520"/>
            <a:chOff x="1285852" y="571480"/>
            <a:chExt cx="7858148" cy="6286520"/>
          </a:xfrm>
          <a:solidFill>
            <a:schemeClr val="tx2">
              <a:lumMod val="75000"/>
            </a:schemeClr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7" name="Прямоугольник с двумя скругленными противолежащими углами 66"/>
            <p:cNvSpPr/>
            <p:nvPr/>
          </p:nvSpPr>
          <p:spPr>
            <a:xfrm>
              <a:off x="1285852" y="571480"/>
              <a:ext cx="7858148" cy="6286520"/>
            </a:xfrm>
            <a:prstGeom prst="round2Diag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8072462" y="5572140"/>
              <a:ext cx="1071538" cy="128586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71" name="Прямая соединительная линия 70"/>
          <p:cNvCxnSpPr/>
          <p:nvPr/>
        </p:nvCxnSpPr>
        <p:spPr>
          <a:xfrm>
            <a:off x="357158" y="1643050"/>
            <a:ext cx="8496000" cy="0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1571604" y="986837"/>
            <a:ext cx="742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Рабочая программа учебного курса: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0" y="688943"/>
            <a:ext cx="1159356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Школа при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Посольстве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России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Турции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4000496" y="1785926"/>
            <a:ext cx="4929222" cy="45720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Скругленный прямоугольник 81"/>
          <p:cNvSpPr/>
          <p:nvPr/>
        </p:nvSpPr>
        <p:spPr>
          <a:xfrm>
            <a:off x="1785918" y="2071678"/>
            <a:ext cx="6572296" cy="4143404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Капля 21"/>
          <p:cNvSpPr/>
          <p:nvPr/>
        </p:nvSpPr>
        <p:spPr>
          <a:xfrm flipH="1">
            <a:off x="0" y="0"/>
            <a:ext cx="500034" cy="500042"/>
          </a:xfrm>
          <a:prstGeom prst="teardrop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4</a:t>
            </a:r>
            <a:endParaRPr lang="ru-RU" sz="24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25269" y="2786058"/>
            <a:ext cx="86953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2011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2012</a:t>
            </a:r>
          </a:p>
          <a:p>
            <a:pPr algn="ctr"/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год</a:t>
            </a:r>
            <a:endPara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4" descr="stand_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9953" y="785794"/>
            <a:ext cx="1371203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5143512"/>
            <a:ext cx="952491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рямоугольник 19"/>
          <p:cNvSpPr/>
          <p:nvPr/>
        </p:nvSpPr>
        <p:spPr>
          <a:xfrm>
            <a:off x="8429652" y="71435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buFont typeface="Arial" pitchFamily="34" charset="0"/>
              <a:buChar char="•"/>
              <a:defRPr/>
            </a:pP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1857356" y="2071678"/>
            <a:ext cx="642942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это совокупность учебно-методической документации, </a:t>
            </a:r>
          </a:p>
          <a:p>
            <a:pPr algn="ctr"/>
            <a:r>
              <a:rPr lang="ru-RU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самостоятельно разрабатывается педагогом (педагогами) ОУ на основе рабочего учебного плана и примерных программ учебных курсов, предметов, дисциплин (модулей), рекомендованных Министерством образования и науки Российской Федерации, авторских  программ, </a:t>
            </a:r>
          </a:p>
          <a:p>
            <a:pPr algn="ctr"/>
            <a:r>
              <a:rPr lang="ru-RU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 учётом целей и задач ООП НОО школы </a:t>
            </a:r>
          </a:p>
          <a:p>
            <a:pPr algn="ctr"/>
            <a:r>
              <a:rPr lang="ru-RU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отражает пути реализации </a:t>
            </a:r>
          </a:p>
          <a:p>
            <a:pPr algn="ctr"/>
            <a:r>
              <a:rPr lang="ru-RU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содержания учебного предмета</a:t>
            </a:r>
            <a:endParaRPr lang="ru-RU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 hidden="1"/>
          <p:cNvSpPr>
            <a:spLocks noChangeArrowheads="1" noChangeShapeType="1"/>
          </p:cNvSpPr>
          <p:nvPr/>
        </p:nvSpPr>
        <p:spPr bwMode="auto">
          <a:xfrm>
            <a:off x="71406" y="71414"/>
            <a:ext cx="8929750" cy="1776412"/>
          </a:xfrm>
          <a:prstGeom prst="rect">
            <a:avLst/>
          </a:prstGeom>
          <a:solidFill>
            <a:srgbClr val="FFFFFF"/>
          </a:solidFill>
          <a:ln w="9525" algn="ctr">
            <a:noFill/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1571604" y="5072074"/>
            <a:ext cx="4159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Хорошая школа для достойной жизни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Блок-схема: узел 62"/>
          <p:cNvSpPr/>
          <p:nvPr/>
        </p:nvSpPr>
        <p:spPr>
          <a:xfrm>
            <a:off x="1428728" y="857232"/>
            <a:ext cx="928694" cy="928694"/>
          </a:xfrm>
          <a:prstGeom prst="flowChartConnec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500034" y="120827"/>
            <a:ext cx="8643966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Реализация  программы  развития  школы «Школа  социального  успеха»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68"/>
          <p:cNvGrpSpPr/>
          <p:nvPr/>
        </p:nvGrpSpPr>
        <p:grpSpPr>
          <a:xfrm>
            <a:off x="1285852" y="571480"/>
            <a:ext cx="7858148" cy="6286520"/>
            <a:chOff x="1285852" y="571480"/>
            <a:chExt cx="7858148" cy="6286520"/>
          </a:xfrm>
          <a:solidFill>
            <a:schemeClr val="tx2">
              <a:lumMod val="75000"/>
            </a:schemeClr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7" name="Прямоугольник с двумя скругленными противолежащими углами 66"/>
            <p:cNvSpPr/>
            <p:nvPr/>
          </p:nvSpPr>
          <p:spPr>
            <a:xfrm>
              <a:off x="1285852" y="571480"/>
              <a:ext cx="7858148" cy="6286520"/>
            </a:xfrm>
            <a:prstGeom prst="round2Diag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8072462" y="5572140"/>
              <a:ext cx="1071538" cy="128586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71" name="Прямая соединительная линия 70"/>
          <p:cNvCxnSpPr/>
          <p:nvPr/>
        </p:nvCxnSpPr>
        <p:spPr>
          <a:xfrm>
            <a:off x="357158" y="1643050"/>
            <a:ext cx="8496000" cy="0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1571604" y="986837"/>
            <a:ext cx="742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Цели разработки рабочей программы: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0" y="688943"/>
            <a:ext cx="1159356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Школа при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Посольстве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России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Турции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4000496" y="1785926"/>
            <a:ext cx="4929222" cy="45720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Скругленный прямоугольник 81"/>
          <p:cNvSpPr/>
          <p:nvPr/>
        </p:nvSpPr>
        <p:spPr>
          <a:xfrm>
            <a:off x="1785918" y="2071678"/>
            <a:ext cx="6572296" cy="1143008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обеспечения конституционного права граждан РФ на получение качественного  общего образования</a:t>
            </a:r>
          </a:p>
          <a:p>
            <a:pPr algn="ctr"/>
            <a:endParaRPr lang="ru-RU" dirty="0"/>
          </a:p>
        </p:txBody>
      </p:sp>
      <p:sp>
        <p:nvSpPr>
          <p:cNvPr id="22" name="Капля 21"/>
          <p:cNvSpPr/>
          <p:nvPr/>
        </p:nvSpPr>
        <p:spPr>
          <a:xfrm flipH="1">
            <a:off x="0" y="0"/>
            <a:ext cx="500034" cy="500042"/>
          </a:xfrm>
          <a:prstGeom prst="teardrop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5</a:t>
            </a:r>
            <a:endParaRPr lang="ru-RU" sz="24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25269" y="2786058"/>
            <a:ext cx="86953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2011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2012</a:t>
            </a:r>
          </a:p>
          <a:p>
            <a:pPr algn="ctr"/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год</a:t>
            </a:r>
            <a:endPara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4" descr="stand_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9953" y="785794"/>
            <a:ext cx="1371203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5143512"/>
            <a:ext cx="952491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рямоугольник 19"/>
          <p:cNvSpPr/>
          <p:nvPr/>
        </p:nvSpPr>
        <p:spPr>
          <a:xfrm>
            <a:off x="8429652" y="71435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buFont typeface="Arial" pitchFamily="34" charset="0"/>
              <a:buChar char="•"/>
              <a:defRPr/>
            </a:pP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785918" y="3500438"/>
            <a:ext cx="6572296" cy="1143008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обеспечения достижения обучающимися результатов обучения в соответствии с ФГОС</a:t>
            </a:r>
          </a:p>
          <a:p>
            <a:pPr algn="ctr"/>
            <a:endParaRPr lang="ru-RU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785918" y="4929198"/>
            <a:ext cx="6572296" cy="1143008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повышения профессионального 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мастерства педагогов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 hidden="1"/>
          <p:cNvSpPr>
            <a:spLocks noChangeArrowheads="1" noChangeShapeType="1"/>
          </p:cNvSpPr>
          <p:nvPr/>
        </p:nvSpPr>
        <p:spPr bwMode="auto">
          <a:xfrm>
            <a:off x="71406" y="71414"/>
            <a:ext cx="8929750" cy="1776412"/>
          </a:xfrm>
          <a:prstGeom prst="rect">
            <a:avLst/>
          </a:prstGeom>
          <a:solidFill>
            <a:srgbClr val="FFFFFF"/>
          </a:solidFill>
          <a:ln w="9525" algn="ctr">
            <a:noFill/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1571604" y="5072074"/>
            <a:ext cx="4159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Хорошая школа для достойной жизни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Блок-схема: узел 62"/>
          <p:cNvSpPr/>
          <p:nvPr/>
        </p:nvSpPr>
        <p:spPr>
          <a:xfrm>
            <a:off x="1428728" y="857232"/>
            <a:ext cx="928694" cy="928694"/>
          </a:xfrm>
          <a:prstGeom prst="flowChartConnec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500034" y="120827"/>
            <a:ext cx="8643966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Реализация  программы  развития  школы «Школа  социального  успеха»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68"/>
          <p:cNvGrpSpPr/>
          <p:nvPr/>
        </p:nvGrpSpPr>
        <p:grpSpPr>
          <a:xfrm>
            <a:off x="1285852" y="571480"/>
            <a:ext cx="7858148" cy="6286520"/>
            <a:chOff x="1285852" y="571480"/>
            <a:chExt cx="7858148" cy="6286520"/>
          </a:xfrm>
          <a:solidFill>
            <a:schemeClr val="tx2">
              <a:lumMod val="75000"/>
            </a:schemeClr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7" name="Прямоугольник с двумя скругленными противолежащими углами 66"/>
            <p:cNvSpPr/>
            <p:nvPr/>
          </p:nvSpPr>
          <p:spPr>
            <a:xfrm>
              <a:off x="1285852" y="571480"/>
              <a:ext cx="7858148" cy="6286520"/>
            </a:xfrm>
            <a:prstGeom prst="round2Diag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8072462" y="5572140"/>
              <a:ext cx="1071538" cy="128586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71" name="Прямая соединительная линия 70"/>
          <p:cNvCxnSpPr/>
          <p:nvPr/>
        </p:nvCxnSpPr>
        <p:spPr>
          <a:xfrm>
            <a:off x="357158" y="1643050"/>
            <a:ext cx="8496000" cy="0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1571604" y="986837"/>
            <a:ext cx="742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Виды рабочих программ: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0" y="688943"/>
            <a:ext cx="1159356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Школа при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Посольстве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России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Турции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4000496" y="1785926"/>
            <a:ext cx="4929222" cy="45720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Скругленный прямоугольник 81"/>
          <p:cNvSpPr/>
          <p:nvPr/>
        </p:nvSpPr>
        <p:spPr>
          <a:xfrm>
            <a:off x="1785918" y="2071678"/>
            <a:ext cx="6572296" cy="785818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eaLnBrk="1" hangingPunct="1"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программы по учебным предметам</a:t>
            </a:r>
          </a:p>
        </p:txBody>
      </p:sp>
      <p:sp>
        <p:nvSpPr>
          <p:cNvPr id="22" name="Капля 21"/>
          <p:cNvSpPr/>
          <p:nvPr/>
        </p:nvSpPr>
        <p:spPr>
          <a:xfrm flipH="1">
            <a:off x="0" y="0"/>
            <a:ext cx="500034" cy="500042"/>
          </a:xfrm>
          <a:prstGeom prst="teardrop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6</a:t>
            </a:r>
            <a:endParaRPr lang="ru-RU" sz="24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25269" y="2786058"/>
            <a:ext cx="86953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2011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2012</a:t>
            </a:r>
          </a:p>
          <a:p>
            <a:pPr algn="ctr"/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год</a:t>
            </a:r>
            <a:endPara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4" descr="stand_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9953" y="785794"/>
            <a:ext cx="1371203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5143512"/>
            <a:ext cx="952491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рямоугольник 19"/>
          <p:cNvSpPr/>
          <p:nvPr/>
        </p:nvSpPr>
        <p:spPr>
          <a:xfrm>
            <a:off x="8429652" y="71435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buFont typeface="Arial" pitchFamily="34" charset="0"/>
              <a:buChar char="•"/>
              <a:defRPr/>
            </a:pP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785918" y="3143248"/>
            <a:ext cx="6572296" cy="785818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eaLnBrk="1" hangingPunct="1"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программы дополнительного образования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785918" y="4214818"/>
            <a:ext cx="6572296" cy="785818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программы элективных курсов</a:t>
            </a:r>
            <a:endParaRPr lang="ru-RU" sz="2800" b="1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785918" y="5357826"/>
            <a:ext cx="6572296" cy="785818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программы факультативных занятий</a:t>
            </a:r>
            <a:endParaRPr lang="ru-RU" sz="2800" b="1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 hidden="1"/>
          <p:cNvSpPr>
            <a:spLocks noChangeArrowheads="1" noChangeShapeType="1"/>
          </p:cNvSpPr>
          <p:nvPr/>
        </p:nvSpPr>
        <p:spPr bwMode="auto">
          <a:xfrm>
            <a:off x="71406" y="71414"/>
            <a:ext cx="8929750" cy="1776412"/>
          </a:xfrm>
          <a:prstGeom prst="rect">
            <a:avLst/>
          </a:prstGeom>
          <a:solidFill>
            <a:srgbClr val="FFFFFF"/>
          </a:solidFill>
          <a:ln w="9525" algn="ctr">
            <a:noFill/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1571604" y="5072074"/>
            <a:ext cx="4159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Хорошая школа для достойной жизни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Блок-схема: узел 62"/>
          <p:cNvSpPr/>
          <p:nvPr/>
        </p:nvSpPr>
        <p:spPr>
          <a:xfrm>
            <a:off x="1428728" y="857232"/>
            <a:ext cx="928694" cy="928694"/>
          </a:xfrm>
          <a:prstGeom prst="flowChartConnec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500034" y="120827"/>
            <a:ext cx="8643966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Реализация  программы  развития  школы «Школа  социального  успеха»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68"/>
          <p:cNvGrpSpPr/>
          <p:nvPr/>
        </p:nvGrpSpPr>
        <p:grpSpPr>
          <a:xfrm>
            <a:off x="1285852" y="571480"/>
            <a:ext cx="7858148" cy="6286520"/>
            <a:chOff x="1285852" y="571480"/>
            <a:chExt cx="7858148" cy="6286520"/>
          </a:xfrm>
          <a:solidFill>
            <a:schemeClr val="tx2">
              <a:lumMod val="75000"/>
            </a:schemeClr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7" name="Прямоугольник с двумя скругленными противолежащими углами 66"/>
            <p:cNvSpPr/>
            <p:nvPr/>
          </p:nvSpPr>
          <p:spPr>
            <a:xfrm>
              <a:off x="1285852" y="571480"/>
              <a:ext cx="7858148" cy="6286520"/>
            </a:xfrm>
            <a:prstGeom prst="round2Diag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8072462" y="5572140"/>
              <a:ext cx="1071538" cy="128586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71" name="Прямая соединительная линия 70"/>
          <p:cNvCxnSpPr/>
          <p:nvPr/>
        </p:nvCxnSpPr>
        <p:spPr>
          <a:xfrm>
            <a:off x="357158" y="1643050"/>
            <a:ext cx="8496000" cy="0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1571604" y="986837"/>
            <a:ext cx="742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основе каких документов: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0" y="688943"/>
            <a:ext cx="1159356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Школа при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Посольстве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России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Турции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4000496" y="1785926"/>
            <a:ext cx="4929222" cy="45720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Скругленный прямоугольник 81"/>
          <p:cNvSpPr/>
          <p:nvPr/>
        </p:nvSpPr>
        <p:spPr>
          <a:xfrm>
            <a:off x="1785918" y="2071678"/>
            <a:ext cx="6572296" cy="785818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 eaLnBrk="1" hangingPunct="1"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федеральный государственный образовательный стандарт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Капля 21"/>
          <p:cNvSpPr/>
          <p:nvPr/>
        </p:nvSpPr>
        <p:spPr>
          <a:xfrm flipH="1">
            <a:off x="0" y="0"/>
            <a:ext cx="500034" cy="500042"/>
          </a:xfrm>
          <a:prstGeom prst="teardrop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7</a:t>
            </a:r>
            <a:endParaRPr lang="ru-RU" sz="24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25269" y="2786058"/>
            <a:ext cx="86953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2011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2012</a:t>
            </a:r>
          </a:p>
          <a:p>
            <a:pPr algn="ctr"/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год</a:t>
            </a:r>
            <a:endPara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4" descr="stand_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9953" y="785794"/>
            <a:ext cx="1371203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5143512"/>
            <a:ext cx="952491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рямоугольник 19"/>
          <p:cNvSpPr/>
          <p:nvPr/>
        </p:nvSpPr>
        <p:spPr>
          <a:xfrm>
            <a:off x="8429652" y="71435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buFont typeface="Arial" pitchFamily="34" charset="0"/>
              <a:buChar char="•"/>
              <a:defRPr/>
            </a:pP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785918" y="3143248"/>
            <a:ext cx="6572296" cy="785818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 eaLnBrk="1" hangingPunct="1"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примерные программы, созданные на основе ФГОС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785918" y="4214818"/>
            <a:ext cx="6572296" cy="785818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БУП, УП школы, федеральный перечень учебников</a:t>
            </a:r>
            <a:endParaRPr lang="ru-RU" sz="2800" b="1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785918" y="5357826"/>
            <a:ext cx="6572296" cy="785818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требования к оснащению образовательного процесса</a:t>
            </a:r>
            <a:endParaRPr lang="ru-RU" sz="2800" b="1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 hidden="1"/>
          <p:cNvSpPr>
            <a:spLocks noChangeArrowheads="1" noChangeShapeType="1"/>
          </p:cNvSpPr>
          <p:nvPr/>
        </p:nvSpPr>
        <p:spPr bwMode="auto">
          <a:xfrm>
            <a:off x="71406" y="71414"/>
            <a:ext cx="8929750" cy="1776412"/>
          </a:xfrm>
          <a:prstGeom prst="rect">
            <a:avLst/>
          </a:prstGeom>
          <a:solidFill>
            <a:srgbClr val="FFFFFF"/>
          </a:solidFill>
          <a:ln w="9525" algn="ctr">
            <a:noFill/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1571604" y="5072074"/>
            <a:ext cx="4159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Хорошая школа для достойной жизни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Блок-схема: узел 62"/>
          <p:cNvSpPr/>
          <p:nvPr/>
        </p:nvSpPr>
        <p:spPr>
          <a:xfrm>
            <a:off x="1428728" y="857232"/>
            <a:ext cx="928694" cy="928694"/>
          </a:xfrm>
          <a:prstGeom prst="flowChartConnec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500034" y="120827"/>
            <a:ext cx="8643966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Реализация  программы  развития  школы «Школа  социального  успеха»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68"/>
          <p:cNvGrpSpPr/>
          <p:nvPr/>
        </p:nvGrpSpPr>
        <p:grpSpPr>
          <a:xfrm>
            <a:off x="1285852" y="571480"/>
            <a:ext cx="7858148" cy="6286520"/>
            <a:chOff x="1285852" y="571480"/>
            <a:chExt cx="7858148" cy="6286520"/>
          </a:xfrm>
          <a:solidFill>
            <a:schemeClr val="tx2">
              <a:lumMod val="75000"/>
            </a:schemeClr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7" name="Прямоугольник с двумя скругленными противолежащими углами 66"/>
            <p:cNvSpPr/>
            <p:nvPr/>
          </p:nvSpPr>
          <p:spPr>
            <a:xfrm>
              <a:off x="1285852" y="571480"/>
              <a:ext cx="7858148" cy="6286520"/>
            </a:xfrm>
            <a:prstGeom prst="round2Diag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8072462" y="5572140"/>
              <a:ext cx="1071538" cy="128586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71" name="Прямая соединительная линия 70"/>
          <p:cNvCxnSpPr/>
          <p:nvPr/>
        </p:nvCxnSpPr>
        <p:spPr>
          <a:xfrm>
            <a:off x="357158" y="1643050"/>
            <a:ext cx="8496000" cy="0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1571604" y="986837"/>
            <a:ext cx="742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Варианты использования РП: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0" y="688943"/>
            <a:ext cx="1159356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Школа при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Посольстве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России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Турции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4000496" y="1785926"/>
            <a:ext cx="4929222" cy="45720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Скругленный прямоугольник 81"/>
          <p:cNvSpPr/>
          <p:nvPr/>
        </p:nvSpPr>
        <p:spPr>
          <a:xfrm>
            <a:off x="1785918" y="2071678"/>
            <a:ext cx="6572296" cy="785818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 eaLnBrk="1" hangingPunct="1"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Использование примерной  программы с внесенными изменениями </a:t>
            </a:r>
          </a:p>
        </p:txBody>
      </p:sp>
      <p:sp>
        <p:nvSpPr>
          <p:cNvPr id="22" name="Капля 21"/>
          <p:cNvSpPr/>
          <p:nvPr/>
        </p:nvSpPr>
        <p:spPr>
          <a:xfrm flipH="1">
            <a:off x="0" y="0"/>
            <a:ext cx="500034" cy="500042"/>
          </a:xfrm>
          <a:prstGeom prst="teardrop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8</a:t>
            </a:r>
            <a:endParaRPr lang="ru-RU" sz="24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25269" y="2786058"/>
            <a:ext cx="86953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2011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2012</a:t>
            </a:r>
          </a:p>
          <a:p>
            <a:pPr algn="ctr"/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год</a:t>
            </a:r>
            <a:endPara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4" descr="stand_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9953" y="785794"/>
            <a:ext cx="1371203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5143512"/>
            <a:ext cx="952491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рямоугольник 19"/>
          <p:cNvSpPr/>
          <p:nvPr/>
        </p:nvSpPr>
        <p:spPr>
          <a:xfrm>
            <a:off x="8429652" y="71435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buFont typeface="Arial" pitchFamily="34" charset="0"/>
              <a:buChar char="•"/>
              <a:defRPr/>
            </a:pP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785918" y="3143248"/>
            <a:ext cx="6572296" cy="785818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 eaLnBrk="1" hangingPunct="1"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Использование  имеющейся  авторской программы (как правило, программы  автора учебника)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785918" y="4214818"/>
            <a:ext cx="6572296" cy="785818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 eaLnBrk="1" hangingPunct="1"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Использование авторской программы с внесенными изменениями 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785918" y="5357826"/>
            <a:ext cx="6572296" cy="785818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 eaLnBrk="1" hangingPunct="1"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Авторская программа  учителя 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 hidden="1"/>
          <p:cNvSpPr>
            <a:spLocks noChangeArrowheads="1" noChangeShapeType="1"/>
          </p:cNvSpPr>
          <p:nvPr/>
        </p:nvSpPr>
        <p:spPr bwMode="auto">
          <a:xfrm>
            <a:off x="71406" y="71414"/>
            <a:ext cx="8929750" cy="1776412"/>
          </a:xfrm>
          <a:prstGeom prst="rect">
            <a:avLst/>
          </a:prstGeom>
          <a:solidFill>
            <a:srgbClr val="FFFFFF"/>
          </a:solidFill>
          <a:ln w="9525" algn="ctr">
            <a:noFill/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1571604" y="5072074"/>
            <a:ext cx="4159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Хорошая школа для достойной жизни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Блок-схема: узел 62"/>
          <p:cNvSpPr/>
          <p:nvPr/>
        </p:nvSpPr>
        <p:spPr>
          <a:xfrm>
            <a:off x="1428728" y="857232"/>
            <a:ext cx="928694" cy="928694"/>
          </a:xfrm>
          <a:prstGeom prst="flowChartConnec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500034" y="120827"/>
            <a:ext cx="8643966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Реализация  программы  развития  школы «Школа  социального  успеха»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68"/>
          <p:cNvGrpSpPr/>
          <p:nvPr/>
        </p:nvGrpSpPr>
        <p:grpSpPr>
          <a:xfrm>
            <a:off x="1285852" y="571480"/>
            <a:ext cx="7858148" cy="6286520"/>
            <a:chOff x="1285852" y="571480"/>
            <a:chExt cx="7858148" cy="6286520"/>
          </a:xfrm>
          <a:solidFill>
            <a:schemeClr val="tx2">
              <a:lumMod val="75000"/>
            </a:schemeClr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7" name="Прямоугольник с двумя скругленными противолежащими углами 66"/>
            <p:cNvSpPr/>
            <p:nvPr/>
          </p:nvSpPr>
          <p:spPr>
            <a:xfrm>
              <a:off x="1285852" y="571480"/>
              <a:ext cx="7858148" cy="6286520"/>
            </a:xfrm>
            <a:prstGeom prst="round2Diag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8072462" y="5572140"/>
              <a:ext cx="1071538" cy="1285860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71" name="Прямая соединительная линия 70"/>
          <p:cNvCxnSpPr/>
          <p:nvPr/>
        </p:nvCxnSpPr>
        <p:spPr>
          <a:xfrm>
            <a:off x="357158" y="1643050"/>
            <a:ext cx="8496000" cy="0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1571604" y="986837"/>
            <a:ext cx="742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Структура Рабочей Программы: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0" y="688943"/>
            <a:ext cx="1159356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Школа при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Посольстве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России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Турции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4000496" y="1785926"/>
            <a:ext cx="4929222" cy="45720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Скругленный прямоугольник 81"/>
          <p:cNvSpPr/>
          <p:nvPr/>
        </p:nvSpPr>
        <p:spPr>
          <a:xfrm>
            <a:off x="1500166" y="1928802"/>
            <a:ext cx="1571636" cy="928694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титульный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лист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Капля 21"/>
          <p:cNvSpPr/>
          <p:nvPr/>
        </p:nvSpPr>
        <p:spPr>
          <a:xfrm flipH="1">
            <a:off x="0" y="0"/>
            <a:ext cx="500034" cy="500042"/>
          </a:xfrm>
          <a:prstGeom prst="teardrop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9</a:t>
            </a:r>
            <a:endParaRPr lang="ru-RU" sz="24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25269" y="2786058"/>
            <a:ext cx="86953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2011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2012</a:t>
            </a:r>
          </a:p>
          <a:p>
            <a:pPr algn="ctr"/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год</a:t>
            </a:r>
            <a:endPara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4" descr="stand_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9953" y="785794"/>
            <a:ext cx="1371203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5143512"/>
            <a:ext cx="952491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рямоугольник 19"/>
          <p:cNvSpPr/>
          <p:nvPr/>
        </p:nvSpPr>
        <p:spPr>
          <a:xfrm>
            <a:off x="8429652" y="71435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buFont typeface="Arial" pitchFamily="34" charset="0"/>
              <a:buChar char="•"/>
              <a:defRPr/>
            </a:pP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500430" y="1928802"/>
            <a:ext cx="2000264" cy="785818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2813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пояснительная</a:t>
            </a:r>
          </a:p>
          <a:p>
            <a:pPr algn="ctr" defTabSz="912813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записка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000760" y="1928802"/>
            <a:ext cx="2857520" cy="3143272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2813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личностные,</a:t>
            </a:r>
          </a:p>
          <a:p>
            <a:pPr algn="ctr" defTabSz="912813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метапредметные</a:t>
            </a:r>
            <a:endParaRPr lang="ru-RU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12813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 предметные </a:t>
            </a:r>
          </a:p>
          <a:p>
            <a:pPr algn="ctr" defTabSz="912813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результаты</a:t>
            </a:r>
          </a:p>
          <a:p>
            <a:pPr algn="ctr" defTabSz="912813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освоения</a:t>
            </a:r>
          </a:p>
          <a:p>
            <a:pPr algn="ctr" defTabSz="912813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конкретного </a:t>
            </a:r>
          </a:p>
          <a:p>
            <a:pPr algn="ctr" defTabSz="912813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учебного </a:t>
            </a:r>
          </a:p>
          <a:p>
            <a:pPr algn="ctr" defTabSz="912813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предмета, курса, </a:t>
            </a:r>
          </a:p>
          <a:p>
            <a:pPr algn="ctr" defTabSz="912813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дисциплины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500430" y="3286124"/>
            <a:ext cx="2000264" cy="1857388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2813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содержание </a:t>
            </a:r>
          </a:p>
          <a:p>
            <a:pPr algn="ctr" defTabSz="912813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учебного</a:t>
            </a:r>
          </a:p>
          <a:p>
            <a:pPr algn="ctr" defTabSz="912813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предмета,</a:t>
            </a:r>
          </a:p>
          <a:p>
            <a:pPr algn="ctr" defTabSz="912813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курса, </a:t>
            </a:r>
          </a:p>
          <a:p>
            <a:pPr algn="ctr" defTabSz="912813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дисциплины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428728" y="3357562"/>
            <a:ext cx="1857388" cy="2286016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2813"/>
            <a:r>
              <a:rPr lang="ru-RU" sz="19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тематическое</a:t>
            </a:r>
          </a:p>
          <a:p>
            <a:pPr algn="ctr" defTabSz="912813"/>
            <a:r>
              <a:rPr lang="ru-RU" sz="19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планиро</a:t>
            </a:r>
            <a:r>
              <a:rPr lang="ru-RU" sz="19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 defTabSz="912813"/>
            <a:r>
              <a:rPr lang="ru-RU" sz="19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вание</a:t>
            </a:r>
            <a:r>
              <a:rPr lang="ru-RU" sz="19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9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500430" y="5357826"/>
            <a:ext cx="5286412" cy="928694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2813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Описание  материально-технического обеспечения образовательного процесса</a:t>
            </a:r>
            <a:r>
              <a:rPr lang="ru-RU" sz="3200" b="1" dirty="0" smtClean="0">
                <a:solidFill>
                  <a:schemeClr val="bg1"/>
                </a:solidFill>
              </a:rPr>
              <a:t> </a:t>
            </a:r>
            <a:endParaRPr lang="ru-RU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Штриховая стрелка вправо 29"/>
          <p:cNvSpPr/>
          <p:nvPr/>
        </p:nvSpPr>
        <p:spPr>
          <a:xfrm>
            <a:off x="2643174" y="2428868"/>
            <a:ext cx="1214446" cy="142876"/>
          </a:xfrm>
          <a:prstGeom prst="stripedRightArrow">
            <a:avLst/>
          </a:prstGeom>
          <a:solidFill>
            <a:srgbClr val="FF66FF"/>
          </a:solidFill>
          <a:ln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FF66FF"/>
                </a:solidFill>
              </a:ln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1" name="Штриховая стрелка вправо 30"/>
          <p:cNvSpPr/>
          <p:nvPr/>
        </p:nvSpPr>
        <p:spPr>
          <a:xfrm>
            <a:off x="5143504" y="2428868"/>
            <a:ext cx="1214446" cy="142876"/>
          </a:xfrm>
          <a:prstGeom prst="stripedRightArrow">
            <a:avLst/>
          </a:prstGeom>
          <a:solidFill>
            <a:srgbClr val="FF66FF"/>
          </a:solidFill>
          <a:ln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FF66FF"/>
                </a:solidFill>
              </a:ln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2" name="Штриховая стрелка вправо 31"/>
          <p:cNvSpPr/>
          <p:nvPr/>
        </p:nvSpPr>
        <p:spPr>
          <a:xfrm rot="10800000">
            <a:off x="5218642" y="3975659"/>
            <a:ext cx="1214446" cy="142876"/>
          </a:xfrm>
          <a:prstGeom prst="stripedRightArrow">
            <a:avLst/>
          </a:prstGeom>
          <a:solidFill>
            <a:srgbClr val="FF66FF"/>
          </a:solidFill>
          <a:ln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FF66FF"/>
                </a:solidFill>
              </a:ln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3" name="Штриховая стрелка вправо 32"/>
          <p:cNvSpPr/>
          <p:nvPr/>
        </p:nvSpPr>
        <p:spPr>
          <a:xfrm rot="10800000">
            <a:off x="2500298" y="4000504"/>
            <a:ext cx="1214446" cy="142876"/>
          </a:xfrm>
          <a:prstGeom prst="stripedRightArrow">
            <a:avLst/>
          </a:prstGeom>
          <a:solidFill>
            <a:srgbClr val="FF66FF"/>
          </a:solidFill>
          <a:ln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FF66FF"/>
                </a:solidFill>
              </a:ln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4" name="Штриховая стрелка вправо 33"/>
          <p:cNvSpPr/>
          <p:nvPr/>
        </p:nvSpPr>
        <p:spPr>
          <a:xfrm rot="2513245">
            <a:off x="2678575" y="5459242"/>
            <a:ext cx="1214446" cy="142876"/>
          </a:xfrm>
          <a:prstGeom prst="stripedRightArrow">
            <a:avLst/>
          </a:prstGeom>
          <a:solidFill>
            <a:srgbClr val="FF66FF"/>
          </a:solidFill>
          <a:ln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FF66FF"/>
                </a:solidFill>
              </a:ln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597</TotalTime>
  <Words>1360</Words>
  <Application>Microsoft Office PowerPoint</Application>
  <PresentationFormat>Экран (4:3)</PresentationFormat>
  <Paragraphs>286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ФГОС НОО. Особенности составления рабочих программ </dc:title>
  <dc:creator>Office</dc:creator>
  <cp:lastModifiedBy>Oleg&amp;Lena</cp:lastModifiedBy>
  <cp:revision>103</cp:revision>
  <dcterms:created xsi:type="dcterms:W3CDTF">2011-01-25T06:50:59Z</dcterms:created>
  <dcterms:modified xsi:type="dcterms:W3CDTF">2011-11-28T18:11:05Z</dcterms:modified>
</cp:coreProperties>
</file>