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70" r:id="rId4"/>
    <p:sldId id="258" r:id="rId5"/>
    <p:sldId id="262" r:id="rId6"/>
    <p:sldId id="261" r:id="rId7"/>
    <p:sldId id="259" r:id="rId8"/>
    <p:sldId id="264" r:id="rId9"/>
    <p:sldId id="266" r:id="rId10"/>
    <p:sldId id="283" r:id="rId11"/>
    <p:sldId id="285" r:id="rId12"/>
    <p:sldId id="273" r:id="rId13"/>
    <p:sldId id="274" r:id="rId14"/>
    <p:sldId id="281" r:id="rId15"/>
    <p:sldId id="287" r:id="rId16"/>
    <p:sldId id="289" r:id="rId17"/>
    <p:sldId id="291" r:id="rId18"/>
    <p:sldId id="29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60" d="100"/>
          <a:sy n="60" d="100"/>
        </p:scale>
        <p:origin x="-144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3D487B-2236-422A-B10B-1C142909D914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8.png"/><Relationship Id="rId4" Type="http://schemas.openxmlformats.org/officeDocument/2006/relationships/slide" Target="slide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image" Target="../media/image2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8.xml"/><Relationship Id="rId4" Type="http://schemas.openxmlformats.org/officeDocument/2006/relationships/slide" Target="slide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18.xml"/><Relationship Id="rId4" Type="http://schemas.openxmlformats.org/officeDocument/2006/relationships/slide" Target="slide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71438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42"/>
            <a:ext cx="7854696" cy="6072230"/>
          </a:xfrm>
        </p:spPr>
        <p:txBody>
          <a:bodyPr>
            <a:normAutofit lnSpcReduction="10000"/>
          </a:bodyPr>
          <a:lstStyle/>
          <a:p>
            <a:pPr algn="ctr"/>
            <a:endParaRPr lang="ru-RU" sz="2000" b="1" dirty="0" smtClean="0">
              <a:latin typeface="+mj-lt"/>
            </a:endParaRPr>
          </a:p>
          <a:p>
            <a:pPr algn="ctr"/>
            <a:r>
              <a:rPr lang="ru-RU" sz="2000" b="1" dirty="0" smtClean="0">
                <a:latin typeface="+mj-lt"/>
              </a:rPr>
              <a:t>ГКОУ ДОД РЦ ДОДИ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Презентация  по теме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600" i="1" dirty="0" smtClean="0">
                <a:latin typeface="+mj-lt"/>
              </a:rPr>
              <a:t> </a:t>
            </a:r>
            <a:r>
              <a:rPr lang="ru-RU" sz="3900" b="1" i="1" dirty="0" smtClean="0">
                <a:solidFill>
                  <a:srgbClr val="FFC000"/>
                </a:solidFill>
                <a:latin typeface="+mj-lt"/>
              </a:rPr>
              <a:t>«Тригонометрические функции»</a:t>
            </a:r>
          </a:p>
          <a:p>
            <a:pPr algn="ctr"/>
            <a:r>
              <a:rPr lang="ru-RU" sz="2800" dirty="0" smtClean="0">
                <a:latin typeface="+mj-lt"/>
              </a:rPr>
              <a:t>(алгебра, 10 класс )</a:t>
            </a:r>
          </a:p>
          <a:p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Учитель </a:t>
            </a:r>
            <a:r>
              <a:rPr lang="ru-RU" sz="2800" dirty="0" err="1" smtClean="0">
                <a:latin typeface="+mj-lt"/>
              </a:rPr>
              <a:t>Озрокова</a:t>
            </a:r>
            <a:r>
              <a:rPr lang="ru-RU" sz="2800" dirty="0" smtClean="0">
                <a:latin typeface="+mj-lt"/>
              </a:rPr>
              <a:t> М.С.</a:t>
            </a:r>
          </a:p>
          <a:p>
            <a:endParaRPr lang="ru-RU" sz="2800" dirty="0" smtClean="0">
              <a:latin typeface="+mj-lt"/>
            </a:endParaRPr>
          </a:p>
          <a:p>
            <a:endParaRPr lang="ru-RU" sz="2800" dirty="0" smtClean="0">
              <a:latin typeface="+mj-lt"/>
            </a:endParaRPr>
          </a:p>
          <a:p>
            <a:pPr algn="ctr"/>
            <a:r>
              <a:rPr lang="ru-RU" sz="2200" dirty="0" smtClean="0">
                <a:latin typeface="+mj-lt"/>
              </a:rPr>
              <a:t>Нальчик</a:t>
            </a:r>
          </a:p>
          <a:p>
            <a:pPr algn="ctr"/>
            <a:r>
              <a:rPr lang="ru-RU" sz="2200" smtClean="0">
                <a:latin typeface="+mj-lt"/>
              </a:rPr>
              <a:t>2014 </a:t>
            </a:r>
            <a:r>
              <a:rPr lang="ru-RU" sz="2200" dirty="0" smtClean="0">
                <a:latin typeface="+mj-lt"/>
              </a:rPr>
              <a:t>год</a:t>
            </a:r>
          </a:p>
        </p:txBody>
      </p:sp>
      <p:sp>
        <p:nvSpPr>
          <p:cNvPr id="4" name="Управляющая кнопка: сведения 3">
            <a:hlinkClick r:id="rId2" action="ppaction://hlinksldjump" highlightClick="1"/>
          </p:cNvPr>
          <p:cNvSpPr/>
          <p:nvPr/>
        </p:nvSpPr>
        <p:spPr>
          <a:xfrm>
            <a:off x="8388424" y="4221088"/>
            <a:ext cx="288032" cy="36004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500065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 smtClean="0">
                <a:solidFill>
                  <a:srgbClr val="FF0000"/>
                </a:solidFill>
                <a:latin typeface="Constantia" pitchFamily="18" charset="0"/>
              </a:rPr>
              <a:t>Функция </a:t>
            </a:r>
            <a:r>
              <a:rPr lang="en-US" sz="4000" b="1" i="1" dirty="0" smtClean="0">
                <a:solidFill>
                  <a:srgbClr val="FF0000"/>
                </a:solidFill>
                <a:latin typeface="Constantia" pitchFamily="18" charset="0"/>
              </a:rPr>
              <a:t>  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y = </a:t>
            </a:r>
            <a:r>
              <a:rPr lang="en-US" sz="4000" b="1" i="1" cap="none" dirty="0" err="1" smtClean="0">
                <a:solidFill>
                  <a:srgbClr val="FF0000"/>
                </a:solidFill>
                <a:latin typeface="Constantia" pitchFamily="18" charset="0"/>
              </a:rPr>
              <a:t>tg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x</a:t>
            </a:r>
            <a:endParaRPr lang="ru-RU" sz="4000" b="1" i="1" cap="none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714488"/>
            <a:ext cx="3976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График функции </a:t>
            </a:r>
            <a:r>
              <a:rPr lang="en-US" sz="3200" b="1" dirty="0" smtClean="0">
                <a:solidFill>
                  <a:srgbClr val="7030A0"/>
                </a:solidFill>
                <a:latin typeface="Constantia" pitchFamily="18" charset="0"/>
              </a:rPr>
              <a:t>   </a:t>
            </a:r>
            <a:endParaRPr lang="ru-RU" sz="3200" b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928670"/>
            <a:ext cx="45226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Свойства функции</a:t>
            </a:r>
            <a:r>
              <a:rPr lang="ru-RU" sz="3200" b="1" dirty="0" smtClean="0">
                <a:solidFill>
                  <a:srgbClr val="0070C0"/>
                </a:solidFill>
                <a:latin typeface="Constantia" pitchFamily="18" charset="0"/>
              </a:rPr>
              <a:t>:</a:t>
            </a:r>
            <a:endParaRPr lang="ru-RU" sz="2400" b="1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+mj-lt"/>
              </a:rPr>
              <a:t>D(y) = (-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</a:rPr>
              <a:t>; 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</a:rPr>
              <a:t>) ;</a:t>
            </a:r>
            <a:r>
              <a:rPr lang="en-US" sz="2000" b="1" dirty="0" smtClean="0">
                <a:latin typeface="+mj-lt"/>
              </a:rPr>
              <a:t>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>
              <a:buFontTx/>
              <a:buAutoNum type="arabicPeriod"/>
            </a:pPr>
            <a:r>
              <a:rPr lang="en-US" sz="2000" b="1" dirty="0" smtClean="0">
                <a:latin typeface="+mj-lt"/>
              </a:rPr>
              <a:t>E(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R</a:t>
            </a:r>
            <a:r>
              <a:rPr lang="ru-RU" sz="2000" b="1" dirty="0" smtClean="0">
                <a:latin typeface="+mj-lt"/>
              </a:rPr>
              <a:t>.</a:t>
            </a:r>
            <a:endParaRPr lang="en-US" sz="2000" b="1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+mj-lt"/>
                <a:sym typeface="Symbol"/>
                <a:hlinkClick r:id="rId2" action="ppaction://hlinksldjump"/>
              </a:rPr>
              <a:t> </a:t>
            </a:r>
            <a:r>
              <a:rPr lang="ru-RU" sz="2000" b="1" dirty="0" smtClean="0">
                <a:latin typeface="+mj-lt"/>
                <a:sym typeface="Symbol"/>
                <a:hlinkClick r:id="rId2" action="ppaction://hlinksldjump"/>
              </a:rPr>
              <a:t>Функция </a:t>
            </a:r>
            <a:r>
              <a:rPr lang="ru-RU" sz="2000" b="1" dirty="0" smtClean="0">
                <a:latin typeface="+mj-lt"/>
                <a:hlinkClick r:id="rId2" action="ppaction://hlinksldjump"/>
              </a:rPr>
              <a:t> периодическая; </a:t>
            </a:r>
            <a:r>
              <a:rPr lang="en-US" sz="2000" b="1" dirty="0" smtClean="0">
                <a:latin typeface="+mj-lt"/>
                <a:hlinkClick r:id="rId2" action="ppaction://hlinksldjump"/>
              </a:rPr>
              <a:t>T = </a:t>
            </a:r>
            <a:r>
              <a:rPr lang="el-GR" sz="2000" b="1" dirty="0" smtClean="0">
                <a:latin typeface="+mj-lt"/>
                <a:hlinkClick r:id="rId2" action="ppaction://hlinksldjump"/>
              </a:rPr>
              <a:t>π</a:t>
            </a:r>
            <a:r>
              <a:rPr lang="ru-RU" sz="2000" b="1" dirty="0" smtClean="0">
                <a:latin typeface="+mj-lt"/>
                <a:hlinkClick r:id="rId2" action="ppaction://hlinksldjump"/>
              </a:rPr>
              <a:t>.</a:t>
            </a:r>
            <a:r>
              <a:rPr lang="en-US" sz="2000" b="1" dirty="0" smtClean="0">
                <a:latin typeface="+mj-lt"/>
                <a:sym typeface="Symbol"/>
                <a:hlinkClick r:id="rId2" action="ppaction://hlinksldjump"/>
              </a:rPr>
              <a:t> </a:t>
            </a:r>
            <a:endParaRPr lang="en-US" sz="2000" b="1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  <a:hlinkClick r:id="rId3" action="ppaction://hlinksldjump"/>
              </a:rPr>
              <a:t>Функция нечетная.</a:t>
            </a:r>
            <a:endParaRPr lang="ru-RU" sz="2000" b="1" dirty="0" smtClean="0">
              <a:latin typeface="+mj-lt"/>
            </a:endParaRPr>
          </a:p>
          <a:p>
            <a:pPr marL="342900" indent="-342900"/>
            <a:r>
              <a:rPr lang="ru-RU" sz="2000" b="1" dirty="0" smtClean="0">
                <a:latin typeface="+mj-lt"/>
              </a:rPr>
              <a:t> 5.    </a:t>
            </a:r>
            <a:r>
              <a:rPr lang="en-US" sz="2000" b="1" dirty="0" err="1" smtClean="0">
                <a:latin typeface="+mj-lt"/>
              </a:rPr>
              <a:t>tg</a:t>
            </a:r>
            <a:r>
              <a:rPr lang="en-US" sz="2000" b="1" dirty="0" smtClean="0">
                <a:latin typeface="+mj-lt"/>
              </a:rPr>
              <a:t> x  = 0 </a:t>
            </a:r>
            <a:r>
              <a:rPr lang="ru-RU" sz="2000" b="1" dirty="0" smtClean="0">
                <a:latin typeface="+mj-lt"/>
              </a:rPr>
              <a:t>при </a:t>
            </a:r>
            <a:r>
              <a:rPr lang="ru-RU" sz="2000" b="1" dirty="0" err="1" smtClean="0">
                <a:latin typeface="+mj-lt"/>
              </a:rPr>
              <a:t>х</a:t>
            </a:r>
            <a:r>
              <a:rPr lang="ru-RU" sz="2000" b="1" dirty="0" smtClean="0">
                <a:latin typeface="+mj-lt"/>
              </a:rPr>
              <a:t> =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n,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/>
            <a:endParaRPr lang="ru-RU" sz="2000" b="1" dirty="0" smtClean="0">
              <a:latin typeface="+mj-lt"/>
              <a:sym typeface="Symbol"/>
            </a:endParaRPr>
          </a:p>
          <a:p>
            <a:pPr marL="342900" indent="-342900">
              <a:buAutoNum type="arabicPeriod" startAt="6"/>
            </a:pPr>
            <a:r>
              <a:rPr lang="ru-RU" sz="2000" b="1" dirty="0" smtClean="0">
                <a:latin typeface="+mj-lt"/>
                <a:sym typeface="Symbol"/>
              </a:rPr>
              <a:t>Функция возрастает на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(-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n; </a:t>
            </a:r>
            <a:r>
              <a:rPr lang="ru-RU" sz="2000" b="1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),</a:t>
            </a:r>
            <a:r>
              <a:rPr lang="en-US" sz="2000" b="1" dirty="0" smtClean="0">
                <a:latin typeface="+mj-lt"/>
              </a:rPr>
              <a:t>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</a:p>
          <a:p>
            <a:pPr marL="342900" indent="-342900">
              <a:buAutoNum type="arabicPeriod" startAt="7"/>
            </a:pPr>
            <a:r>
              <a:rPr lang="ru-RU" sz="2000" b="1" dirty="0" smtClean="0">
                <a:latin typeface="+mj-lt"/>
                <a:sym typeface="Symbol"/>
                <a:hlinkClick r:id="rId4" action="ppaction://hlinksldjump"/>
              </a:rPr>
              <a:t>  </a:t>
            </a:r>
            <a:r>
              <a:rPr lang="en-US" sz="2000" b="1" dirty="0" err="1" smtClean="0">
                <a:latin typeface="+mj-lt"/>
                <a:sym typeface="Symbol"/>
                <a:hlinkClick r:id="rId4" action="ppaction://hlinksldjump"/>
              </a:rPr>
              <a:t>tg</a:t>
            </a:r>
            <a:r>
              <a:rPr lang="en-US" sz="2000" b="1" dirty="0" smtClean="0">
                <a:latin typeface="+mj-lt"/>
                <a:sym typeface="Symbol"/>
                <a:hlinkClick r:id="rId4" action="ppaction://hlinksldjump"/>
              </a:rPr>
              <a:t> x &gt; 0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при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 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;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en-US" sz="2000" b="1" dirty="0" smtClean="0">
                <a:latin typeface="+mj-lt"/>
                <a:sym typeface="Symbol"/>
              </a:rPr>
              <a:t>  </a:t>
            </a:r>
            <a:r>
              <a:rPr lang="ru-RU" sz="2000" b="1" dirty="0" smtClean="0">
                <a:latin typeface="+mj-lt"/>
                <a:sym typeface="Symbol"/>
              </a:rPr>
              <a:t>     </a:t>
            </a:r>
            <a:r>
              <a:rPr lang="en-US" sz="2000" b="1" dirty="0" smtClean="0">
                <a:latin typeface="+mj-lt"/>
                <a:sym typeface="Symbol"/>
              </a:rPr>
              <a:t>  </a:t>
            </a:r>
            <a:r>
              <a:rPr lang="en-US" sz="2000" b="1" dirty="0" err="1" smtClean="0">
                <a:latin typeface="+mj-lt"/>
                <a:sym typeface="Symbol"/>
              </a:rPr>
              <a:t>tg</a:t>
            </a:r>
            <a:r>
              <a:rPr lang="en-US" sz="2000" b="1" dirty="0" smtClean="0">
                <a:latin typeface="+mj-lt"/>
                <a:sym typeface="Symbol"/>
              </a:rPr>
              <a:t> x &lt; 0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при </a:t>
            </a:r>
            <a:r>
              <a:rPr lang="en-US" sz="2000" b="1" dirty="0" smtClean="0">
                <a:latin typeface="+mj-lt"/>
                <a:sym typeface="Symbol"/>
              </a:rPr>
              <a:t>  </a:t>
            </a:r>
            <a:r>
              <a:rPr lang="ru-RU" sz="2000" b="1" dirty="0" smtClean="0">
                <a:latin typeface="+mj-lt"/>
                <a:sym typeface="Symbol"/>
              </a:rPr>
              <a:t>-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</a:t>
            </a:r>
            <a:r>
              <a:rPr lang="ru-RU" sz="2000" b="1" dirty="0">
                <a:latin typeface="+mj-lt"/>
                <a:sym typeface="Symbol"/>
              </a:rPr>
              <a:t>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 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AutoNum type="arabicPeriod" startAt="8"/>
            </a:pPr>
            <a:r>
              <a:rPr lang="ru-RU" sz="2000" b="1" dirty="0" smtClean="0">
                <a:latin typeface="+mj-lt"/>
                <a:sym typeface="Symbol"/>
              </a:rPr>
              <a:t>Функция не достигает наибольшего и наименьшего значений.</a:t>
            </a:r>
          </a:p>
          <a:p>
            <a:pPr marL="342900" indent="-342900">
              <a:buAutoNum type="arabicPeriod" startAt="8"/>
            </a:pPr>
            <a:r>
              <a:rPr lang="ru-RU" sz="2000" b="1" dirty="0" smtClean="0">
                <a:latin typeface="+mj-lt"/>
                <a:sym typeface="Symbol"/>
              </a:rPr>
              <a:t>Прямые   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</a:rPr>
              <a:t> 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, являются </a:t>
            </a:r>
            <a:r>
              <a:rPr lang="ru-RU" sz="2000" b="1" i="1" dirty="0" smtClean="0">
                <a:latin typeface="+mj-lt"/>
                <a:sym typeface="Symbol"/>
              </a:rPr>
              <a:t>асимптотами графика функции.</a:t>
            </a:r>
            <a:endParaRPr lang="en-US" sz="2000" b="1" i="1" dirty="0" smtClean="0">
              <a:latin typeface="+mj-lt"/>
              <a:sym typeface="Symbo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357430"/>
            <a:ext cx="3929058" cy="3016541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Управляющая кнопка: возврат 8">
            <a:hlinkClick r:id="rId6" action="ppaction://hlinksldjump" highlightClick="1"/>
          </p:cNvPr>
          <p:cNvSpPr/>
          <p:nvPr/>
        </p:nvSpPr>
        <p:spPr>
          <a:xfrm>
            <a:off x="3571868" y="5929330"/>
            <a:ext cx="428628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500065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 smtClean="0">
                <a:solidFill>
                  <a:srgbClr val="FF0000"/>
                </a:solidFill>
                <a:latin typeface="Constantia" pitchFamily="18" charset="0"/>
              </a:rPr>
              <a:t>Функция </a:t>
            </a:r>
            <a:r>
              <a:rPr lang="en-US" sz="4000" b="1" i="1" dirty="0" smtClean="0">
                <a:solidFill>
                  <a:srgbClr val="FF0000"/>
                </a:solidFill>
                <a:latin typeface="Constantia" pitchFamily="18" charset="0"/>
              </a:rPr>
              <a:t>  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y = </a:t>
            </a:r>
            <a:r>
              <a:rPr lang="en-US" sz="4000" b="1" i="1" cap="none" dirty="0" err="1" smtClean="0">
                <a:solidFill>
                  <a:srgbClr val="FF0000"/>
                </a:solidFill>
                <a:latin typeface="Constantia" pitchFamily="18" charset="0"/>
              </a:rPr>
              <a:t>ctg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x</a:t>
            </a:r>
            <a:endParaRPr lang="ru-RU" sz="4000" b="1" i="1" cap="none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714488"/>
            <a:ext cx="3976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График функции </a:t>
            </a:r>
            <a:r>
              <a:rPr lang="en-US" sz="3200" b="1" dirty="0" smtClean="0">
                <a:solidFill>
                  <a:srgbClr val="7030A0"/>
                </a:solidFill>
                <a:latin typeface="Constantia" pitchFamily="18" charset="0"/>
              </a:rPr>
              <a:t>   </a:t>
            </a:r>
            <a:endParaRPr lang="ru-RU" sz="3200" b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928670"/>
            <a:ext cx="4357718" cy="603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Свойства функции:</a:t>
            </a:r>
            <a:endParaRPr lang="en-US" sz="3200" b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pPr marL="342900" indent="-342900"/>
            <a:endParaRPr lang="ru-RU" sz="2000" b="1" dirty="0" smtClean="0">
              <a:solidFill>
                <a:srgbClr val="FF0000"/>
              </a:solidFill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+mj-lt"/>
              </a:rPr>
              <a:t>D(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 </a:t>
            </a:r>
            <a:r>
              <a:rPr lang="ru-RU" sz="2000" b="1" dirty="0" smtClean="0">
                <a:latin typeface="+mj-lt"/>
              </a:rPr>
              <a:t>(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</a:rPr>
              <a:t>;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 </a:t>
            </a:r>
            <a:r>
              <a:rPr lang="ru-RU" sz="2000" b="1" dirty="0" smtClean="0">
                <a:latin typeface="+mj-lt"/>
                <a:sym typeface="Symbol"/>
              </a:rPr>
              <a:t>) 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</a:rPr>
              <a:t>E(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R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+mj-lt"/>
              </a:rPr>
              <a:t>Функция периодическая; Т =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/>
            <a:r>
              <a:rPr lang="ru-RU" sz="2000" b="1" dirty="0" smtClean="0">
                <a:latin typeface="+mj-lt"/>
              </a:rPr>
              <a:t>4.     Функция нечетная.</a:t>
            </a:r>
          </a:p>
          <a:p>
            <a:pPr marL="342900" indent="-342900">
              <a:buAutoNum type="arabicPeriod" startAt="5"/>
            </a:pPr>
            <a:r>
              <a:rPr lang="en-US" sz="2000" b="1" dirty="0" err="1" smtClean="0">
                <a:latin typeface="+mj-lt"/>
              </a:rPr>
              <a:t>ctg</a:t>
            </a:r>
            <a:r>
              <a:rPr lang="en-US" sz="2000" b="1" dirty="0" smtClean="0">
                <a:latin typeface="+mj-lt"/>
              </a:rPr>
              <a:t> x  = 0 </a:t>
            </a:r>
            <a:r>
              <a:rPr lang="ru-RU" sz="2000" b="1" dirty="0" smtClean="0">
                <a:latin typeface="+mj-lt"/>
              </a:rPr>
              <a:t>при </a:t>
            </a:r>
            <a:r>
              <a:rPr lang="ru-RU" sz="2000" b="1" dirty="0" err="1" smtClean="0">
                <a:latin typeface="+mj-lt"/>
              </a:rPr>
              <a:t>х</a:t>
            </a:r>
            <a:r>
              <a:rPr lang="ru-RU" sz="2000" b="1" dirty="0" smtClean="0">
                <a:latin typeface="+mj-lt"/>
              </a:rPr>
              <a:t> =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n,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 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AutoNum type="arabicPeriod" startAt="5"/>
            </a:pPr>
            <a:r>
              <a:rPr lang="ru-RU" sz="2000" b="1" dirty="0" smtClean="0">
                <a:latin typeface="+mj-lt"/>
                <a:sym typeface="Symbol"/>
              </a:rPr>
              <a:t>Функция убывает на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          (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n;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),</a:t>
            </a:r>
            <a:r>
              <a:rPr lang="en-US" sz="2000" b="1" dirty="0" smtClean="0">
                <a:latin typeface="+mj-lt"/>
              </a:rPr>
              <a:t>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 .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>
              <a:buAutoNum type="arabicPeriod" startAt="7"/>
            </a:pPr>
            <a:r>
              <a:rPr lang="ru-RU" sz="2000" b="1" dirty="0" smtClean="0">
                <a:latin typeface="+mj-lt"/>
                <a:sym typeface="Symbol"/>
              </a:rPr>
              <a:t> </a:t>
            </a:r>
            <a:r>
              <a:rPr lang="en-US" sz="2000" b="1" dirty="0" err="1" smtClean="0">
                <a:latin typeface="+mj-lt"/>
                <a:sym typeface="Symbol"/>
              </a:rPr>
              <a:t>ctg</a:t>
            </a:r>
            <a:r>
              <a:rPr lang="en-US" sz="2000" b="1" dirty="0" smtClean="0">
                <a:latin typeface="+mj-lt"/>
                <a:sym typeface="Symbol"/>
              </a:rPr>
              <a:t> x &gt; 0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при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 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;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en-US" sz="2000" b="1" dirty="0" smtClean="0">
                <a:latin typeface="+mj-lt"/>
                <a:sym typeface="Symbol"/>
              </a:rPr>
              <a:t>      </a:t>
            </a:r>
            <a:r>
              <a:rPr lang="ru-RU" sz="2000" b="1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n-US" sz="2000" b="1" dirty="0" err="1" smtClean="0">
                <a:latin typeface="+mj-lt"/>
                <a:sym typeface="Symbol"/>
              </a:rPr>
              <a:t>ctg</a:t>
            </a:r>
            <a:r>
              <a:rPr lang="en-US" sz="2000" b="1" dirty="0" smtClean="0">
                <a:latin typeface="+mj-lt"/>
                <a:sym typeface="Symbol"/>
              </a:rPr>
              <a:t> x &lt; 0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smtClean="0">
                <a:latin typeface="+mj-lt"/>
                <a:sym typeface="Symbol"/>
              </a:rPr>
              <a:t>        при </a:t>
            </a:r>
            <a:r>
              <a:rPr lang="en-US" sz="2000" b="1" dirty="0" smtClean="0">
                <a:latin typeface="+mj-lt"/>
                <a:sym typeface="Symbol"/>
              </a:rPr>
              <a:t> 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</a:t>
            </a:r>
            <a:r>
              <a:rPr lang="ru-RU" sz="2000" b="1" dirty="0">
                <a:latin typeface="+mj-lt"/>
                <a:sym typeface="Symbol"/>
              </a:rPr>
              <a:t>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ru-RU" sz="2000" b="1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>
              <a:buAutoNum type="arabicPeriod" startAt="8"/>
            </a:pPr>
            <a:r>
              <a:rPr lang="ru-RU" sz="2000" b="1" dirty="0" smtClean="0">
                <a:latin typeface="+mj-lt"/>
                <a:sym typeface="Symbol"/>
              </a:rPr>
              <a:t>Функция не достигает наибольшего и наименьшего значений.</a:t>
            </a:r>
          </a:p>
          <a:p>
            <a:pPr marL="342900" indent="-342900">
              <a:buAutoNum type="arabicPeriod" startAt="8"/>
            </a:pPr>
            <a:r>
              <a:rPr lang="ru-RU" sz="2000" b="1" dirty="0" smtClean="0">
                <a:latin typeface="+mj-lt"/>
                <a:sym typeface="Symbol"/>
              </a:rPr>
              <a:t>Прямые  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, являются асимптотами графика функции.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786058"/>
            <a:ext cx="3865093" cy="3071834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Управляющая кнопка: возврат 8">
            <a:hlinkClick r:id="rId3" action="ppaction://hlinksldjump" highlightClick="1"/>
          </p:cNvPr>
          <p:cNvSpPr/>
          <p:nvPr/>
        </p:nvSpPr>
        <p:spPr>
          <a:xfrm>
            <a:off x="3428992" y="6286520"/>
            <a:ext cx="500066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246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Исследование тригонометрических функций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на четность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b="1" dirty="0" smtClean="0"/>
              <a:t>y = sin x</a:t>
            </a:r>
            <a:r>
              <a:rPr lang="en-US" dirty="0" smtClean="0"/>
              <a:t>.  </a:t>
            </a:r>
            <a:r>
              <a:rPr lang="ru-RU" b="1" i="1" dirty="0" smtClean="0"/>
              <a:t>Функция нечетная.</a:t>
            </a:r>
            <a:endParaRPr lang="en-US" b="1" i="1" dirty="0" smtClean="0"/>
          </a:p>
          <a:p>
            <a:pPr>
              <a:buNone/>
            </a:pPr>
            <a:r>
              <a:rPr lang="en-US" dirty="0" smtClean="0"/>
              <a:t>1) (-x)</a:t>
            </a:r>
            <a:r>
              <a:rPr lang="ru-RU" sz="2800" b="1" dirty="0" smtClean="0">
                <a:sym typeface="Symbol"/>
              </a:rPr>
              <a:t> </a:t>
            </a:r>
            <a:r>
              <a:rPr lang="en-US" sz="2800" b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D(y). 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2) y(-x) = sin (-x) = - sin x = - y(x).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y = cos x . </a:t>
            </a:r>
            <a:r>
              <a:rPr lang="ru-RU" b="1" dirty="0" smtClean="0"/>
              <a:t> </a:t>
            </a:r>
            <a:r>
              <a:rPr lang="ru-RU" b="1" i="1" dirty="0" smtClean="0"/>
              <a:t>Функция четная.</a:t>
            </a:r>
            <a:endParaRPr lang="en-US" b="1" i="1" dirty="0" smtClean="0"/>
          </a:p>
          <a:p>
            <a:pPr>
              <a:buNone/>
            </a:pPr>
            <a:r>
              <a:rPr lang="en-US" dirty="0" smtClean="0"/>
              <a:t>1) (-x)</a:t>
            </a:r>
            <a:r>
              <a:rPr lang="ru-RU" sz="2400" b="1" dirty="0" smtClean="0">
                <a:sym typeface="Symbol"/>
              </a:rPr>
              <a:t> 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D(y).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2) y(-x) = cos (-x) = cos x =  y(x).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y= </a:t>
            </a:r>
            <a:r>
              <a:rPr lang="en-US" b="1" dirty="0" err="1" smtClean="0"/>
              <a:t>tg</a:t>
            </a:r>
            <a:r>
              <a:rPr lang="en-US" b="1" dirty="0" smtClean="0"/>
              <a:t> x. </a:t>
            </a:r>
            <a:r>
              <a:rPr lang="ru-RU" b="1" dirty="0" smtClean="0"/>
              <a:t> </a:t>
            </a:r>
            <a:r>
              <a:rPr lang="ru-RU" b="1" i="1" dirty="0" smtClean="0"/>
              <a:t>Функция нечетная.</a:t>
            </a:r>
            <a:endParaRPr lang="en-US" b="1" i="1" dirty="0" smtClean="0"/>
          </a:p>
          <a:p>
            <a:pPr>
              <a:buNone/>
            </a:pPr>
            <a:r>
              <a:rPr lang="en-US" dirty="0" smtClean="0"/>
              <a:t>1) (-x)</a:t>
            </a:r>
            <a:r>
              <a:rPr lang="ru-RU" sz="2400" b="1" dirty="0" smtClean="0">
                <a:sym typeface="Symbol"/>
              </a:rPr>
              <a:t> 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D(y).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2) y(-x) = </a:t>
            </a:r>
            <a:r>
              <a:rPr lang="en-US" sz="2400" dirty="0" err="1" smtClean="0">
                <a:sym typeface="Symbol"/>
              </a:rPr>
              <a:t>tg</a:t>
            </a:r>
            <a:r>
              <a:rPr lang="en-US" sz="2400" dirty="0" smtClean="0">
                <a:sym typeface="Symbol"/>
              </a:rPr>
              <a:t> (-x) = - </a:t>
            </a:r>
            <a:r>
              <a:rPr lang="en-US" sz="2400" dirty="0" err="1" smtClean="0">
                <a:sym typeface="Symbol"/>
              </a:rPr>
              <a:t>tg</a:t>
            </a:r>
            <a:r>
              <a:rPr lang="en-US" sz="2400" dirty="0" smtClean="0">
                <a:sym typeface="Symbol"/>
              </a:rPr>
              <a:t> x = - y(x).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y= </a:t>
            </a:r>
            <a:r>
              <a:rPr lang="en-US" b="1" dirty="0" err="1" smtClean="0"/>
              <a:t>ctg</a:t>
            </a:r>
            <a:r>
              <a:rPr lang="en-US" b="1" dirty="0" smtClean="0"/>
              <a:t> x</a:t>
            </a:r>
            <a:r>
              <a:rPr lang="en-US" b="1" i="1" dirty="0" smtClean="0"/>
              <a:t>. </a:t>
            </a:r>
            <a:r>
              <a:rPr lang="ru-RU" b="1" i="1" dirty="0" smtClean="0"/>
              <a:t> Функция нечетная.</a:t>
            </a:r>
            <a:endParaRPr lang="en-US" b="1" i="1" dirty="0" smtClean="0"/>
          </a:p>
          <a:p>
            <a:pPr>
              <a:buNone/>
            </a:pPr>
            <a:r>
              <a:rPr lang="en-US" dirty="0" smtClean="0"/>
              <a:t>1) (-x)</a:t>
            </a:r>
            <a:r>
              <a:rPr lang="ru-RU" sz="2800" b="1" dirty="0" smtClean="0">
                <a:sym typeface="Symbol"/>
              </a:rPr>
              <a:t> </a:t>
            </a:r>
            <a:r>
              <a:rPr lang="en-US" sz="2800" b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D(y). 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2) y(-x) = </a:t>
            </a:r>
            <a:r>
              <a:rPr lang="en-US" sz="2800" dirty="0" err="1" smtClean="0">
                <a:sym typeface="Symbol"/>
              </a:rPr>
              <a:t>ctg</a:t>
            </a:r>
            <a:r>
              <a:rPr lang="en-US" sz="2800" dirty="0" smtClean="0">
                <a:sym typeface="Symbol"/>
              </a:rPr>
              <a:t> (-x) = - </a:t>
            </a:r>
            <a:r>
              <a:rPr lang="en-US" sz="2800" dirty="0" err="1" smtClean="0">
                <a:sym typeface="Symbol"/>
              </a:rPr>
              <a:t>ctg</a:t>
            </a:r>
            <a:r>
              <a:rPr lang="en-US" sz="2800" dirty="0" smtClean="0">
                <a:sym typeface="Symbol"/>
              </a:rPr>
              <a:t> x = - y(x).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500958" y="5643578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5857884" y="2571744"/>
            <a:ext cx="285752" cy="21431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5857884" y="3786190"/>
            <a:ext cx="285752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5" action="ppaction://hlinksldjump" highlightClick="1"/>
          </p:cNvPr>
          <p:cNvSpPr/>
          <p:nvPr/>
        </p:nvSpPr>
        <p:spPr>
          <a:xfrm>
            <a:off x="5857884" y="4857760"/>
            <a:ext cx="285752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Периодичность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 тригонометрических функций.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latin typeface="+mj-lt"/>
              </a:rPr>
              <a:t>y = sin x</a:t>
            </a:r>
            <a:r>
              <a:rPr lang="en-US" sz="2800" dirty="0" smtClean="0">
                <a:latin typeface="+mj-lt"/>
              </a:rPr>
              <a:t>.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b="1" dirty="0" smtClean="0">
                <a:latin typeface="+mj-lt"/>
              </a:rPr>
              <a:t>Период Т = 2</a:t>
            </a:r>
            <a:r>
              <a:rPr lang="el-GR" sz="2800" b="1" dirty="0" smtClean="0">
                <a:latin typeface="+mj-lt"/>
                <a:sym typeface="Symbol"/>
              </a:rPr>
              <a:t> π</a:t>
            </a:r>
            <a:r>
              <a:rPr lang="ru-RU" sz="2800" b="1" dirty="0" smtClean="0">
                <a:latin typeface="+mj-lt"/>
                <a:sym typeface="Symbol"/>
              </a:rPr>
              <a:t>. (</a:t>
            </a:r>
            <a:r>
              <a:rPr lang="en-US" sz="2800" b="1" dirty="0" smtClean="0">
                <a:latin typeface="+mj-lt"/>
                <a:sym typeface="Symbol"/>
              </a:rPr>
              <a:t>y = cos x. </a:t>
            </a:r>
            <a:r>
              <a:rPr lang="ru-RU" sz="2800" b="1" dirty="0" smtClean="0">
                <a:latin typeface="+mj-lt"/>
              </a:rPr>
              <a:t>Т = 2</a:t>
            </a:r>
            <a:r>
              <a:rPr lang="el-GR" sz="2800" b="1" dirty="0" smtClean="0">
                <a:latin typeface="+mj-lt"/>
                <a:sym typeface="Symbol"/>
              </a:rPr>
              <a:t> π</a:t>
            </a:r>
            <a:r>
              <a:rPr lang="ru-RU" sz="2800" b="1" dirty="0" smtClean="0">
                <a:latin typeface="+mj-lt"/>
                <a:sym typeface="Symbol"/>
              </a:rPr>
              <a:t>)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Доказательство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1)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±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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D(y).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2)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y(x +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 = sin (x +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 = sin x = y (x)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y(x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 = sin (x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 = sin x = y (x)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4) y(x ±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 =  y (x).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Следовательно, Т = 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>
              <a:buNone/>
            </a:pPr>
            <a:r>
              <a:rPr lang="ru-RU" sz="2800" b="1" i="1" dirty="0" smtClean="0">
                <a:latin typeface="+mj-lt"/>
                <a:sym typeface="Symbol"/>
              </a:rPr>
              <a:t>(Для функции </a:t>
            </a:r>
            <a:r>
              <a:rPr lang="en-US" sz="2800" b="1" i="1" dirty="0" smtClean="0">
                <a:latin typeface="+mj-lt"/>
                <a:sym typeface="Symbol"/>
              </a:rPr>
              <a:t>y = cos x</a:t>
            </a:r>
            <a:r>
              <a:rPr lang="ru-RU" sz="2800" b="1" i="1" dirty="0" smtClean="0">
                <a:latin typeface="+mj-lt"/>
                <a:sym typeface="Symbol"/>
              </a:rPr>
              <a:t> доказательство аналогично)</a:t>
            </a:r>
          </a:p>
          <a:p>
            <a:pPr>
              <a:buNone/>
            </a:pPr>
            <a:endParaRPr lang="ru-RU" sz="2400" b="1" i="1" dirty="0" smtClean="0">
              <a:latin typeface="+mj-lt"/>
              <a:sym typeface="Symbol"/>
            </a:endParaRPr>
          </a:p>
          <a:p>
            <a:pPr algn="ctr">
              <a:buNone/>
            </a:pPr>
            <a:endParaRPr lang="ru-RU" sz="2400" b="1" i="1" dirty="0" smtClean="0">
              <a:latin typeface="+mj-lt"/>
              <a:sym typeface="Symbol"/>
            </a:endParaRPr>
          </a:p>
          <a:p>
            <a:pPr>
              <a:buNone/>
            </a:pPr>
            <a:endParaRPr lang="ru-RU" sz="2400" dirty="0" smtClean="0">
              <a:latin typeface="+mj-lt"/>
              <a:sym typeface="Symbol"/>
            </a:endParaRPr>
          </a:p>
          <a:p>
            <a:pPr>
              <a:buNone/>
            </a:pPr>
            <a:endParaRPr lang="ru-RU" sz="2400" dirty="0">
              <a:latin typeface="+mj-lt"/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500958" y="4857760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3143240" y="5929330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9184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Периодичность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 тригонометрических функций.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000240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en-US" sz="2800" b="1" dirty="0" smtClean="0">
                <a:latin typeface="+mj-lt"/>
              </a:rPr>
              <a:t>y = </a:t>
            </a:r>
            <a:r>
              <a:rPr lang="en-US" sz="2800" b="1" dirty="0" err="1" smtClean="0">
                <a:latin typeface="+mj-lt"/>
              </a:rPr>
              <a:t>tg</a:t>
            </a:r>
            <a:r>
              <a:rPr lang="en-US" sz="2800" b="1" dirty="0" smtClean="0">
                <a:latin typeface="+mj-lt"/>
              </a:rPr>
              <a:t> x</a:t>
            </a:r>
            <a:r>
              <a:rPr lang="en-US" sz="2800" dirty="0" smtClean="0">
                <a:latin typeface="+mj-lt"/>
              </a:rPr>
              <a:t>.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b="1" dirty="0" smtClean="0">
                <a:latin typeface="+mj-lt"/>
              </a:rPr>
              <a:t>Период Т =</a:t>
            </a:r>
            <a:r>
              <a:rPr lang="el-GR" sz="2800" b="1" dirty="0" smtClean="0">
                <a:latin typeface="+mj-lt"/>
                <a:sym typeface="Symbol"/>
              </a:rPr>
              <a:t> π</a:t>
            </a:r>
            <a:r>
              <a:rPr lang="ru-RU" sz="2800" b="1" dirty="0" smtClean="0">
                <a:latin typeface="+mj-lt"/>
                <a:sym typeface="Symbol"/>
              </a:rPr>
              <a:t>. (</a:t>
            </a:r>
            <a:r>
              <a:rPr lang="en-US" sz="2800" b="1" dirty="0" smtClean="0">
                <a:latin typeface="+mj-lt"/>
              </a:rPr>
              <a:t>y = </a:t>
            </a:r>
            <a:r>
              <a:rPr lang="ru-RU" sz="2800" b="1" dirty="0" smtClean="0">
                <a:latin typeface="+mj-lt"/>
              </a:rPr>
              <a:t>с</a:t>
            </a:r>
            <a:r>
              <a:rPr lang="en-US" sz="2800" b="1" dirty="0" err="1" smtClean="0">
                <a:latin typeface="+mj-lt"/>
              </a:rPr>
              <a:t>tg</a:t>
            </a:r>
            <a:r>
              <a:rPr lang="en-US" sz="2800" b="1" dirty="0" smtClean="0">
                <a:latin typeface="+mj-lt"/>
              </a:rPr>
              <a:t> x</a:t>
            </a:r>
            <a:r>
              <a:rPr lang="ru-RU" sz="2800" dirty="0" smtClean="0">
                <a:latin typeface="+mj-lt"/>
              </a:rPr>
              <a:t>. </a:t>
            </a:r>
            <a:r>
              <a:rPr lang="ru-RU" sz="2800" b="1" dirty="0" smtClean="0">
                <a:latin typeface="+mj-lt"/>
              </a:rPr>
              <a:t>Т =</a:t>
            </a:r>
            <a:r>
              <a:rPr lang="el-GR" sz="2800" b="1" dirty="0" smtClean="0">
                <a:latin typeface="+mj-lt"/>
                <a:sym typeface="Symbol"/>
              </a:rPr>
              <a:t> π</a:t>
            </a:r>
            <a:r>
              <a:rPr lang="ru-RU" sz="2800" b="1" dirty="0" smtClean="0">
                <a:latin typeface="+mj-lt"/>
                <a:sym typeface="Symbol"/>
              </a:rPr>
              <a:t>). </a:t>
            </a:r>
          </a:p>
          <a:p>
            <a:pPr>
              <a:buNone/>
            </a:pPr>
            <a:r>
              <a:rPr lang="ru-RU" sz="2800" i="1" dirty="0" smtClean="0">
                <a:latin typeface="+mj-lt"/>
                <a:cs typeface="Times New Roman" pitchFamily="18" charset="0"/>
                <a:sym typeface="Symbol"/>
              </a:rPr>
              <a:t>Доказательство</a:t>
            </a:r>
            <a:r>
              <a:rPr lang="ru-RU" sz="2800" b="1" i="1" dirty="0" smtClean="0">
                <a:latin typeface="+mj-lt"/>
                <a:cs typeface="Times New Roman" pitchFamily="18" charset="0"/>
                <a:sym typeface="Symbol"/>
              </a:rPr>
              <a:t>.</a:t>
            </a:r>
            <a:r>
              <a:rPr lang="ru-RU" sz="2800" dirty="0" smtClean="0">
                <a:latin typeface="+mj-lt"/>
                <a:cs typeface="Times New Roman" pitchFamily="18" charset="0"/>
                <a:sym typeface="Symbol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  <a:sym typeface="Symbol"/>
              </a:rPr>
              <a:t>1)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(x</a:t>
            </a:r>
            <a:r>
              <a:rPr lang="ru-RU" sz="2800" dirty="0" smtClean="0">
                <a:latin typeface="+mj-lt"/>
                <a:cs typeface="Times New Roman" pitchFamily="18" charset="0"/>
              </a:rPr>
              <a:t> ± </a:t>
            </a:r>
            <a:r>
              <a:rPr lang="el-GR" sz="2800" b="1" dirty="0" smtClean="0">
                <a:latin typeface="+mj-lt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+mj-lt"/>
                <a:cs typeface="Times New Roman" pitchFamily="18" charset="0"/>
              </a:rPr>
              <a:t>)</a:t>
            </a:r>
            <a:r>
              <a:rPr lang="ru-RU" sz="2800" b="1" dirty="0" smtClean="0">
                <a:latin typeface="+mj-lt"/>
                <a:cs typeface="Times New Roman" pitchFamily="18" charset="0"/>
                <a:sym typeface="Symbol"/>
              </a:rPr>
              <a:t> </a:t>
            </a:r>
            <a:r>
              <a:rPr lang="en-US" sz="2800" b="1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D(y). </a:t>
            </a:r>
            <a:r>
              <a:rPr lang="ru-RU" sz="28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endParaRPr lang="en-US" sz="2800" dirty="0" smtClean="0">
              <a:latin typeface="+mj-lt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  <a:sym typeface="Symbol"/>
              </a:rPr>
              <a:t>2) 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y(x + </a:t>
            </a:r>
            <a:r>
              <a:rPr lang="el-GR" sz="2800" b="1" dirty="0" smtClean="0">
                <a:latin typeface="+mj-lt"/>
                <a:cs typeface="Times New Roman" pitchFamily="18" charset="0"/>
                <a:sym typeface="Symbol"/>
              </a:rPr>
              <a:t>π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) = </a:t>
            </a:r>
            <a:r>
              <a:rPr lang="en-US" sz="2800" dirty="0" err="1" smtClean="0">
                <a:latin typeface="+mj-lt"/>
                <a:cs typeface="Times New Roman" pitchFamily="18" charset="0"/>
                <a:sym typeface="Symbol"/>
              </a:rPr>
              <a:t>tg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 (x +</a:t>
            </a:r>
            <a:r>
              <a:rPr lang="el-GR" sz="2800" b="1" dirty="0" smtClean="0">
                <a:latin typeface="+mj-lt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) = </a:t>
            </a:r>
            <a:r>
              <a:rPr lang="en-US" sz="2800" dirty="0" err="1" smtClean="0">
                <a:latin typeface="+mj-lt"/>
                <a:cs typeface="Times New Roman" pitchFamily="18" charset="0"/>
                <a:sym typeface="Symbol"/>
              </a:rPr>
              <a:t>tg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 x = y (x)</a:t>
            </a:r>
          </a:p>
          <a:p>
            <a:pPr>
              <a:buNone/>
            </a:pPr>
            <a:r>
              <a:rPr lang="en-US" sz="2800" dirty="0" smtClean="0">
                <a:latin typeface="+mj-lt"/>
                <a:cs typeface="Times New Roman" pitchFamily="18" charset="0"/>
              </a:rPr>
              <a:t>3) 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y(x - </a:t>
            </a:r>
            <a:r>
              <a:rPr lang="el-GR" sz="2800" b="1" dirty="0" smtClean="0">
                <a:latin typeface="+mj-lt"/>
                <a:cs typeface="Times New Roman" pitchFamily="18" charset="0"/>
                <a:sym typeface="Symbol"/>
              </a:rPr>
              <a:t>π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) = </a:t>
            </a:r>
            <a:r>
              <a:rPr lang="en-US" sz="2800" dirty="0" err="1" smtClean="0">
                <a:latin typeface="+mj-lt"/>
                <a:cs typeface="Times New Roman" pitchFamily="18" charset="0"/>
                <a:sym typeface="Symbol"/>
              </a:rPr>
              <a:t>tg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(x -</a:t>
            </a:r>
            <a:r>
              <a:rPr lang="el-GR" sz="2800" b="1" dirty="0" smtClean="0">
                <a:latin typeface="+mj-lt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) = </a:t>
            </a:r>
            <a:r>
              <a:rPr lang="en-US" sz="2800" dirty="0" err="1" smtClean="0">
                <a:latin typeface="+mj-lt"/>
                <a:cs typeface="Times New Roman" pitchFamily="18" charset="0"/>
                <a:sym typeface="Symbol"/>
              </a:rPr>
              <a:t>tg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 x = y (x).</a:t>
            </a:r>
          </a:p>
          <a:p>
            <a:pPr>
              <a:buNone/>
            </a:pP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4) y(x ± </a:t>
            </a:r>
            <a:r>
              <a:rPr lang="el-GR" sz="2800" b="1" dirty="0" smtClean="0">
                <a:latin typeface="+mj-lt"/>
                <a:cs typeface="Times New Roman" pitchFamily="18" charset="0"/>
                <a:sym typeface="Symbol"/>
              </a:rPr>
              <a:t>π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) =  y (x).</a:t>
            </a:r>
            <a:r>
              <a:rPr lang="ru-RU" sz="2800" dirty="0" smtClean="0">
                <a:latin typeface="+mj-lt"/>
                <a:cs typeface="Times New Roman" pitchFamily="18" charset="0"/>
                <a:sym typeface="Symbol"/>
              </a:rPr>
              <a:t> Следовательно, Т = </a:t>
            </a:r>
            <a:r>
              <a:rPr lang="el-GR" sz="2800" dirty="0" smtClean="0">
                <a:latin typeface="+mj-lt"/>
                <a:cs typeface="Times New Roman" pitchFamily="18" charset="0"/>
                <a:sym typeface="Symbol"/>
              </a:rPr>
              <a:t>π</a:t>
            </a:r>
            <a:r>
              <a:rPr lang="ru-RU" sz="2800" dirty="0" smtClean="0">
                <a:latin typeface="+mj-lt"/>
                <a:cs typeface="Times New Roman" pitchFamily="18" charset="0"/>
                <a:sym typeface="Symbol"/>
              </a:rPr>
              <a:t>.</a:t>
            </a:r>
          </a:p>
          <a:p>
            <a:pPr>
              <a:buNone/>
            </a:pPr>
            <a:r>
              <a:rPr lang="ru-RU" sz="2800" b="1" i="1" dirty="0" smtClean="0">
                <a:latin typeface="+mj-lt"/>
                <a:sym typeface="Symbol"/>
              </a:rPr>
              <a:t>(Для функции </a:t>
            </a:r>
            <a:r>
              <a:rPr lang="en-US" sz="2800" b="1" i="1" dirty="0" smtClean="0">
                <a:latin typeface="+mj-lt"/>
                <a:sym typeface="Symbol"/>
              </a:rPr>
              <a:t>y = </a:t>
            </a:r>
            <a:r>
              <a:rPr lang="en-US" sz="2800" b="1" i="1" dirty="0" err="1" smtClean="0">
                <a:latin typeface="+mj-lt"/>
                <a:sym typeface="Symbol"/>
              </a:rPr>
              <a:t>ctg</a:t>
            </a:r>
            <a:r>
              <a:rPr lang="en-US" sz="2800" b="1" i="1" dirty="0" smtClean="0">
                <a:latin typeface="+mj-lt"/>
                <a:sym typeface="Symbol"/>
              </a:rPr>
              <a:t> x</a:t>
            </a:r>
            <a:r>
              <a:rPr lang="ru-RU" sz="2800" b="1" i="1" dirty="0" smtClean="0">
                <a:latin typeface="+mj-lt"/>
                <a:sym typeface="Symbol"/>
              </a:rPr>
              <a:t> доказательство аналогично)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215206" y="5715016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2800" b="1" smtClean="0">
                <a:solidFill>
                  <a:schemeClr val="tx1"/>
                </a:solidFill>
              </a:rPr>
              <a:t>Монотонность тригонометрических функций.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395930"/>
          </a:xfrm>
        </p:spPr>
        <p:txBody>
          <a:bodyPr>
            <a:normAutofit fontScale="92500"/>
          </a:bodyPr>
          <a:lstStyle/>
          <a:p>
            <a:pPr marL="342900" indent="-342900">
              <a:buNone/>
            </a:pPr>
            <a:r>
              <a:rPr lang="ru-RU" sz="2200" b="1" dirty="0" smtClean="0">
                <a:latin typeface="+mj-lt"/>
                <a:sym typeface="Symbol"/>
              </a:rPr>
              <a:t> </a:t>
            </a:r>
            <a:r>
              <a:rPr lang="en-US" sz="2800" b="1" dirty="0" smtClean="0">
                <a:latin typeface="+mj-lt"/>
                <a:sym typeface="Symbol"/>
              </a:rPr>
              <a:t>y = cos.</a:t>
            </a:r>
            <a:r>
              <a:rPr lang="ru-RU" sz="2800" b="1" dirty="0" smtClean="0">
                <a:latin typeface="+mj-lt"/>
                <a:sym typeface="Symbol"/>
              </a:rPr>
              <a:t>  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Функция возрастает на  </a:t>
            </a:r>
            <a:r>
              <a:rPr lang="ru-RU" sz="2200" dirty="0" smtClean="0">
                <a:latin typeface="+mj-lt"/>
                <a:cs typeface="Times New Roman"/>
                <a:sym typeface="Symbol"/>
              </a:rPr>
              <a:t>[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</a:t>
            </a:r>
            <a:r>
              <a:rPr lang="en-US" sz="2200" dirty="0" smtClean="0">
                <a:latin typeface="+mj-lt"/>
              </a:rPr>
              <a:t> 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, </a:t>
            </a:r>
            <a:endParaRPr lang="en-US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 убывает на </a:t>
            </a:r>
            <a:r>
              <a:rPr lang="en-US" sz="2200" dirty="0" smtClean="0">
                <a:latin typeface="+mj-lt"/>
                <a:sym typeface="Symbol"/>
              </a:rPr>
              <a:t> [ 2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None/>
            </a:pPr>
            <a:r>
              <a:rPr lang="ru-RU" sz="2200" i="1" dirty="0" smtClean="0">
                <a:latin typeface="+mj-lt"/>
                <a:sym typeface="Symbol"/>
              </a:rPr>
              <a:t>Доказательство. 1) </a:t>
            </a:r>
            <a:r>
              <a:rPr lang="ru-RU" sz="2200" dirty="0" smtClean="0">
                <a:latin typeface="+mj-lt"/>
                <a:sym typeface="Symbol"/>
              </a:rPr>
              <a:t>При повороте                                    </a:t>
            </a:r>
            <a:r>
              <a:rPr lang="ru-RU" sz="2200" baseline="-25000" dirty="0" smtClean="0">
                <a:latin typeface="+mj-lt"/>
                <a:sym typeface="Symbol"/>
              </a:rPr>
              <a:t>          </a:t>
            </a:r>
            <a:endParaRPr lang="ru-RU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точки  (1; 0) вокруг начала координат против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часовой стрелки на угол  от   0  до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ru-RU" sz="2200" dirty="0" smtClean="0">
                <a:latin typeface="+mj-lt"/>
                <a:sym typeface="Symbol"/>
              </a:rPr>
              <a:t>                         </a:t>
            </a:r>
            <a:r>
              <a:rPr lang="el-GR" sz="2200" b="1" dirty="0" smtClean="0">
                <a:latin typeface="+mj-lt"/>
                <a:sym typeface="Symbol"/>
              </a:rPr>
              <a:t>π</a:t>
            </a:r>
            <a:r>
              <a:rPr lang="ru-RU" sz="2200" dirty="0" smtClean="0">
                <a:latin typeface="+mj-lt"/>
                <a:sym typeface="Symbol"/>
              </a:rPr>
              <a:t>                   (1; 0</a:t>
            </a:r>
            <a:r>
              <a:rPr lang="ru-RU" sz="2200" b="1" dirty="0" smtClean="0">
                <a:latin typeface="+mj-lt"/>
                <a:sym typeface="Symbol"/>
              </a:rPr>
              <a:t>)     0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абсцисса  точки, т.е  </a:t>
            </a: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x</a:t>
            </a:r>
            <a:r>
              <a:rPr lang="ru-RU" sz="2200" dirty="0" smtClean="0">
                <a:latin typeface="+mj-lt"/>
                <a:sym typeface="Symbol"/>
              </a:rPr>
              <a:t>,                                           -1                               1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уменьшается от  1 до  -1. Поэтому если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0 ≤ Х</a:t>
            </a:r>
            <a:r>
              <a:rPr lang="ru-RU" sz="2200" dirty="0" smtClean="0">
                <a:sym typeface="Symbol"/>
              </a:rPr>
              <a:t>1</a:t>
            </a:r>
            <a:r>
              <a:rPr lang="ru-RU" sz="2200" dirty="0" smtClean="0">
                <a:latin typeface="+mj-lt"/>
                <a:sym typeface="Symbol"/>
              </a:rPr>
              <a:t>  </a:t>
            </a:r>
            <a:r>
              <a:rPr lang="en-US" sz="2200" dirty="0" smtClean="0">
                <a:latin typeface="+mj-lt"/>
                <a:sym typeface="Symbol"/>
              </a:rPr>
              <a:t>&lt; </a:t>
            </a:r>
            <a:r>
              <a:rPr lang="ru-RU" sz="2200" dirty="0" smtClean="0">
                <a:latin typeface="+mj-lt"/>
                <a:sym typeface="Symbol"/>
              </a:rPr>
              <a:t> Х</a:t>
            </a:r>
            <a:r>
              <a:rPr lang="ru-RU" sz="2200" dirty="0" smtClean="0"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 ≤ 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ru-RU" sz="2200" dirty="0" smtClean="0">
                <a:latin typeface="+mj-lt"/>
                <a:sym typeface="Symbol"/>
              </a:rPr>
              <a:t>  то  </a:t>
            </a: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ru-RU" sz="2200" dirty="0" smtClean="0">
                <a:latin typeface="+mj-lt"/>
                <a:sym typeface="Symbol"/>
              </a:rPr>
              <a:t>Х</a:t>
            </a:r>
            <a:r>
              <a:rPr lang="ru-RU" sz="2200" dirty="0" smtClean="0">
                <a:sym typeface="Symbol"/>
              </a:rPr>
              <a:t>1</a:t>
            </a:r>
            <a:r>
              <a:rPr lang="en-US" sz="2200" dirty="0" smtClean="0">
                <a:latin typeface="+mj-lt"/>
                <a:sym typeface="Symbol"/>
              </a:rPr>
              <a:t>&gt; </a:t>
            </a: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ru-RU" sz="2200" dirty="0" smtClean="0">
                <a:latin typeface="+mj-lt"/>
                <a:sym typeface="Symbol"/>
              </a:rPr>
              <a:t>Х</a:t>
            </a:r>
            <a:r>
              <a:rPr lang="ru-RU" sz="2200" dirty="0" smtClean="0"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.                                </a:t>
            </a:r>
            <a:r>
              <a:rPr lang="en-US" sz="2200" baseline="-25000" dirty="0" smtClean="0">
                <a:latin typeface="+mj-lt"/>
                <a:sym typeface="Symbol"/>
              </a:rPr>
              <a:t> </a:t>
            </a:r>
            <a:endParaRPr lang="ru-RU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Это означает, что функция </a:t>
            </a:r>
            <a:r>
              <a:rPr lang="en-US" sz="2200" dirty="0" smtClean="0">
                <a:latin typeface="+mj-lt"/>
                <a:sym typeface="Symbol"/>
              </a:rPr>
              <a:t>y = </a:t>
            </a: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x  </a:t>
            </a:r>
            <a:r>
              <a:rPr lang="ru-RU" sz="2200" dirty="0" smtClean="0">
                <a:latin typeface="+mj-lt"/>
                <a:sym typeface="Symbol"/>
              </a:rPr>
              <a:t>убывает на </a:t>
            </a:r>
            <a:r>
              <a:rPr lang="en-US" sz="2200" dirty="0" smtClean="0">
                <a:latin typeface="+mj-lt"/>
                <a:sym typeface="Symbol"/>
              </a:rPr>
              <a:t>[ </a:t>
            </a:r>
            <a:r>
              <a:rPr lang="ru-RU" sz="2200" dirty="0" smtClean="0">
                <a:latin typeface="+mj-lt"/>
                <a:sym typeface="Symbol"/>
              </a:rPr>
              <a:t>0</a:t>
            </a:r>
            <a:r>
              <a:rPr lang="en-US" sz="2200" dirty="0" smtClean="0">
                <a:latin typeface="+mj-lt"/>
                <a:sym typeface="Symbol"/>
              </a:rPr>
              <a:t>; 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]</a:t>
            </a:r>
            <a:r>
              <a:rPr lang="ru-RU" sz="2200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2) Функция </a:t>
            </a:r>
            <a:r>
              <a:rPr lang="en-US" sz="2200" dirty="0" smtClean="0">
                <a:latin typeface="+mj-lt"/>
                <a:sym typeface="Symbol"/>
              </a:rPr>
              <a:t>y </a:t>
            </a:r>
            <a:r>
              <a:rPr lang="ru-RU" sz="2200" dirty="0" smtClean="0">
                <a:latin typeface="+mj-lt"/>
                <a:sym typeface="Symbol"/>
              </a:rPr>
              <a:t>=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x</a:t>
            </a:r>
            <a:r>
              <a:rPr lang="ru-RU" sz="2200" dirty="0" smtClean="0">
                <a:latin typeface="+mj-lt"/>
                <a:sym typeface="Symbol"/>
              </a:rPr>
              <a:t> возрастает на </a:t>
            </a:r>
            <a:r>
              <a:rPr lang="en-US" sz="2200" dirty="0" smtClean="0">
                <a:latin typeface="+mj-lt"/>
                <a:sym typeface="Symbol"/>
              </a:rPr>
              <a:t>[ </a:t>
            </a:r>
            <a:r>
              <a:rPr lang="ru-RU" sz="2200" dirty="0" smtClean="0">
                <a:latin typeface="+mj-lt"/>
                <a:sym typeface="Symbol"/>
              </a:rPr>
              <a:t>-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ru-RU" sz="2200" dirty="0" smtClean="0">
                <a:latin typeface="+mj-lt"/>
                <a:sym typeface="Symbol"/>
              </a:rPr>
              <a:t>;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ru-RU" sz="2200" dirty="0" smtClean="0">
                <a:latin typeface="+mj-lt"/>
                <a:sym typeface="Symbol"/>
              </a:rPr>
              <a:t>0</a:t>
            </a:r>
            <a:r>
              <a:rPr lang="en-US" sz="2200" dirty="0" smtClean="0">
                <a:latin typeface="+mj-lt"/>
                <a:sym typeface="Symbol"/>
              </a:rPr>
              <a:t>]</a:t>
            </a:r>
            <a:r>
              <a:rPr lang="ru-RU" sz="2200" dirty="0" smtClean="0">
                <a:latin typeface="+mj-lt"/>
                <a:sym typeface="Symbol"/>
              </a:rPr>
              <a:t>, т.к. она убывает на </a:t>
            </a:r>
          </a:p>
          <a:p>
            <a:pPr marL="342900" indent="-342900">
              <a:buNone/>
            </a:pPr>
            <a:r>
              <a:rPr lang="en-US" sz="2200" dirty="0" smtClean="0">
                <a:latin typeface="+mj-lt"/>
                <a:sym typeface="Symbol"/>
              </a:rPr>
              <a:t>[</a:t>
            </a:r>
            <a:r>
              <a:rPr lang="ru-RU" sz="2200" dirty="0" smtClean="0">
                <a:latin typeface="+mj-lt"/>
                <a:sym typeface="Symbol"/>
              </a:rPr>
              <a:t>0</a:t>
            </a:r>
            <a:r>
              <a:rPr lang="en-US" sz="2200" dirty="0" smtClean="0">
                <a:latin typeface="+mj-lt"/>
                <a:sym typeface="Symbol"/>
              </a:rPr>
              <a:t>; 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]</a:t>
            </a:r>
            <a:r>
              <a:rPr lang="ru-RU" sz="2200" dirty="0" smtClean="0">
                <a:latin typeface="+mj-lt"/>
                <a:sym typeface="Symbol"/>
              </a:rPr>
              <a:t> и является четной.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3) Т.к.  функция периодическая с периодом Т =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ru-RU" sz="2200" dirty="0" smtClean="0">
                <a:latin typeface="+mj-lt"/>
                <a:sym typeface="Symbol"/>
              </a:rPr>
              <a:t>, то она возрастает на </a:t>
            </a:r>
            <a:r>
              <a:rPr lang="ru-RU" sz="2200" dirty="0" smtClean="0">
                <a:latin typeface="+mj-lt"/>
                <a:cs typeface="Times New Roman"/>
                <a:sym typeface="Symbol"/>
              </a:rPr>
              <a:t>[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</a:t>
            </a:r>
            <a:r>
              <a:rPr lang="en-US" sz="2200" dirty="0" smtClean="0">
                <a:latin typeface="+mj-lt"/>
              </a:rPr>
              <a:t> 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,  убывает на </a:t>
            </a:r>
            <a:r>
              <a:rPr lang="en-US" sz="2200" dirty="0" smtClean="0">
                <a:latin typeface="+mj-lt"/>
                <a:sym typeface="Symbol"/>
              </a:rPr>
              <a:t> [ 2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000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None/>
            </a:pPr>
            <a:endParaRPr lang="ru-RU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endParaRPr lang="ru-RU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endParaRPr lang="ru-RU" sz="2200" b="1" dirty="0" smtClean="0">
              <a:latin typeface="+mj-lt"/>
              <a:sym typeface="Symbol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072198" y="2428868"/>
            <a:ext cx="1643074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возврат 31">
            <a:hlinkClick r:id="rId2" action="ppaction://hlinksldjump" highlightClick="1"/>
          </p:cNvPr>
          <p:cNvSpPr/>
          <p:nvPr/>
        </p:nvSpPr>
        <p:spPr>
          <a:xfrm>
            <a:off x="7429520" y="6000768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857884" y="3286124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5750727" y="3178967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2800" b="1" smtClean="0">
                <a:solidFill>
                  <a:schemeClr val="tx1"/>
                </a:solidFill>
              </a:rPr>
              <a:t>Монотонность тригонометрических функций.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395930"/>
          </a:xfrm>
        </p:spPr>
        <p:txBody>
          <a:bodyPr>
            <a:normAutofit lnSpcReduction="10000"/>
          </a:bodyPr>
          <a:lstStyle/>
          <a:p>
            <a:pPr marL="342900" indent="-342900">
              <a:buNone/>
            </a:pPr>
            <a:r>
              <a:rPr lang="ru-RU" sz="2200" b="1" dirty="0" smtClean="0">
                <a:latin typeface="+mj-lt"/>
                <a:sym typeface="Symbol"/>
              </a:rPr>
              <a:t> </a:t>
            </a:r>
            <a:r>
              <a:rPr lang="en-US" sz="2800" b="1" dirty="0" smtClean="0">
                <a:latin typeface="+mj-lt"/>
                <a:sym typeface="Symbol"/>
              </a:rPr>
              <a:t>y = sin x.</a:t>
            </a:r>
            <a:r>
              <a:rPr lang="ru-RU" sz="2800" b="1" dirty="0" smtClean="0">
                <a:latin typeface="+mj-lt"/>
                <a:sym typeface="Symbol"/>
              </a:rPr>
              <a:t>  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Функция возрастает на  </a:t>
            </a:r>
            <a:r>
              <a:rPr lang="en-US" sz="2200" dirty="0" smtClean="0">
                <a:latin typeface="+mj-lt"/>
                <a:sym typeface="Symbol"/>
              </a:rPr>
              <a:t> [-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</a:t>
            </a:r>
            <a:r>
              <a:rPr lang="en-US" sz="2200" dirty="0" smtClean="0">
                <a:latin typeface="+mj-lt"/>
              </a:rPr>
              <a:t> 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 ,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убывает на</a:t>
            </a:r>
            <a:r>
              <a:rPr lang="en-US" sz="2200" dirty="0" smtClean="0">
                <a:latin typeface="+mj-lt"/>
                <a:sym typeface="Symbol"/>
              </a:rPr>
              <a:t> [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</a:t>
            </a:r>
            <a:r>
              <a:rPr lang="ru-RU" sz="2200" baseline="30000" dirty="0" smtClean="0">
                <a:latin typeface="+mj-lt"/>
                <a:sym typeface="Symbol"/>
              </a:rPr>
              <a:t> 3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None/>
            </a:pPr>
            <a:r>
              <a:rPr lang="ru-RU" sz="2200" i="1" dirty="0" smtClean="0">
                <a:latin typeface="+mj-lt"/>
                <a:sym typeface="Symbol"/>
              </a:rPr>
              <a:t>Доказательство. 1) </a:t>
            </a:r>
            <a:r>
              <a:rPr lang="ru-RU" sz="2200" dirty="0" smtClean="0">
                <a:latin typeface="+mj-lt"/>
                <a:sym typeface="Symbol"/>
              </a:rPr>
              <a:t>При повороте                             1     </a:t>
            </a:r>
            <a:r>
              <a:rPr lang="el-GR" sz="2400" b="1" baseline="30000" dirty="0" smtClean="0">
                <a:sym typeface="Symbol"/>
              </a:rPr>
              <a:t>π</a:t>
            </a:r>
            <a:r>
              <a:rPr lang="en-US" sz="2400" b="1" baseline="30000" dirty="0" smtClean="0">
                <a:sym typeface="Symbol"/>
              </a:rPr>
              <a:t> </a:t>
            </a:r>
            <a:r>
              <a:rPr lang="en-US" sz="2400" b="1" dirty="0" smtClean="0">
                <a:sym typeface="Symbol"/>
              </a:rPr>
              <a:t>/</a:t>
            </a:r>
            <a:r>
              <a:rPr lang="en-US" sz="2400" b="1" baseline="-25000" dirty="0" smtClean="0">
                <a:sym typeface="Symbol"/>
              </a:rPr>
              <a:t>2</a:t>
            </a:r>
            <a:r>
              <a:rPr lang="en-US" sz="2200" baseline="-25000" dirty="0" smtClean="0">
                <a:sym typeface="Symbol"/>
              </a:rPr>
              <a:t> </a:t>
            </a:r>
            <a:r>
              <a:rPr lang="ru-RU" sz="2200" baseline="-25000" dirty="0" smtClean="0">
                <a:sym typeface="Symbol"/>
              </a:rPr>
              <a:t>             </a:t>
            </a:r>
            <a:endParaRPr lang="ru-RU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точки  вокруг начала координат против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часовой стрелки на угол  от    </a:t>
            </a:r>
            <a:r>
              <a:rPr lang="en-US" sz="2200" dirty="0" smtClean="0">
                <a:latin typeface="+mj-lt"/>
                <a:sym typeface="Symbol"/>
              </a:rPr>
              <a:t>-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                                                   </a:t>
            </a:r>
            <a:endParaRPr lang="ru-RU" sz="18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до  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  ордината точки, т.е </a:t>
            </a:r>
            <a:r>
              <a:rPr lang="en-US" sz="2200" dirty="0" smtClean="0">
                <a:latin typeface="+mj-lt"/>
                <a:sym typeface="Symbol"/>
              </a:rPr>
              <a:t>sin x</a:t>
            </a:r>
            <a:r>
              <a:rPr lang="ru-RU" sz="2200" dirty="0" smtClean="0">
                <a:latin typeface="+mj-lt"/>
                <a:sym typeface="Symbol"/>
              </a:rPr>
              <a:t>,  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увеличивается от  -1 до 1. Поэтому если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-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 ≤ Х</a:t>
            </a:r>
            <a:r>
              <a:rPr lang="ru-RU" sz="2200" dirty="0" smtClean="0">
                <a:sym typeface="Symbol"/>
              </a:rPr>
              <a:t>1</a:t>
            </a:r>
            <a:r>
              <a:rPr lang="ru-RU" sz="2200" dirty="0" smtClean="0">
                <a:latin typeface="+mj-lt"/>
                <a:sym typeface="Symbol"/>
              </a:rPr>
              <a:t>  </a:t>
            </a:r>
            <a:r>
              <a:rPr lang="en-US" sz="2200" dirty="0" smtClean="0">
                <a:latin typeface="+mj-lt"/>
                <a:sym typeface="Symbol"/>
              </a:rPr>
              <a:t>&lt; </a:t>
            </a:r>
            <a:r>
              <a:rPr lang="ru-RU" sz="2200" dirty="0" smtClean="0">
                <a:latin typeface="+mj-lt"/>
                <a:sym typeface="Symbol"/>
              </a:rPr>
              <a:t> Х</a:t>
            </a:r>
            <a:r>
              <a:rPr lang="ru-RU" sz="2200" dirty="0" smtClean="0"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ru-RU" sz="2200" dirty="0" smtClean="0">
                <a:latin typeface="+mj-lt"/>
                <a:sym typeface="Symbol"/>
              </a:rPr>
              <a:t>≤ 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 , то </a:t>
            </a:r>
            <a:r>
              <a:rPr lang="en-US" sz="2200" dirty="0" smtClean="0">
                <a:latin typeface="+mj-lt"/>
                <a:sym typeface="Symbol"/>
              </a:rPr>
              <a:t>sin </a:t>
            </a:r>
            <a:r>
              <a:rPr lang="ru-RU" sz="2200" dirty="0" smtClean="0">
                <a:latin typeface="+mj-lt"/>
                <a:sym typeface="Symbol"/>
              </a:rPr>
              <a:t>Х</a:t>
            </a:r>
            <a:r>
              <a:rPr lang="ru-RU" sz="2200" dirty="0" smtClean="0">
                <a:sym typeface="Symbol"/>
              </a:rPr>
              <a:t>1</a:t>
            </a:r>
            <a:r>
              <a:rPr lang="en-US" sz="2200" dirty="0" smtClean="0">
                <a:latin typeface="+mj-lt"/>
                <a:sym typeface="Symbol"/>
              </a:rPr>
              <a:t>&lt; sin </a:t>
            </a:r>
            <a:r>
              <a:rPr lang="ru-RU" sz="2200" dirty="0" smtClean="0">
                <a:latin typeface="+mj-lt"/>
                <a:sym typeface="Symbol"/>
              </a:rPr>
              <a:t>Х</a:t>
            </a:r>
            <a:r>
              <a:rPr lang="ru-RU" sz="2200" dirty="0" smtClean="0"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.                        -1    </a:t>
            </a:r>
            <a:r>
              <a:rPr lang="ru-RU" sz="2200" dirty="0" smtClean="0">
                <a:sym typeface="Symbol"/>
              </a:rPr>
              <a:t>-</a:t>
            </a:r>
            <a:r>
              <a:rPr lang="en-US" sz="2200" baseline="30000" dirty="0" smtClean="0">
                <a:sym typeface="Symbol"/>
              </a:rPr>
              <a:t> </a:t>
            </a:r>
            <a:r>
              <a:rPr lang="el-GR" sz="2400" b="1" baseline="30000" dirty="0" smtClean="0">
                <a:sym typeface="Symbol"/>
              </a:rPr>
              <a:t>π</a:t>
            </a:r>
            <a:r>
              <a:rPr lang="en-US" sz="2400" b="1" baseline="30000" dirty="0" smtClean="0">
                <a:sym typeface="Symbol"/>
              </a:rPr>
              <a:t> </a:t>
            </a:r>
            <a:r>
              <a:rPr lang="en-US" sz="2400" b="1" dirty="0" smtClean="0">
                <a:sym typeface="Symbol"/>
              </a:rPr>
              <a:t>/</a:t>
            </a:r>
            <a:r>
              <a:rPr lang="en-US" sz="2400" b="1" baseline="-25000" dirty="0" smtClean="0">
                <a:sym typeface="Symbol"/>
              </a:rPr>
              <a:t>2 </a:t>
            </a:r>
            <a:endParaRPr lang="ru-RU" sz="2400" b="1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Это означает, что функция </a:t>
            </a:r>
            <a:r>
              <a:rPr lang="en-US" sz="2200" dirty="0" smtClean="0">
                <a:latin typeface="+mj-lt"/>
                <a:sym typeface="Symbol"/>
              </a:rPr>
              <a:t>y = sin x</a:t>
            </a:r>
            <a:r>
              <a:rPr lang="ru-RU" sz="2200" dirty="0" smtClean="0">
                <a:latin typeface="+mj-lt"/>
                <a:sym typeface="Symbol"/>
              </a:rPr>
              <a:t>  возрастает на </a:t>
            </a:r>
          </a:p>
          <a:p>
            <a:pPr marL="342900" indent="-342900">
              <a:buNone/>
            </a:pPr>
            <a:r>
              <a:rPr lang="en-US" sz="2200" dirty="0" smtClean="0">
                <a:latin typeface="+mj-lt"/>
                <a:sym typeface="Symbol"/>
              </a:rPr>
              <a:t>[-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 ;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]</a:t>
            </a:r>
            <a:r>
              <a:rPr lang="ru-RU" sz="2200" dirty="0" smtClean="0">
                <a:latin typeface="+mj-lt"/>
                <a:sym typeface="Symbol"/>
              </a:rPr>
              <a:t>. 2) Т.к.  функция периодическая с периодом Т =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ru-RU" sz="2200" dirty="0" smtClean="0">
                <a:latin typeface="+mj-lt"/>
                <a:sym typeface="Symbol"/>
              </a:rPr>
              <a:t>, то она возрастает на </a:t>
            </a:r>
            <a:r>
              <a:rPr lang="en-US" sz="2200" dirty="0" smtClean="0">
                <a:latin typeface="+mj-lt"/>
                <a:sym typeface="Symbol"/>
              </a:rPr>
              <a:t>[-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</a:t>
            </a:r>
            <a:r>
              <a:rPr lang="en-US" sz="2200" dirty="0" smtClean="0">
                <a:latin typeface="+mj-lt"/>
              </a:rPr>
              <a:t> 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 .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Убывание функции на </a:t>
            </a:r>
            <a:r>
              <a:rPr lang="en-US" sz="2200" dirty="0" smtClean="0">
                <a:latin typeface="+mj-lt"/>
                <a:sym typeface="Symbol"/>
              </a:rPr>
              <a:t>[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</a:t>
            </a:r>
            <a:r>
              <a:rPr lang="ru-RU" sz="2200" baseline="30000" dirty="0" smtClean="0">
                <a:latin typeface="+mj-lt"/>
                <a:sym typeface="Symbol"/>
              </a:rPr>
              <a:t> 3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, 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доказывается аналогично.</a:t>
            </a:r>
          </a:p>
          <a:p>
            <a:pPr marL="342900" indent="-342900">
              <a:buNone/>
            </a:pPr>
            <a:endParaRPr lang="ru-RU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endParaRPr lang="ru-RU" sz="2200" b="1" dirty="0" smtClean="0">
              <a:latin typeface="+mj-lt"/>
              <a:sym typeface="Symbol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072198" y="2428868"/>
            <a:ext cx="1643074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возврат 31">
            <a:hlinkClick r:id="rId2" action="ppaction://hlinksldjump" highlightClick="1"/>
          </p:cNvPr>
          <p:cNvSpPr/>
          <p:nvPr/>
        </p:nvSpPr>
        <p:spPr>
          <a:xfrm>
            <a:off x="4286248" y="6000768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857884" y="3214686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5750727" y="3178967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smtClean="0">
                <a:solidFill>
                  <a:schemeClr val="tx1"/>
                </a:solidFill>
              </a:rPr>
              <a:t>Определение промежутков знакопостоянства</a:t>
            </a:r>
            <a:r>
              <a:rPr lang="en-US" sz="2800" b="1" smtClean="0">
                <a:solidFill>
                  <a:schemeClr val="tx1"/>
                </a:solidFill>
              </a:rPr>
              <a:t/>
            </a:r>
            <a:br>
              <a:rPr lang="en-US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тригонометрических функций.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489586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latin typeface="+mj-lt"/>
            </a:endParaRPr>
          </a:p>
          <a:p>
            <a:pPr>
              <a:buNone/>
            </a:pPr>
            <a:r>
              <a:rPr lang="en-US" b="1" dirty="0" smtClean="0">
                <a:latin typeface="+mj-lt"/>
              </a:rPr>
              <a:t>y = </a:t>
            </a:r>
            <a:r>
              <a:rPr lang="en-US" b="1" dirty="0" err="1" smtClean="0">
                <a:latin typeface="+mj-lt"/>
              </a:rPr>
              <a:t>tg</a:t>
            </a:r>
            <a:r>
              <a:rPr lang="en-US" b="1" dirty="0" smtClean="0">
                <a:latin typeface="+mj-lt"/>
              </a:rPr>
              <a:t> x           </a:t>
            </a:r>
            <a:r>
              <a:rPr lang="ru-RU" b="1" dirty="0" smtClean="0">
                <a:latin typeface="+mj-lt"/>
              </a:rPr>
              <a:t>                                                                       </a:t>
            </a:r>
            <a:endParaRPr lang="en-US" b="1" dirty="0" smtClean="0">
              <a:latin typeface="+mj-lt"/>
            </a:endParaRPr>
          </a:p>
          <a:p>
            <a:pPr marL="342900" indent="-342900">
              <a:buNone/>
            </a:pPr>
            <a:r>
              <a:rPr lang="ru-RU" sz="2400" b="1" dirty="0" smtClean="0">
                <a:sym typeface="Symbol"/>
              </a:rPr>
              <a:t> </a:t>
            </a:r>
            <a:r>
              <a:rPr lang="en-US" sz="2400" dirty="0" err="1" smtClean="0">
                <a:latin typeface="+mj-lt"/>
                <a:sym typeface="Symbol"/>
              </a:rPr>
              <a:t>tg</a:t>
            </a:r>
            <a:r>
              <a:rPr lang="en-US" sz="2400" dirty="0" smtClean="0">
                <a:latin typeface="+mj-lt"/>
                <a:sym typeface="Symbol"/>
              </a:rPr>
              <a:t> x &gt; 0</a:t>
            </a:r>
            <a:r>
              <a:rPr lang="ru-RU" sz="2400" dirty="0" smtClean="0">
                <a:latin typeface="+mj-lt"/>
                <a:sym typeface="Symbol"/>
              </a:rPr>
              <a:t>     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ru-RU" sz="2400" dirty="0" smtClean="0">
                <a:latin typeface="+mj-lt"/>
                <a:sym typeface="Symbol"/>
              </a:rPr>
              <a:t>при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ru-RU" sz="2400" dirty="0" smtClean="0">
                <a:latin typeface="+mj-lt"/>
                <a:sym typeface="Symbol"/>
              </a:rPr>
              <a:t>    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 &lt; </a:t>
            </a:r>
            <a:r>
              <a:rPr lang="en-US" sz="2400" dirty="0" smtClean="0">
                <a:latin typeface="+mj-lt"/>
                <a:sym typeface="Symbol"/>
              </a:rPr>
              <a:t>x &lt; </a:t>
            </a:r>
            <a:r>
              <a:rPr lang="en-US" sz="2400" baseline="30000" dirty="0" smtClean="0">
                <a:latin typeface="+mj-lt"/>
                <a:sym typeface="Symbol"/>
              </a:rPr>
              <a:t> </a:t>
            </a:r>
            <a:r>
              <a:rPr lang="el-GR" sz="2400" baseline="30000" dirty="0" smtClean="0">
                <a:latin typeface="+mj-lt"/>
                <a:sym typeface="Symbol"/>
              </a:rPr>
              <a:t>π</a:t>
            </a:r>
            <a:r>
              <a:rPr lang="en-US" sz="2400" baseline="30000" dirty="0" smtClean="0">
                <a:latin typeface="+mj-lt"/>
                <a:sym typeface="Symbol"/>
              </a:rPr>
              <a:t> </a:t>
            </a:r>
            <a:r>
              <a:rPr lang="en-US" sz="2400" dirty="0" smtClean="0">
                <a:latin typeface="+mj-lt"/>
                <a:sym typeface="Symbol"/>
              </a:rPr>
              <a:t>/</a:t>
            </a:r>
            <a:r>
              <a:rPr lang="en-US" sz="2400" baseline="-25000" dirty="0" smtClean="0">
                <a:latin typeface="+mj-lt"/>
                <a:sym typeface="Symbol"/>
              </a:rPr>
              <a:t>2 </a:t>
            </a:r>
            <a:r>
              <a:rPr lang="en-US" sz="2400" dirty="0" smtClean="0">
                <a:latin typeface="+mj-lt"/>
                <a:sym typeface="Symbol"/>
              </a:rPr>
              <a:t>+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n, </a:t>
            </a:r>
            <a:r>
              <a:rPr lang="en-US" sz="2400" dirty="0" smtClean="0">
                <a:latin typeface="+mj-lt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</a:t>
            </a:r>
            <a:r>
              <a:rPr lang="en-US" sz="2400" dirty="0" smtClean="0">
                <a:latin typeface="+mj-lt"/>
                <a:sym typeface="Symbol"/>
              </a:rPr>
              <a:t>Z</a:t>
            </a:r>
            <a:r>
              <a:rPr lang="ru-RU" sz="2400" dirty="0" smtClean="0">
                <a:latin typeface="+mj-lt"/>
                <a:sym typeface="Symbol"/>
              </a:rPr>
              <a:t>;                </a:t>
            </a:r>
            <a:r>
              <a:rPr lang="ru-RU" sz="2800" b="1" dirty="0" smtClean="0">
                <a:latin typeface="+mj-lt"/>
                <a:sym typeface="Symbol"/>
              </a:rPr>
              <a:t>—                  +</a:t>
            </a:r>
            <a:endParaRPr lang="en-US" sz="2800" b="1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en-US" sz="2400" dirty="0" err="1" smtClean="0">
                <a:latin typeface="+mj-lt"/>
                <a:sym typeface="Symbol"/>
              </a:rPr>
              <a:t>tg</a:t>
            </a:r>
            <a:r>
              <a:rPr lang="en-US" sz="2400" dirty="0" smtClean="0">
                <a:latin typeface="+mj-lt"/>
                <a:sym typeface="Symbol"/>
              </a:rPr>
              <a:t> x &lt; 0</a:t>
            </a:r>
            <a:r>
              <a:rPr lang="ru-RU" sz="2400" dirty="0" smtClean="0">
                <a:latin typeface="+mj-lt"/>
                <a:sym typeface="Symbol"/>
              </a:rPr>
              <a:t>      при </a:t>
            </a:r>
            <a:r>
              <a:rPr lang="en-US" sz="2400" dirty="0" smtClean="0">
                <a:latin typeface="+mj-lt"/>
                <a:sym typeface="Symbol"/>
              </a:rPr>
              <a:t>  </a:t>
            </a:r>
            <a:r>
              <a:rPr lang="ru-RU" sz="2400" dirty="0" smtClean="0">
                <a:latin typeface="+mj-lt"/>
                <a:sym typeface="Symbol"/>
              </a:rPr>
              <a:t>-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el-GR" sz="2400" baseline="30000" dirty="0" smtClean="0">
                <a:latin typeface="+mj-lt"/>
                <a:sym typeface="Symbol"/>
              </a:rPr>
              <a:t>π</a:t>
            </a:r>
            <a:r>
              <a:rPr lang="en-US" sz="2400" baseline="30000" dirty="0" smtClean="0">
                <a:latin typeface="+mj-lt"/>
                <a:sym typeface="Symbol"/>
              </a:rPr>
              <a:t> </a:t>
            </a:r>
            <a:r>
              <a:rPr lang="en-US" sz="2400" dirty="0" smtClean="0">
                <a:latin typeface="+mj-lt"/>
                <a:sym typeface="Symbol"/>
              </a:rPr>
              <a:t>/</a:t>
            </a:r>
            <a:r>
              <a:rPr lang="en-US" sz="2400" baseline="-25000" dirty="0" smtClean="0">
                <a:latin typeface="+mj-lt"/>
                <a:sym typeface="Symbol"/>
              </a:rPr>
              <a:t>2</a:t>
            </a:r>
            <a:r>
              <a:rPr lang="en-US" sz="2400" dirty="0" smtClean="0">
                <a:latin typeface="+mj-lt"/>
                <a:sym typeface="Symbol"/>
              </a:rPr>
              <a:t> +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 &lt; </a:t>
            </a:r>
            <a:r>
              <a:rPr lang="en-US" sz="2400" dirty="0" smtClean="0">
                <a:latin typeface="+mj-lt"/>
                <a:sym typeface="Symbol"/>
              </a:rPr>
              <a:t>x &lt;</a:t>
            </a:r>
            <a:r>
              <a:rPr lang="ru-RU" sz="2400" dirty="0" smtClean="0">
                <a:latin typeface="+mj-lt"/>
                <a:sym typeface="Symbol"/>
              </a:rPr>
              <a:t>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n, </a:t>
            </a:r>
            <a:r>
              <a:rPr lang="en-US" sz="2400" dirty="0" smtClean="0">
                <a:latin typeface="+mj-lt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</a:t>
            </a:r>
            <a:r>
              <a:rPr lang="en-US" sz="2400" dirty="0" smtClean="0">
                <a:latin typeface="+mj-lt"/>
                <a:sym typeface="Symbol"/>
              </a:rPr>
              <a:t>Z </a:t>
            </a:r>
            <a:r>
              <a:rPr lang="ru-RU" sz="2400" dirty="0" smtClean="0">
                <a:latin typeface="+mj-lt"/>
                <a:sym typeface="Symbol"/>
              </a:rPr>
              <a:t>.</a:t>
            </a:r>
            <a:r>
              <a:rPr lang="ru-RU" sz="2200" dirty="0" smtClean="0">
                <a:latin typeface="+mj-lt"/>
                <a:sym typeface="Symbol"/>
              </a:rPr>
              <a:t> </a:t>
            </a:r>
          </a:p>
          <a:p>
            <a:pPr marL="342900" indent="-342900">
              <a:buNone/>
            </a:pPr>
            <a:endParaRPr lang="ru-RU" sz="2200" b="1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b="1" dirty="0" smtClean="0">
                <a:latin typeface="+mj-lt"/>
                <a:sym typeface="Symbol"/>
              </a:rPr>
              <a:t>                                                                                                    </a:t>
            </a:r>
            <a:r>
              <a:rPr lang="ru-RU" sz="2800" b="1" dirty="0" smtClean="0">
                <a:latin typeface="+mj-lt"/>
                <a:sym typeface="Symbol"/>
              </a:rPr>
              <a:t>+</a:t>
            </a:r>
            <a:r>
              <a:rPr lang="ru-RU" sz="2200" b="1" dirty="0" smtClean="0">
                <a:latin typeface="+mj-lt"/>
                <a:sym typeface="Symbol"/>
              </a:rPr>
              <a:t>                   —      </a:t>
            </a:r>
          </a:p>
          <a:p>
            <a:pPr marL="342900" indent="-342900">
              <a:buNone/>
            </a:pPr>
            <a:r>
              <a:rPr lang="en-US" sz="2400" b="1" dirty="0" smtClean="0">
                <a:latin typeface="+mj-lt"/>
              </a:rPr>
              <a:t>y = </a:t>
            </a:r>
            <a:r>
              <a:rPr lang="en-US" sz="2400" b="1" dirty="0" err="1" smtClean="0">
                <a:latin typeface="+mj-lt"/>
              </a:rPr>
              <a:t>ctg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smtClean="0"/>
              <a:t>x</a:t>
            </a:r>
            <a:r>
              <a:rPr lang="ru-RU" sz="2200" dirty="0" smtClean="0">
                <a:latin typeface="+mj-lt"/>
              </a:rPr>
              <a:t> </a:t>
            </a:r>
          </a:p>
          <a:p>
            <a:pPr marL="342900" indent="-342900">
              <a:buNone/>
            </a:pPr>
            <a:r>
              <a:rPr lang="ru-RU" sz="2400" b="1" dirty="0" smtClean="0">
                <a:sym typeface="Symbol"/>
              </a:rPr>
              <a:t> </a:t>
            </a:r>
            <a:r>
              <a:rPr lang="en-US" sz="2400" dirty="0" err="1" smtClean="0">
                <a:latin typeface="+mj-lt"/>
                <a:sym typeface="Symbol"/>
              </a:rPr>
              <a:t>ctg</a:t>
            </a:r>
            <a:r>
              <a:rPr lang="en-US" sz="2400" dirty="0" smtClean="0">
                <a:latin typeface="+mj-lt"/>
                <a:sym typeface="Symbol"/>
              </a:rPr>
              <a:t> x &gt; 0</a:t>
            </a:r>
            <a:r>
              <a:rPr lang="ru-RU" sz="2400" dirty="0" smtClean="0">
                <a:latin typeface="+mj-lt"/>
                <a:sym typeface="Symbol"/>
              </a:rPr>
              <a:t>   при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ru-RU" sz="2400" dirty="0" smtClean="0">
                <a:latin typeface="+mj-lt"/>
                <a:sym typeface="Symbol"/>
              </a:rPr>
              <a:t>    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 &lt; </a:t>
            </a:r>
            <a:r>
              <a:rPr lang="en-US" sz="2400" dirty="0" smtClean="0">
                <a:latin typeface="+mj-lt"/>
                <a:sym typeface="Symbol"/>
              </a:rPr>
              <a:t>x &lt; </a:t>
            </a:r>
            <a:r>
              <a:rPr lang="en-US" sz="2400" baseline="30000" dirty="0" smtClean="0">
                <a:latin typeface="+mj-lt"/>
                <a:sym typeface="Symbol"/>
              </a:rPr>
              <a:t> </a:t>
            </a:r>
            <a:r>
              <a:rPr lang="el-GR" sz="2400" baseline="30000" dirty="0" smtClean="0">
                <a:latin typeface="+mj-lt"/>
                <a:sym typeface="Symbol"/>
              </a:rPr>
              <a:t>π</a:t>
            </a:r>
            <a:r>
              <a:rPr lang="en-US" sz="2400" baseline="30000" dirty="0" smtClean="0">
                <a:latin typeface="+mj-lt"/>
                <a:sym typeface="Symbol"/>
              </a:rPr>
              <a:t> </a:t>
            </a:r>
            <a:r>
              <a:rPr lang="en-US" sz="2400" dirty="0" smtClean="0">
                <a:latin typeface="+mj-lt"/>
                <a:sym typeface="Symbol"/>
              </a:rPr>
              <a:t>/</a:t>
            </a:r>
            <a:r>
              <a:rPr lang="en-US" sz="2400" baseline="-25000" dirty="0" smtClean="0">
                <a:latin typeface="+mj-lt"/>
                <a:sym typeface="Symbol"/>
              </a:rPr>
              <a:t>2 </a:t>
            </a:r>
            <a:r>
              <a:rPr lang="en-US" sz="2400" dirty="0" smtClean="0">
                <a:latin typeface="+mj-lt"/>
                <a:sym typeface="Symbol"/>
              </a:rPr>
              <a:t>+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n, </a:t>
            </a:r>
            <a:r>
              <a:rPr lang="en-US" sz="2400" dirty="0" smtClean="0">
                <a:latin typeface="+mj-lt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</a:t>
            </a:r>
            <a:r>
              <a:rPr lang="en-US" sz="2400" dirty="0" smtClean="0">
                <a:latin typeface="+mj-lt"/>
                <a:sym typeface="Symbol"/>
              </a:rPr>
              <a:t>Z</a:t>
            </a:r>
            <a:r>
              <a:rPr lang="ru-RU" sz="2400" dirty="0" smtClean="0">
                <a:latin typeface="+mj-lt"/>
                <a:sym typeface="Symbol"/>
              </a:rPr>
              <a:t>;</a:t>
            </a:r>
            <a:endParaRPr lang="en-US" sz="24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en-US" sz="2400" dirty="0" err="1" smtClean="0">
                <a:latin typeface="+mj-lt"/>
                <a:sym typeface="Symbol"/>
              </a:rPr>
              <a:t>ctg</a:t>
            </a:r>
            <a:r>
              <a:rPr lang="en-US" sz="2400" dirty="0" smtClean="0">
                <a:latin typeface="+mj-lt"/>
                <a:sym typeface="Symbol"/>
              </a:rPr>
              <a:t> x &lt; 0</a:t>
            </a:r>
            <a:r>
              <a:rPr lang="ru-RU" sz="2400" dirty="0" smtClean="0">
                <a:latin typeface="+mj-lt"/>
                <a:sym typeface="Symbol"/>
              </a:rPr>
              <a:t>   при </a:t>
            </a:r>
            <a:r>
              <a:rPr lang="en-US" sz="2400" dirty="0" smtClean="0">
                <a:latin typeface="+mj-lt"/>
                <a:sym typeface="Symbol"/>
              </a:rPr>
              <a:t>  </a:t>
            </a:r>
            <a:r>
              <a:rPr lang="el-GR" sz="2400" baseline="30000" dirty="0" smtClean="0">
                <a:latin typeface="+mj-lt"/>
                <a:sym typeface="Symbol"/>
              </a:rPr>
              <a:t>π</a:t>
            </a:r>
            <a:r>
              <a:rPr lang="en-US" sz="2400" baseline="30000" dirty="0" smtClean="0">
                <a:latin typeface="+mj-lt"/>
                <a:sym typeface="Symbol"/>
              </a:rPr>
              <a:t> </a:t>
            </a:r>
            <a:r>
              <a:rPr lang="en-US" sz="2400" dirty="0" smtClean="0">
                <a:latin typeface="+mj-lt"/>
                <a:sym typeface="Symbol"/>
              </a:rPr>
              <a:t>/</a:t>
            </a:r>
            <a:r>
              <a:rPr lang="en-US" sz="2400" baseline="-25000" dirty="0" smtClean="0">
                <a:latin typeface="+mj-lt"/>
                <a:sym typeface="Symbol"/>
              </a:rPr>
              <a:t>2</a:t>
            </a:r>
            <a:r>
              <a:rPr lang="en-US" sz="2400" dirty="0" smtClean="0">
                <a:latin typeface="+mj-lt"/>
                <a:sym typeface="Symbol"/>
              </a:rPr>
              <a:t> +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 &lt; </a:t>
            </a:r>
            <a:r>
              <a:rPr lang="en-US" sz="2400" dirty="0" smtClean="0">
                <a:latin typeface="+mj-lt"/>
                <a:sym typeface="Symbol"/>
              </a:rPr>
              <a:t>x &lt;</a:t>
            </a:r>
            <a:r>
              <a:rPr lang="ru-RU" sz="2400" dirty="0" smtClean="0">
                <a:latin typeface="+mj-lt"/>
                <a:sym typeface="Symbol"/>
              </a:rPr>
              <a:t>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ru-RU" sz="2400" dirty="0" smtClean="0">
                <a:latin typeface="+mj-lt"/>
                <a:sym typeface="Symbol"/>
              </a:rPr>
              <a:t> </a:t>
            </a:r>
            <a:r>
              <a:rPr lang="en-US" sz="2400" dirty="0" smtClean="0">
                <a:latin typeface="+mj-lt"/>
                <a:sym typeface="Symbol"/>
              </a:rPr>
              <a:t>+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n, </a:t>
            </a:r>
            <a:r>
              <a:rPr lang="en-US" sz="2400" dirty="0" smtClean="0">
                <a:latin typeface="+mj-lt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</a:t>
            </a:r>
            <a:r>
              <a:rPr lang="en-US" sz="2400" dirty="0" smtClean="0">
                <a:latin typeface="+mj-lt"/>
                <a:sym typeface="Symbol"/>
              </a:rPr>
              <a:t>Z</a:t>
            </a:r>
            <a:r>
              <a:rPr lang="ru-RU" sz="2400" dirty="0" smtClean="0">
                <a:latin typeface="+mj-lt"/>
                <a:sym typeface="Symbol"/>
              </a:rPr>
              <a:t>.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ru-RU" sz="2400" dirty="0" smtClean="0">
                <a:latin typeface="+mj-lt"/>
                <a:sym typeface="Symbol"/>
              </a:rPr>
              <a:t>  </a:t>
            </a:r>
          </a:p>
          <a:p>
            <a:pPr marL="342900" indent="-342900">
              <a:buNone/>
            </a:pPr>
            <a:r>
              <a:rPr lang="ru-RU" sz="2400" dirty="0" smtClean="0">
                <a:sym typeface="Symbol"/>
              </a:rPr>
              <a:t>                                                                             </a:t>
            </a:r>
            <a:r>
              <a:rPr lang="ru-RU" sz="2800" b="1" dirty="0" smtClean="0">
                <a:sym typeface="Symbol"/>
              </a:rPr>
              <a:t>                 </a:t>
            </a:r>
            <a:r>
              <a:rPr lang="ru-RU" sz="2400" dirty="0" smtClean="0">
                <a:sym typeface="Symbol"/>
              </a:rPr>
              <a:t>                                                                                    </a:t>
            </a:r>
            <a:endParaRPr lang="ru-RU" sz="2800" b="1" dirty="0" smtClean="0">
              <a:latin typeface="+mj-lt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929454" y="2428868"/>
            <a:ext cx="1571636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6394066" y="3250008"/>
            <a:ext cx="2643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643702" y="3214686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Управляющая кнопка: возврат 31">
            <a:hlinkClick r:id="rId2" action="ppaction://hlinksldjump" highlightClick="1"/>
          </p:cNvPr>
          <p:cNvSpPr/>
          <p:nvPr/>
        </p:nvSpPr>
        <p:spPr>
          <a:xfrm>
            <a:off x="1785918" y="4286256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озврат 7">
            <a:hlinkClick r:id="rId3" action="ppaction://hlinksldjump" highlightClick="1"/>
          </p:cNvPr>
          <p:cNvSpPr/>
          <p:nvPr/>
        </p:nvSpPr>
        <p:spPr>
          <a:xfrm>
            <a:off x="1785918" y="2000240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2800" b="1" smtClean="0">
                <a:solidFill>
                  <a:schemeClr val="tx1"/>
                </a:solidFill>
              </a:rPr>
              <a:t>Определение промежутков знакопостоянства</a:t>
            </a:r>
            <a:r>
              <a:rPr lang="en-US" sz="2800" b="1" smtClean="0">
                <a:solidFill>
                  <a:schemeClr val="tx1"/>
                </a:solidFill>
              </a:rPr>
              <a:t/>
            </a:r>
            <a:br>
              <a:rPr lang="en-US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тригонометрических функций.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253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b="1" dirty="0" smtClean="0">
                <a:latin typeface="+mj-lt"/>
              </a:rPr>
              <a:t>y = sin x</a:t>
            </a:r>
            <a:r>
              <a:rPr lang="ru-RU" b="1" dirty="0" smtClean="0">
                <a:latin typeface="+mj-lt"/>
              </a:rPr>
              <a:t> </a:t>
            </a:r>
            <a:r>
              <a:rPr lang="en-US" dirty="0" smtClean="0"/>
              <a:t>.</a:t>
            </a:r>
            <a:r>
              <a:rPr lang="ru-RU" dirty="0" smtClean="0"/>
              <a:t>                                                          </a:t>
            </a:r>
            <a:r>
              <a:rPr lang="en-US" sz="3200" dirty="0" smtClean="0"/>
              <a:t>+</a:t>
            </a:r>
            <a:r>
              <a:rPr lang="ru-RU" dirty="0" smtClean="0"/>
              <a:t>            </a:t>
            </a:r>
            <a:r>
              <a:rPr lang="en-US" sz="3600" b="1" dirty="0" smtClean="0"/>
              <a:t>   +</a:t>
            </a:r>
            <a:r>
              <a:rPr lang="ru-RU" sz="3600" b="1" dirty="0" smtClean="0"/>
              <a:t>            </a:t>
            </a:r>
          </a:p>
          <a:p>
            <a:pPr marL="342900" indent="-342900">
              <a:buNone/>
            </a:pPr>
            <a:r>
              <a:rPr lang="ru-RU" sz="2800" b="1" dirty="0" smtClean="0"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sin x &gt; 0 </a:t>
            </a:r>
            <a:r>
              <a:rPr lang="ru-RU" sz="2200" dirty="0" smtClean="0">
                <a:latin typeface="+mj-lt"/>
                <a:sym typeface="Symbol"/>
              </a:rPr>
              <a:t>при </a:t>
            </a:r>
            <a:r>
              <a:rPr lang="en-US" sz="2200" dirty="0" smtClean="0">
                <a:latin typeface="+mj-lt"/>
                <a:sym typeface="Symbol"/>
              </a:rPr>
              <a:t>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 &lt; </a:t>
            </a:r>
            <a:r>
              <a:rPr lang="en-US" sz="2200" dirty="0" smtClean="0">
                <a:latin typeface="+mj-lt"/>
                <a:sym typeface="Symbol"/>
              </a:rPr>
              <a:t>x &lt;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;</a:t>
            </a:r>
            <a:endParaRPr lang="en-US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en-US" sz="2200" dirty="0" smtClean="0">
                <a:latin typeface="+mj-lt"/>
                <a:sym typeface="Symbol"/>
              </a:rPr>
              <a:t> sin x &lt; 0</a:t>
            </a:r>
            <a:r>
              <a:rPr lang="ru-RU" sz="2200" dirty="0" smtClean="0">
                <a:latin typeface="+mj-lt"/>
                <a:sym typeface="Symbol"/>
              </a:rPr>
              <a:t> при </a:t>
            </a:r>
            <a:r>
              <a:rPr lang="en-US" sz="2200" dirty="0" smtClean="0">
                <a:latin typeface="+mj-lt"/>
                <a:sym typeface="Symbol"/>
              </a:rPr>
              <a:t> 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 &lt; </a:t>
            </a:r>
            <a:r>
              <a:rPr lang="en-US" sz="2200" dirty="0" smtClean="0">
                <a:latin typeface="+mj-lt"/>
                <a:sym typeface="Symbol"/>
              </a:rPr>
              <a:t>x &lt;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n, </a:t>
            </a:r>
            <a:r>
              <a:rPr lang="en-US" sz="2800" dirty="0" smtClean="0">
                <a:latin typeface="+mj-lt"/>
              </a:rPr>
              <a:t>n</a:t>
            </a:r>
            <a:r>
              <a:rPr lang="ru-RU" sz="2800" dirty="0" smtClean="0">
                <a:latin typeface="+mj-lt"/>
                <a:sym typeface="Symbol"/>
              </a:rPr>
              <a:t></a:t>
            </a:r>
            <a:r>
              <a:rPr lang="en-US" sz="2800" dirty="0" smtClean="0">
                <a:latin typeface="+mj-lt"/>
                <a:sym typeface="Symbol"/>
              </a:rPr>
              <a:t>Z </a:t>
            </a:r>
            <a:r>
              <a:rPr lang="ru-RU" sz="2800" dirty="0" smtClean="0">
                <a:latin typeface="+mj-lt"/>
                <a:sym typeface="Symbol"/>
              </a:rPr>
              <a:t>.</a:t>
            </a:r>
            <a:r>
              <a:rPr lang="en-US" sz="2800" dirty="0" smtClean="0">
                <a:latin typeface="+mj-lt"/>
                <a:sym typeface="Symbol"/>
              </a:rPr>
              <a:t>              _                  _</a:t>
            </a:r>
            <a:endParaRPr lang="ru-RU" sz="2800" dirty="0" smtClean="0">
              <a:latin typeface="+mj-lt"/>
              <a:sym typeface="Symbol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                            </a:t>
            </a:r>
          </a:p>
          <a:p>
            <a:pPr>
              <a:buNone/>
            </a:pPr>
            <a:r>
              <a:rPr lang="ru-RU" b="1" dirty="0" smtClean="0">
                <a:latin typeface="+mj-lt"/>
              </a:rPr>
              <a:t>  </a:t>
            </a:r>
            <a:r>
              <a:rPr lang="en-US" b="1" dirty="0" smtClean="0">
                <a:latin typeface="+mj-lt"/>
              </a:rPr>
              <a:t>y = </a:t>
            </a:r>
            <a:r>
              <a:rPr lang="en-US" b="1" dirty="0" err="1" smtClean="0">
                <a:latin typeface="+mj-lt"/>
              </a:rPr>
              <a:t>cos</a:t>
            </a:r>
            <a:r>
              <a:rPr lang="en-US" b="1" dirty="0" smtClean="0">
                <a:latin typeface="+mj-lt"/>
              </a:rPr>
              <a:t> x.</a:t>
            </a:r>
            <a:r>
              <a:rPr lang="ru-RU" b="1" dirty="0" smtClean="0">
                <a:latin typeface="+mj-lt"/>
              </a:rPr>
              <a:t>                                                                         </a:t>
            </a:r>
            <a:endParaRPr lang="en-US" b="1" dirty="0" smtClean="0">
              <a:latin typeface="+mj-lt"/>
            </a:endParaRPr>
          </a:p>
          <a:p>
            <a:pPr marL="342900" indent="-342900">
              <a:buNone/>
            </a:pPr>
            <a:r>
              <a:rPr lang="ru-RU" sz="2200" b="1" dirty="0" smtClean="0">
                <a:sym typeface="Symbol"/>
              </a:rPr>
              <a:t> </a:t>
            </a: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x &gt; 0 </a:t>
            </a:r>
            <a:r>
              <a:rPr lang="ru-RU" sz="2200" dirty="0" smtClean="0">
                <a:latin typeface="+mj-lt"/>
                <a:sym typeface="Symbol"/>
              </a:rPr>
              <a:t> при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ru-RU" sz="22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  -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 &lt; </a:t>
            </a:r>
            <a:r>
              <a:rPr lang="en-US" sz="2200" dirty="0" smtClean="0">
                <a:latin typeface="+mj-lt"/>
                <a:sym typeface="Symbol"/>
              </a:rPr>
              <a:t>x &lt; 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;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ru-RU" sz="2200" dirty="0" smtClean="0">
                <a:latin typeface="+mj-lt"/>
                <a:sym typeface="Symbol"/>
              </a:rPr>
              <a:t>         </a:t>
            </a:r>
            <a:r>
              <a:rPr lang="ru-RU" sz="3200" dirty="0" smtClean="0">
                <a:latin typeface="+mj-lt"/>
                <a:sym typeface="Symbol"/>
              </a:rPr>
              <a:t> _                +              </a:t>
            </a:r>
          </a:p>
          <a:p>
            <a:pPr marL="342900" indent="-342900">
              <a:buNone/>
            </a:pP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x &lt; 0  </a:t>
            </a:r>
            <a:r>
              <a:rPr lang="ru-RU" sz="2200" dirty="0" smtClean="0">
                <a:latin typeface="+mj-lt"/>
                <a:sym typeface="Symbol"/>
              </a:rPr>
              <a:t>при </a:t>
            </a:r>
            <a:r>
              <a:rPr lang="en-US" sz="2200" dirty="0" smtClean="0">
                <a:latin typeface="+mj-lt"/>
                <a:sym typeface="Symbol"/>
              </a:rPr>
              <a:t>    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 &lt; </a:t>
            </a:r>
            <a:r>
              <a:rPr lang="en-US" sz="2200" dirty="0" smtClean="0">
                <a:latin typeface="+mj-lt"/>
                <a:sym typeface="Symbol"/>
              </a:rPr>
              <a:t>x &lt;</a:t>
            </a:r>
            <a:r>
              <a:rPr lang="ru-RU" sz="2200" baseline="30000" dirty="0" smtClean="0">
                <a:latin typeface="+mj-lt"/>
                <a:sym typeface="Symbol"/>
              </a:rPr>
              <a:t> 3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Z.</a:t>
            </a:r>
            <a:endParaRPr lang="ru-RU" sz="2200" dirty="0" smtClean="0">
              <a:latin typeface="+mj-lt"/>
              <a:sym typeface="Symbol"/>
            </a:endParaRPr>
          </a:p>
          <a:p>
            <a:pPr>
              <a:buNone/>
            </a:pPr>
            <a:r>
              <a:rPr lang="ru-RU" sz="2200" dirty="0" smtClean="0">
                <a:latin typeface="+mj-lt"/>
              </a:rPr>
              <a:t>                                                                      </a:t>
            </a:r>
            <a:r>
              <a:rPr lang="en-US" sz="2200" dirty="0" smtClean="0">
                <a:latin typeface="+mj-lt"/>
              </a:rPr>
              <a:t>              </a:t>
            </a:r>
            <a:r>
              <a:rPr lang="ru-RU" sz="2200" dirty="0" smtClean="0">
                <a:latin typeface="+mj-lt"/>
              </a:rPr>
              <a:t>   </a:t>
            </a:r>
          </a:p>
          <a:p>
            <a:pPr>
              <a:buNone/>
            </a:pPr>
            <a:r>
              <a:rPr lang="ru-RU" sz="2200" dirty="0" smtClean="0">
                <a:latin typeface="+mj-lt"/>
              </a:rPr>
              <a:t> </a:t>
            </a:r>
            <a:r>
              <a:rPr lang="ru-RU" sz="2400" dirty="0" smtClean="0">
                <a:sym typeface="Symbol"/>
              </a:rPr>
              <a:t>                                                                                </a:t>
            </a:r>
            <a:r>
              <a:rPr lang="ru-RU" sz="2800" b="1" dirty="0" smtClean="0">
                <a:sym typeface="Symbol"/>
              </a:rPr>
              <a:t>−                  +</a:t>
            </a:r>
            <a:r>
              <a:rPr lang="ru-RU" sz="2400" b="1" dirty="0" smtClean="0">
                <a:sym typeface="Symbol"/>
              </a:rPr>
              <a:t> </a:t>
            </a:r>
            <a:r>
              <a:rPr lang="ru-RU" sz="2400" dirty="0" smtClean="0">
                <a:sym typeface="Symbol"/>
              </a:rPr>
              <a:t>                                                                                     </a:t>
            </a:r>
            <a:endParaRPr lang="ru-RU" sz="2800" b="1" dirty="0" smtClean="0">
              <a:latin typeface="+mj-l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786578" y="1285860"/>
            <a:ext cx="1571636" cy="15716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 flipH="1" flipV="1">
            <a:off x="6465107" y="1964521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6929454" y="3857628"/>
            <a:ext cx="1571636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6394066" y="4678768"/>
            <a:ext cx="2643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572264" y="2071678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715140" y="4714884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Управляющая кнопка: возврат 31">
            <a:hlinkClick r:id="rId2" action="ppaction://hlinksldjump" highlightClick="1"/>
          </p:cNvPr>
          <p:cNvSpPr/>
          <p:nvPr/>
        </p:nvSpPr>
        <p:spPr>
          <a:xfrm>
            <a:off x="2071670" y="3286124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озврат 10">
            <a:hlinkClick r:id="rId3" action="ppaction://hlinksldjump" highlightClick="1"/>
          </p:cNvPr>
          <p:cNvSpPr/>
          <p:nvPr/>
        </p:nvSpPr>
        <p:spPr>
          <a:xfrm>
            <a:off x="2071670" y="1285860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Содержание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1. </a:t>
            </a:r>
            <a:r>
              <a:rPr lang="ru-RU" dirty="0" smtClean="0">
                <a:hlinkClick r:id="rId2" action="ppaction://hlinksldjump"/>
              </a:rPr>
              <a:t>Основные свойства функции.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2. </a:t>
            </a:r>
            <a:r>
              <a:rPr lang="ru-RU" b="1" dirty="0" smtClean="0"/>
              <a:t>Функция </a:t>
            </a:r>
            <a:r>
              <a:rPr lang="en-US" b="1" dirty="0" smtClean="0"/>
              <a:t>y = sin</a:t>
            </a:r>
            <a:r>
              <a:rPr lang="ru-RU" b="1" dirty="0" smtClean="0"/>
              <a:t> </a:t>
            </a:r>
            <a:r>
              <a:rPr lang="en-US" b="1" dirty="0" smtClean="0"/>
              <a:t>x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2.1. </a:t>
            </a:r>
            <a:r>
              <a:rPr lang="ru-RU" dirty="0" smtClean="0">
                <a:hlinkClick r:id="rId3" action="ppaction://hlinksldjump"/>
              </a:rPr>
              <a:t> Свойства и график.</a:t>
            </a:r>
            <a:endParaRPr lang="ru-RU" dirty="0" smtClean="0"/>
          </a:p>
          <a:p>
            <a:r>
              <a:rPr lang="ru-RU" dirty="0" smtClean="0"/>
              <a:t>2.2. </a:t>
            </a:r>
            <a:r>
              <a:rPr lang="ru-RU" dirty="0" smtClean="0">
                <a:hlinkClick r:id="rId4" action="ppaction://hlinksldjump"/>
              </a:rPr>
              <a:t>График функции </a:t>
            </a:r>
            <a:r>
              <a:rPr lang="en-US" dirty="0" smtClean="0">
                <a:hlinkClick r:id="rId4" action="ppaction://hlinksldjump"/>
              </a:rPr>
              <a:t>y = sin</a:t>
            </a:r>
            <a:r>
              <a:rPr lang="ru-RU" dirty="0" smtClean="0">
                <a:hlinkClick r:id="rId4" action="ppaction://hlinksldjump"/>
              </a:rPr>
              <a:t> (</a:t>
            </a:r>
            <a:r>
              <a:rPr lang="en-US" dirty="0" smtClean="0">
                <a:hlinkClick r:id="rId4" action="ppaction://hlinksldjump"/>
              </a:rPr>
              <a:t>x</a:t>
            </a:r>
            <a:r>
              <a:rPr lang="ru-RU" dirty="0" smtClean="0">
                <a:hlinkClick r:id="rId4" action="ppaction://hlinksldjump"/>
              </a:rPr>
              <a:t> ± </a:t>
            </a:r>
            <a:r>
              <a:rPr lang="en-US" dirty="0" smtClean="0">
                <a:hlinkClick r:id="rId4" action="ppaction://hlinksldjump"/>
              </a:rPr>
              <a:t>b</a:t>
            </a:r>
            <a:r>
              <a:rPr lang="ru-RU" dirty="0" smtClean="0">
                <a:hlinkClick r:id="rId4" action="ppaction://hlinksldjump"/>
              </a:rPr>
              <a:t>).</a:t>
            </a:r>
            <a:endParaRPr lang="ru-RU" dirty="0" smtClean="0"/>
          </a:p>
          <a:p>
            <a:r>
              <a:rPr lang="ru-RU" dirty="0" smtClean="0"/>
              <a:t>2.3. </a:t>
            </a:r>
            <a:r>
              <a:rPr lang="ru-RU" dirty="0" smtClean="0">
                <a:hlinkClick r:id="rId5" action="ppaction://hlinksldjump"/>
              </a:rPr>
              <a:t>График функции </a:t>
            </a:r>
            <a:r>
              <a:rPr lang="en-US" dirty="0" smtClean="0">
                <a:hlinkClick r:id="rId5" action="ppaction://hlinksldjump"/>
              </a:rPr>
              <a:t>y = sin</a:t>
            </a:r>
            <a:r>
              <a:rPr lang="ru-RU" dirty="0" smtClean="0">
                <a:hlinkClick r:id="rId5" action="ppaction://hlinksldjump"/>
              </a:rPr>
              <a:t> </a:t>
            </a:r>
            <a:r>
              <a:rPr lang="en-US" dirty="0" smtClean="0">
                <a:hlinkClick r:id="rId5" action="ppaction://hlinksldjump"/>
              </a:rPr>
              <a:t>x</a:t>
            </a:r>
            <a:r>
              <a:rPr lang="ru-RU" dirty="0" smtClean="0">
                <a:hlinkClick r:id="rId5" action="ppaction://hlinksldjump"/>
              </a:rPr>
              <a:t> ± </a:t>
            </a:r>
            <a:r>
              <a:rPr lang="en-US" dirty="0" smtClean="0">
                <a:hlinkClick r:id="rId5" action="ppaction://hlinksldjump"/>
              </a:rPr>
              <a:t>b</a:t>
            </a:r>
            <a:r>
              <a:rPr lang="ru-RU" dirty="0" smtClean="0">
                <a:hlinkClick r:id="rId5" action="ppaction://hlinksldjump"/>
              </a:rPr>
              <a:t>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3. Функция </a:t>
            </a:r>
            <a:r>
              <a:rPr lang="en-US" b="1" dirty="0" smtClean="0"/>
              <a:t>y = cos x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3.1.  </a:t>
            </a:r>
            <a:r>
              <a:rPr lang="ru-RU" dirty="0" smtClean="0">
                <a:hlinkClick r:id="rId6" action="ppaction://hlinksldjump"/>
              </a:rPr>
              <a:t> Свойства и график.</a:t>
            </a:r>
            <a:endParaRPr lang="ru-RU" dirty="0" smtClean="0"/>
          </a:p>
          <a:p>
            <a:r>
              <a:rPr lang="ru-RU" dirty="0" smtClean="0"/>
              <a:t>3.2. </a:t>
            </a:r>
            <a:r>
              <a:rPr lang="ru-RU" dirty="0" smtClean="0">
                <a:hlinkClick r:id="rId7" action="ppaction://hlinksldjump"/>
              </a:rPr>
              <a:t>График функции </a:t>
            </a:r>
            <a:r>
              <a:rPr lang="en-US" dirty="0" smtClean="0">
                <a:hlinkClick r:id="rId7" action="ppaction://hlinksldjump"/>
              </a:rPr>
              <a:t>y = </a:t>
            </a:r>
            <a:r>
              <a:rPr lang="ru-RU" dirty="0" smtClean="0">
                <a:hlinkClick r:id="rId7" action="ppaction://hlinksldjump"/>
              </a:rPr>
              <a:t> </a:t>
            </a:r>
            <a:r>
              <a:rPr lang="en-US" dirty="0" smtClean="0">
                <a:hlinkClick r:id="rId7" action="ppaction://hlinksldjump"/>
              </a:rPr>
              <a:t>cos </a:t>
            </a:r>
            <a:r>
              <a:rPr lang="ru-RU" dirty="0" smtClean="0">
                <a:hlinkClick r:id="rId7" action="ppaction://hlinksldjump"/>
              </a:rPr>
              <a:t>(</a:t>
            </a:r>
            <a:r>
              <a:rPr lang="en-US" dirty="0" smtClean="0">
                <a:hlinkClick r:id="rId7" action="ppaction://hlinksldjump"/>
              </a:rPr>
              <a:t>x</a:t>
            </a:r>
            <a:r>
              <a:rPr lang="ru-RU" dirty="0" smtClean="0">
                <a:hlinkClick r:id="rId7" action="ppaction://hlinksldjump"/>
              </a:rPr>
              <a:t> ± </a:t>
            </a:r>
            <a:r>
              <a:rPr lang="en-US" dirty="0" smtClean="0">
                <a:hlinkClick r:id="rId7" action="ppaction://hlinksldjump"/>
              </a:rPr>
              <a:t>b</a:t>
            </a:r>
            <a:r>
              <a:rPr lang="ru-RU" dirty="0" smtClean="0">
                <a:hlinkClick r:id="rId7" action="ppaction://hlinksldjump"/>
              </a:rPr>
              <a:t>).</a:t>
            </a:r>
            <a:endParaRPr lang="en-US" dirty="0" smtClean="0"/>
          </a:p>
          <a:p>
            <a:r>
              <a:rPr lang="ru-RU" dirty="0" smtClean="0"/>
              <a:t>3</a:t>
            </a:r>
            <a:r>
              <a:rPr lang="en-US" dirty="0" smtClean="0"/>
              <a:t>.3. </a:t>
            </a:r>
            <a:r>
              <a:rPr lang="ru-RU" dirty="0" smtClean="0">
                <a:hlinkClick r:id="rId8" action="ppaction://hlinksldjump"/>
              </a:rPr>
              <a:t>График функции </a:t>
            </a:r>
            <a:r>
              <a:rPr lang="en-US" dirty="0" smtClean="0">
                <a:hlinkClick r:id="rId8" action="ppaction://hlinksldjump"/>
              </a:rPr>
              <a:t>y = cos</a:t>
            </a:r>
            <a:r>
              <a:rPr lang="ru-RU" dirty="0" smtClean="0">
                <a:hlinkClick r:id="rId8" action="ppaction://hlinksldjump"/>
              </a:rPr>
              <a:t> </a:t>
            </a:r>
            <a:r>
              <a:rPr lang="en-US" dirty="0" smtClean="0">
                <a:hlinkClick r:id="rId8" action="ppaction://hlinksldjump"/>
              </a:rPr>
              <a:t>x</a:t>
            </a:r>
            <a:r>
              <a:rPr lang="ru-RU" dirty="0" smtClean="0">
                <a:hlinkClick r:id="rId8" action="ppaction://hlinksldjump"/>
              </a:rPr>
              <a:t> ± </a:t>
            </a:r>
            <a:r>
              <a:rPr lang="en-US" dirty="0" smtClean="0">
                <a:hlinkClick r:id="rId8" action="ppaction://hlinksldjump"/>
              </a:rPr>
              <a:t>b</a:t>
            </a:r>
            <a:r>
              <a:rPr lang="ru-RU" dirty="0" smtClean="0">
                <a:hlinkClick r:id="rId8" action="ppaction://hlinksldjump"/>
              </a:rPr>
              <a:t>.</a:t>
            </a:r>
            <a:endParaRPr lang="en-US" dirty="0" smtClean="0"/>
          </a:p>
          <a:p>
            <a:pPr algn="ctr">
              <a:buNone/>
            </a:pPr>
            <a:r>
              <a:rPr lang="ru-RU" b="1" dirty="0" smtClean="0"/>
              <a:t>4.  Функция </a:t>
            </a:r>
            <a:r>
              <a:rPr lang="en-US" b="1" dirty="0" smtClean="0"/>
              <a:t> y = </a:t>
            </a:r>
            <a:r>
              <a:rPr lang="en-US" b="1" dirty="0" err="1" smtClean="0"/>
              <a:t>tg</a:t>
            </a:r>
            <a:r>
              <a:rPr lang="en-US" b="1" dirty="0" smtClean="0"/>
              <a:t> x</a:t>
            </a:r>
            <a:r>
              <a:rPr lang="ru-RU" b="1" dirty="0" smtClean="0"/>
              <a:t>:  </a:t>
            </a:r>
            <a:r>
              <a:rPr lang="ru-RU" b="1" dirty="0" smtClean="0">
                <a:hlinkClick r:id="rId9" action="ppaction://hlinksldjump"/>
              </a:rPr>
              <a:t> свойства и график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5.  Функция </a:t>
            </a:r>
            <a:r>
              <a:rPr lang="en-US" b="1" dirty="0" smtClean="0"/>
              <a:t>y = </a:t>
            </a:r>
            <a:r>
              <a:rPr lang="en-US" b="1" dirty="0" err="1" smtClean="0"/>
              <a:t>ctg</a:t>
            </a:r>
            <a:r>
              <a:rPr lang="en-US" b="1" dirty="0" smtClean="0"/>
              <a:t> x</a:t>
            </a:r>
            <a:r>
              <a:rPr lang="ru-RU" b="1" dirty="0" smtClean="0"/>
              <a:t>: </a:t>
            </a:r>
            <a:r>
              <a:rPr lang="ru-RU" b="1" dirty="0" smtClean="0">
                <a:hlinkClick r:id="rId10" action="ppaction://hlinksldjump"/>
              </a:rPr>
              <a:t> свойства и график.</a:t>
            </a: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в конец 3">
            <a:hlinkClick r:id="" action="ppaction://hlinkshowjump?jump=endshow" highlightClick="1"/>
          </p:cNvPr>
          <p:cNvSpPr/>
          <p:nvPr/>
        </p:nvSpPr>
        <p:spPr>
          <a:xfrm>
            <a:off x="8215338" y="6286520"/>
            <a:ext cx="428628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Основные свойства функции.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b="1" i="1" dirty="0" smtClean="0"/>
              <a:t>. Область определения.</a:t>
            </a:r>
          </a:p>
          <a:p>
            <a:r>
              <a:rPr lang="ru-RU" b="1" i="1" dirty="0" smtClean="0"/>
              <a:t>2. Область значений.</a:t>
            </a:r>
          </a:p>
          <a:p>
            <a:r>
              <a:rPr lang="ru-RU" b="1" i="1" dirty="0" smtClean="0"/>
              <a:t>3. Периодичность.</a:t>
            </a:r>
          </a:p>
          <a:p>
            <a:r>
              <a:rPr lang="ru-RU" b="1" i="1" dirty="0" smtClean="0"/>
              <a:t>4.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/>
              <a:t>Четность, нечетность.</a:t>
            </a:r>
          </a:p>
          <a:p>
            <a:r>
              <a:rPr lang="ru-RU" b="1" i="1" dirty="0" smtClean="0"/>
              <a:t>5. Нули.</a:t>
            </a:r>
          </a:p>
          <a:p>
            <a:r>
              <a:rPr lang="ru-RU" b="1" i="1" dirty="0" smtClean="0"/>
              <a:t>6. Промежутки монотонности.</a:t>
            </a:r>
          </a:p>
          <a:p>
            <a:r>
              <a:rPr lang="ru-RU" b="1" i="1" dirty="0" smtClean="0"/>
              <a:t>7. Промежутки </a:t>
            </a:r>
            <a:r>
              <a:rPr lang="ru-RU" b="1" i="1" dirty="0" err="1" smtClean="0"/>
              <a:t>знакопостоянства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8. Наибольшее и наименьшее значения.</a:t>
            </a:r>
          </a:p>
        </p:txBody>
      </p:sp>
      <p:sp>
        <p:nvSpPr>
          <p:cNvPr id="5" name="Управляющая кнопка: возврат 4">
            <a:hlinkClick r:id="" action="ppaction://hlinkshowjump?jump=previousslide" highlightClick="1"/>
          </p:cNvPr>
          <p:cNvSpPr/>
          <p:nvPr/>
        </p:nvSpPr>
        <p:spPr>
          <a:xfrm>
            <a:off x="7858148" y="5929330"/>
            <a:ext cx="714380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500065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 smtClean="0">
                <a:solidFill>
                  <a:srgbClr val="FF0000"/>
                </a:solidFill>
                <a:latin typeface="Constantia" pitchFamily="18" charset="0"/>
              </a:rPr>
              <a:t>Функция </a:t>
            </a:r>
            <a:r>
              <a:rPr lang="en-US" sz="4000" b="1" i="1" dirty="0" smtClean="0">
                <a:solidFill>
                  <a:srgbClr val="FF0000"/>
                </a:solidFill>
                <a:latin typeface="Constantia" pitchFamily="18" charset="0"/>
              </a:rPr>
              <a:t>  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y</a:t>
            </a:r>
            <a:r>
              <a:rPr lang="ru-RU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=</a:t>
            </a:r>
            <a:r>
              <a:rPr lang="ru-RU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sin</a:t>
            </a:r>
            <a:r>
              <a:rPr lang="ru-RU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x</a:t>
            </a:r>
            <a:endParaRPr lang="ru-RU" sz="4000" b="1" i="1" cap="none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714488"/>
            <a:ext cx="3976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График функции </a:t>
            </a:r>
            <a:r>
              <a:rPr lang="en-US" sz="3200" b="1" dirty="0" smtClean="0">
                <a:solidFill>
                  <a:srgbClr val="7030A0"/>
                </a:solidFill>
                <a:latin typeface="Constantia" pitchFamily="18" charset="0"/>
              </a:rPr>
              <a:t>   </a:t>
            </a:r>
            <a:endParaRPr lang="ru-RU" sz="3200" b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785794"/>
            <a:ext cx="48350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Свойства функции</a:t>
            </a:r>
            <a:r>
              <a:rPr lang="ru-RU" sz="2800" b="1" dirty="0" smtClean="0">
                <a:solidFill>
                  <a:srgbClr val="0070C0"/>
                </a:solidFill>
                <a:latin typeface="Constantia" pitchFamily="18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+mj-lt"/>
              </a:rPr>
              <a:t>D(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R</a:t>
            </a:r>
            <a:r>
              <a:rPr lang="ru-RU" sz="2000" b="1" dirty="0" smtClean="0">
                <a:latin typeface="+mj-lt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+mj-lt"/>
              </a:rPr>
              <a:t>  </a:t>
            </a:r>
            <a:r>
              <a:rPr lang="en-US" sz="2000" b="1" dirty="0" smtClean="0">
                <a:latin typeface="+mj-lt"/>
              </a:rPr>
              <a:t>E(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[- 1 ; 1]</a:t>
            </a:r>
            <a:endParaRPr lang="ru-RU" sz="2000" b="1" dirty="0" smtClean="0">
              <a:latin typeface="+mj-lt"/>
            </a:endParaRPr>
          </a:p>
          <a:p>
            <a:pPr marL="342900" indent="-342900">
              <a:buAutoNum type="arabicPeriod" startAt="3"/>
            </a:pPr>
            <a:r>
              <a:rPr lang="ru-RU" sz="2000" b="1" dirty="0" smtClean="0">
                <a:latin typeface="+mj-lt"/>
                <a:hlinkClick r:id="rId2" action="ppaction://hlinksldjump"/>
              </a:rPr>
              <a:t>Функция периодическая; Т = </a:t>
            </a:r>
            <a:r>
              <a:rPr lang="en-US" sz="2000" b="1" dirty="0" smtClean="0">
                <a:latin typeface="+mj-lt"/>
                <a:hlinkClick r:id="rId2" action="ppaction://hlinksldjump"/>
              </a:rPr>
              <a:t>2</a:t>
            </a:r>
            <a:r>
              <a:rPr lang="el-GR" sz="2000" b="1" dirty="0" smtClean="0">
                <a:latin typeface="+mj-lt"/>
                <a:hlinkClick r:id="rId2" action="ppaction://hlinksldjump"/>
              </a:rPr>
              <a:t>π</a:t>
            </a:r>
            <a:endParaRPr lang="ru-RU" sz="2000" b="1" dirty="0" smtClean="0">
              <a:latin typeface="+mj-lt"/>
            </a:endParaRPr>
          </a:p>
          <a:p>
            <a:pPr marL="342900" indent="-342900">
              <a:buAutoNum type="arabicPeriod" startAt="3"/>
            </a:pPr>
            <a:r>
              <a:rPr lang="ru-RU" sz="2000" b="1" dirty="0" smtClean="0">
                <a:latin typeface="+mj-lt"/>
                <a:hlinkClick r:id="rId3" action="ppaction://hlinksldjump"/>
              </a:rPr>
              <a:t> Функция нечетная</a:t>
            </a:r>
            <a:endParaRPr lang="ru-RU" sz="2000" b="1" dirty="0" smtClean="0">
              <a:latin typeface="+mj-lt"/>
            </a:endParaRPr>
          </a:p>
          <a:p>
            <a:pPr marL="342900" indent="-342900"/>
            <a:r>
              <a:rPr lang="ru-RU" sz="2000" b="1" smtClean="0">
                <a:latin typeface="+mj-lt"/>
              </a:rPr>
              <a:t>5.    </a:t>
            </a:r>
            <a:r>
              <a:rPr lang="en-US" sz="2000" b="1" dirty="0" smtClean="0">
                <a:latin typeface="+mj-lt"/>
              </a:rPr>
              <a:t>sin x  = 0</a:t>
            </a:r>
            <a:r>
              <a:rPr lang="ru-RU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при </a:t>
            </a:r>
            <a:r>
              <a:rPr lang="ru-RU" sz="2000" b="1" dirty="0" err="1" smtClean="0">
                <a:latin typeface="+mj-lt"/>
              </a:rPr>
              <a:t>х</a:t>
            </a:r>
            <a:r>
              <a:rPr lang="ru-RU" sz="2000" b="1" dirty="0" smtClean="0">
                <a:latin typeface="+mj-lt"/>
              </a:rPr>
              <a:t> =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n,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>
              <a:buAutoNum type="arabicPeriod" startAt="6"/>
            </a:pPr>
            <a:r>
              <a:rPr lang="ru-RU" sz="2000" b="1" dirty="0" smtClean="0">
                <a:latin typeface="+mj-lt"/>
                <a:sym typeface="Symbol"/>
                <a:hlinkClick r:id="rId4" action="ppaction://hlinksldjump"/>
              </a:rPr>
              <a:t>Функция возрастает </a:t>
            </a:r>
            <a:r>
              <a:rPr lang="ru-RU" sz="2000" b="1" dirty="0" smtClean="0">
                <a:latin typeface="+mj-lt"/>
                <a:sym typeface="Symbol"/>
              </a:rPr>
              <a:t>на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</a:t>
            </a:r>
            <a:r>
              <a:rPr lang="en-US" sz="2000" b="1" dirty="0" smtClean="0">
                <a:latin typeface="+mj-lt"/>
                <a:sym typeface="Symbol"/>
              </a:rPr>
              <a:t> [-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 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n;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n]</a:t>
            </a:r>
            <a:r>
              <a:rPr lang="ru-RU" sz="2000" b="1" dirty="0" smtClean="0">
                <a:latin typeface="+mj-lt"/>
                <a:sym typeface="Symbol"/>
              </a:rPr>
              <a:t>,</a:t>
            </a:r>
            <a:r>
              <a:rPr lang="en-US" sz="2000" b="1" dirty="0" smtClean="0">
                <a:latin typeface="+mj-lt"/>
              </a:rPr>
              <a:t>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 ,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                 убывает на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</a:t>
            </a:r>
            <a:r>
              <a:rPr lang="en-US" sz="2000" b="1" dirty="0" smtClean="0">
                <a:latin typeface="+mj-lt"/>
                <a:sym typeface="Symbol"/>
              </a:rPr>
              <a:t> [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 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n; </a:t>
            </a:r>
            <a:r>
              <a:rPr lang="ru-RU" sz="2000" b="1" baseline="30000" dirty="0" smtClean="0">
                <a:latin typeface="+mj-lt"/>
                <a:sym typeface="Symbol"/>
              </a:rPr>
              <a:t> 3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n]</a:t>
            </a:r>
            <a:r>
              <a:rPr lang="ru-RU" sz="2000" b="1" dirty="0" smtClean="0">
                <a:latin typeface="+mj-lt"/>
                <a:sym typeface="Symbol"/>
              </a:rPr>
              <a:t>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/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7.    </a:t>
            </a:r>
            <a:r>
              <a:rPr lang="en-US" sz="2000" b="1" dirty="0" smtClean="0">
                <a:latin typeface="+mj-lt"/>
                <a:sym typeface="Symbol"/>
                <a:hlinkClick r:id="rId5" action="ppaction://hlinksldjump"/>
              </a:rPr>
              <a:t>sin x &gt; 0 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 при </a:t>
            </a:r>
            <a:r>
              <a:rPr lang="en-US" sz="2000" b="1" dirty="0" smtClean="0">
                <a:latin typeface="+mj-lt"/>
                <a:sym typeface="Symbol"/>
              </a:rPr>
              <a:t>      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;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en-US" sz="2000" b="1" dirty="0" smtClean="0">
                <a:latin typeface="+mj-lt"/>
                <a:sym typeface="Symbol"/>
              </a:rPr>
              <a:t>     </a:t>
            </a:r>
            <a:r>
              <a:rPr lang="ru-RU" sz="2000" b="1" dirty="0" smtClean="0">
                <a:latin typeface="+mj-lt"/>
                <a:sym typeface="Symbol"/>
              </a:rPr>
              <a:t>    </a:t>
            </a:r>
            <a:r>
              <a:rPr lang="en-US" sz="2000" b="1" dirty="0" smtClean="0">
                <a:latin typeface="+mj-lt"/>
                <a:sym typeface="Symbol"/>
              </a:rPr>
              <a:t> sin x &lt; 0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         при </a:t>
            </a:r>
            <a:r>
              <a:rPr lang="en-US" sz="2000" b="1" dirty="0" smtClean="0">
                <a:latin typeface="+mj-lt"/>
                <a:sym typeface="Symbol"/>
              </a:rPr>
              <a:t>     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 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 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8.   Наибольшее значение функции у = 1; 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наименьшее значение функции у = -1.</a:t>
            </a:r>
            <a:endParaRPr lang="en-US" sz="2000" b="1" dirty="0" smtClean="0">
              <a:latin typeface="+mj-lt"/>
              <a:sym typeface="Symbol"/>
            </a:endParaRPr>
          </a:p>
        </p:txBody>
      </p:sp>
      <p:sp>
        <p:nvSpPr>
          <p:cNvPr id="8" name="Управляющая кнопка: возврат 7">
            <a:hlinkClick r:id="rId6" action="ppaction://hlinksldjump" highlightClick="1"/>
          </p:cNvPr>
          <p:cNvSpPr/>
          <p:nvPr/>
        </p:nvSpPr>
        <p:spPr>
          <a:xfrm>
            <a:off x="3786182" y="6286520"/>
            <a:ext cx="571504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0" y="328612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Даша\Desktop\Без имени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3143248"/>
            <a:ext cx="4078240" cy="2030406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571472" y="385762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596" y="4786322"/>
            <a:ext cx="385765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428596" y="3786190"/>
            <a:ext cx="3786214" cy="714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 l="10227" t="7254" r="6439" b="7254"/>
          <a:stretch>
            <a:fillRect/>
          </a:stretch>
        </p:blipFill>
        <p:spPr bwMode="auto">
          <a:xfrm>
            <a:off x="2000232" y="2071678"/>
            <a:ext cx="685804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6" name="Прямая со стрелкой 35"/>
          <p:cNvCxnSpPr/>
          <p:nvPr/>
        </p:nvCxnSpPr>
        <p:spPr>
          <a:xfrm rot="5400000" flipH="1" flipV="1">
            <a:off x="3536149" y="3750471"/>
            <a:ext cx="37862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40" idx="2"/>
          </p:cNvCxnSpPr>
          <p:nvPr/>
        </p:nvCxnSpPr>
        <p:spPr>
          <a:xfrm>
            <a:off x="2000232" y="3750472"/>
            <a:ext cx="6876434" cy="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00694" y="1785926"/>
            <a:ext cx="30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y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15404" y="3357562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x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357818" y="42148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4429124" y="3786190"/>
            <a:ext cx="14367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858545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715009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144033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572001" y="3285727"/>
            <a:ext cx="14287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929322" y="37861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86248" y="378619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29454" y="37861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378619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572528" y="378619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00430" y="378619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00298" y="378619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85918" y="38576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57818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2714620"/>
            <a:ext cx="22646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nstantia" pitchFamily="18" charset="0"/>
              </a:rPr>
              <a:t>y = </a:t>
            </a:r>
            <a:r>
              <a:rPr lang="en-US" sz="2800" b="1" dirty="0" smtClean="0">
                <a:solidFill>
                  <a:srgbClr val="FF0000"/>
                </a:solidFill>
                <a:latin typeface="Constantia" pitchFamily="18" charset="0"/>
              </a:rPr>
              <a:t>sin</a:t>
            </a:r>
            <a:r>
              <a:rPr lang="en-US" sz="2400" b="1" dirty="0" smtClean="0">
                <a:solidFill>
                  <a:srgbClr val="FF0000"/>
                </a:solidFill>
                <a:latin typeface="Constantia" pitchFamily="18" charset="0"/>
              </a:rPr>
              <a:t>(x +</a:t>
            </a:r>
            <a:r>
              <a:rPr lang="el-GR" sz="2400" b="1" dirty="0" smtClean="0">
                <a:solidFill>
                  <a:srgbClr val="FF0000"/>
                </a:solidFill>
                <a:latin typeface="Constantia" pitchFamily="18" charset="0"/>
              </a:rPr>
              <a:t>π/</a:t>
            </a:r>
            <a:r>
              <a:rPr lang="en-US" sz="2400" b="1" dirty="0" smtClean="0">
                <a:solidFill>
                  <a:srgbClr val="FF0000"/>
                </a:solidFill>
                <a:latin typeface="Constantia" pitchFamily="18" charset="0"/>
              </a:rPr>
              <a:t>2)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nstantia" pitchFamily="18" charset="0"/>
              </a:rPr>
              <a:t>y = cos x</a:t>
            </a:r>
            <a:endParaRPr lang="ru-RU" sz="2800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3500438"/>
            <a:ext cx="1928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nstantia" pitchFamily="18" charset="0"/>
              </a:rPr>
              <a:t>y = sin x 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42976" y="428604"/>
            <a:ext cx="616412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nstantia" pitchFamily="18" charset="0"/>
              </a:rPr>
              <a:t>График  функции </a:t>
            </a:r>
            <a:r>
              <a:rPr lang="en-US" sz="3200" b="1" dirty="0" smtClean="0">
                <a:latin typeface="Constantia" pitchFamily="18" charset="0"/>
              </a:rPr>
              <a:t>y = sin </a:t>
            </a:r>
            <a:r>
              <a:rPr lang="ru-RU" sz="3200" b="1" dirty="0" smtClean="0">
                <a:latin typeface="Constantia" pitchFamily="18" charset="0"/>
              </a:rPr>
              <a:t>(</a:t>
            </a:r>
            <a:r>
              <a:rPr lang="en-US" sz="3200" b="1" dirty="0" smtClean="0">
                <a:latin typeface="Constantia" pitchFamily="18" charset="0"/>
              </a:rPr>
              <a:t>x ±b</a:t>
            </a:r>
            <a:r>
              <a:rPr lang="ru-RU" sz="3200" b="1" dirty="0" smtClean="0">
                <a:latin typeface="Constantia" pitchFamily="18" charset="0"/>
              </a:rPr>
              <a:t>)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4143380"/>
            <a:ext cx="2202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nstantia" pitchFamily="18" charset="0"/>
              </a:rPr>
              <a:t>y = </a:t>
            </a:r>
            <a:r>
              <a:rPr lang="en-US" sz="2800" b="1" dirty="0" smtClean="0">
                <a:solidFill>
                  <a:srgbClr val="0070C0"/>
                </a:solidFill>
                <a:latin typeface="Constantia" pitchFamily="18" charset="0"/>
              </a:rPr>
              <a:t>sin</a:t>
            </a:r>
            <a:r>
              <a:rPr lang="en-US" sz="2400" b="1" dirty="0" smtClean="0">
                <a:solidFill>
                  <a:srgbClr val="0070C0"/>
                </a:solidFill>
                <a:latin typeface="Constantia" pitchFamily="18" charset="0"/>
              </a:rPr>
              <a:t>(x -</a:t>
            </a:r>
            <a:r>
              <a:rPr lang="el-GR" sz="2400" b="1" dirty="0" smtClean="0">
                <a:solidFill>
                  <a:srgbClr val="0070C0"/>
                </a:solidFill>
                <a:latin typeface="Constantia" pitchFamily="18" charset="0"/>
              </a:rPr>
              <a:t>π/</a:t>
            </a:r>
            <a:r>
              <a:rPr lang="en-US" sz="2400" b="1" dirty="0" smtClean="0">
                <a:solidFill>
                  <a:srgbClr val="0070C0"/>
                </a:solidFill>
                <a:latin typeface="Constantia" pitchFamily="18" charset="0"/>
              </a:rPr>
              <a:t>2</a:t>
            </a:r>
            <a:r>
              <a:rPr lang="en-US" sz="2400" b="1" i="1" dirty="0" smtClean="0">
                <a:solidFill>
                  <a:srgbClr val="0070C0"/>
                </a:solidFill>
                <a:latin typeface="Constantia" pitchFamily="18" charset="0"/>
              </a:rPr>
              <a:t>)</a:t>
            </a:r>
            <a:endParaRPr lang="ru-RU" sz="2400" b="1" i="1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8" name="Управляющая кнопка: возврат 27">
            <a:hlinkClick r:id="rId3" action="ppaction://hlinksldjump" highlightClick="1"/>
          </p:cNvPr>
          <p:cNvSpPr/>
          <p:nvPr/>
        </p:nvSpPr>
        <p:spPr>
          <a:xfrm>
            <a:off x="7429520" y="6143644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143108" y="3214686"/>
            <a:ext cx="671517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214546" y="4286256"/>
            <a:ext cx="664373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l="14254" t="7455" r="7807" b="15128"/>
          <a:stretch>
            <a:fillRect/>
          </a:stretch>
        </p:blipFill>
        <p:spPr bwMode="auto">
          <a:xfrm>
            <a:off x="1857356" y="2000240"/>
            <a:ext cx="707236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6" name="Прямая со стрелкой 35"/>
          <p:cNvCxnSpPr>
            <a:endCxn id="1026" idx="0"/>
          </p:cNvCxnSpPr>
          <p:nvPr/>
        </p:nvCxnSpPr>
        <p:spPr>
          <a:xfrm rot="5400000" flipH="1">
            <a:off x="3477701" y="3821909"/>
            <a:ext cx="37862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H="1">
            <a:off x="1928794" y="3786191"/>
            <a:ext cx="6929486" cy="357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00694" y="1785926"/>
            <a:ext cx="30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y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15404" y="3357562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x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357818" y="42148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4429124" y="3786190"/>
            <a:ext cx="14367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858545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715009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144033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572001" y="3285727"/>
            <a:ext cx="14287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929322" y="37861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86248" y="378619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29454" y="37861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378619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572528" y="378619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00430" y="378619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00298" y="378619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85918" y="38576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6380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2714620"/>
            <a:ext cx="1846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latin typeface="Constantia" pitchFamily="18" charset="0"/>
              </a:rPr>
              <a:t>y = </a:t>
            </a:r>
            <a:r>
              <a:rPr lang="en-US" sz="2800" b="1" dirty="0" smtClean="0">
                <a:solidFill>
                  <a:srgbClr val="00B0F0"/>
                </a:solidFill>
                <a:latin typeface="+mj-lt"/>
              </a:rPr>
              <a:t>sin x +1</a:t>
            </a:r>
            <a:endParaRPr lang="ru-RU" sz="2800" b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3429000"/>
            <a:ext cx="1592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nstantia" pitchFamily="18" charset="0"/>
              </a:rPr>
              <a:t>y = sin x 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42976" y="428604"/>
            <a:ext cx="583691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nstantia" pitchFamily="18" charset="0"/>
              </a:rPr>
              <a:t>График  функции </a:t>
            </a:r>
            <a:r>
              <a:rPr lang="en-US" sz="3200" b="1" dirty="0" smtClean="0">
                <a:latin typeface="Constantia" pitchFamily="18" charset="0"/>
              </a:rPr>
              <a:t>y = sin x ±b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0" y="4143380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E808B8"/>
                </a:solidFill>
                <a:latin typeface="+mj-lt"/>
              </a:rPr>
              <a:t>y = sin x -</a:t>
            </a:r>
            <a:r>
              <a:rPr lang="en-US" sz="2800" b="1" i="1" dirty="0" smtClean="0">
                <a:solidFill>
                  <a:srgbClr val="E808B8"/>
                </a:solidFill>
                <a:latin typeface="+mj-lt"/>
              </a:rPr>
              <a:t>1</a:t>
            </a:r>
            <a:endParaRPr lang="ru-RU" sz="2800" b="1" i="1" dirty="0">
              <a:solidFill>
                <a:srgbClr val="E808B8"/>
              </a:solidFill>
              <a:latin typeface="+mj-lt"/>
            </a:endParaRPr>
          </a:p>
        </p:txBody>
      </p:sp>
      <p:sp>
        <p:nvSpPr>
          <p:cNvPr id="27" name="Стрелка влево 26">
            <a:hlinkClick r:id="rId3" action="ppaction://hlinksldjump"/>
          </p:cNvPr>
          <p:cNvSpPr/>
          <p:nvPr/>
        </p:nvSpPr>
        <p:spPr>
          <a:xfrm>
            <a:off x="7715272" y="6215082"/>
            <a:ext cx="428628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928794" y="3214686"/>
            <a:ext cx="700092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000232" y="4357694"/>
            <a:ext cx="6929486" cy="7143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500065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 smtClean="0">
                <a:solidFill>
                  <a:srgbClr val="FF0000"/>
                </a:solidFill>
                <a:latin typeface="Constantia" pitchFamily="18" charset="0"/>
              </a:rPr>
              <a:t>Функция </a:t>
            </a:r>
            <a:r>
              <a:rPr lang="en-US" sz="4000" b="1" i="1" dirty="0" smtClean="0">
                <a:solidFill>
                  <a:srgbClr val="FF0000"/>
                </a:solidFill>
                <a:latin typeface="Constantia" pitchFamily="18" charset="0"/>
              </a:rPr>
              <a:t>  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y</a:t>
            </a:r>
            <a:r>
              <a:rPr lang="ru-RU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=</a:t>
            </a:r>
            <a:r>
              <a:rPr lang="ru-RU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Constantia" pitchFamily="18" charset="0"/>
              </a:rPr>
              <a:t>cos</a:t>
            </a:r>
            <a:r>
              <a:rPr lang="en-US" sz="4000" b="1" i="1" cap="none" dirty="0" err="1" smtClean="0">
                <a:solidFill>
                  <a:srgbClr val="FF0000"/>
                </a:solidFill>
                <a:latin typeface="Constantia" pitchFamily="18" charset="0"/>
              </a:rPr>
              <a:t>x</a:t>
            </a:r>
            <a:endParaRPr lang="ru-RU" sz="4000" b="1" i="1" cap="none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714488"/>
            <a:ext cx="3976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График функции </a:t>
            </a:r>
            <a:r>
              <a:rPr lang="en-US" sz="3200" b="1" dirty="0" smtClean="0">
                <a:solidFill>
                  <a:srgbClr val="7030A0"/>
                </a:solidFill>
                <a:latin typeface="Constantia" pitchFamily="18" charset="0"/>
              </a:rPr>
              <a:t>   </a:t>
            </a:r>
            <a:endParaRPr lang="ru-RU" sz="3200" b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785794"/>
            <a:ext cx="48350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Свойства функции</a:t>
            </a:r>
            <a:r>
              <a:rPr lang="ru-RU" sz="3200" b="1" dirty="0" smtClean="0">
                <a:solidFill>
                  <a:srgbClr val="0070C0"/>
                </a:solidFill>
                <a:latin typeface="Constantia" pitchFamily="18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+mj-lt"/>
              </a:rPr>
              <a:t>D(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R</a:t>
            </a:r>
            <a:r>
              <a:rPr lang="ru-RU" sz="2000" b="1" dirty="0" smtClean="0">
                <a:latin typeface="+mj-lt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E(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[- 1 ; 1]</a:t>
            </a:r>
            <a:endParaRPr lang="ru-RU" sz="2000" b="1" dirty="0" smtClean="0">
              <a:latin typeface="+mj-lt"/>
            </a:endParaRPr>
          </a:p>
          <a:p>
            <a:pPr marL="342900" indent="-342900">
              <a:buAutoNum type="arabicPeriod" startAt="3"/>
            </a:pPr>
            <a:r>
              <a:rPr lang="ru-RU" sz="2000" b="1" dirty="0" smtClean="0">
                <a:latin typeface="+mj-lt"/>
                <a:hlinkClick r:id="rId2" action="ppaction://hlinksldjump"/>
              </a:rPr>
              <a:t>Функция периодическая</a:t>
            </a:r>
            <a:r>
              <a:rPr lang="ru-RU" sz="2000" b="1" dirty="0" smtClean="0">
                <a:latin typeface="+mj-lt"/>
              </a:rPr>
              <a:t>; Т = </a:t>
            </a:r>
            <a:r>
              <a:rPr lang="en-US" sz="2000" b="1" dirty="0" smtClean="0">
                <a:latin typeface="+mj-lt"/>
              </a:rPr>
              <a:t>2</a:t>
            </a:r>
            <a:r>
              <a:rPr lang="el-GR" sz="2000" b="1" dirty="0" smtClean="0">
                <a:latin typeface="+mj-lt"/>
              </a:rPr>
              <a:t>π</a:t>
            </a:r>
            <a:endParaRPr lang="ru-RU" sz="2000" b="1" dirty="0" smtClean="0">
              <a:latin typeface="+mj-lt"/>
            </a:endParaRPr>
          </a:p>
          <a:p>
            <a:pPr marL="342900" indent="-342900">
              <a:buAutoNum type="arabicPeriod" startAt="3"/>
            </a:pPr>
            <a:r>
              <a:rPr lang="ru-RU" sz="2000" b="1" dirty="0" smtClean="0">
                <a:latin typeface="+mj-lt"/>
                <a:hlinkClick r:id="rId3" action="ppaction://hlinksldjump"/>
              </a:rPr>
              <a:t> Функция четная.</a:t>
            </a:r>
            <a:endParaRPr lang="ru-RU" sz="2000" b="1" dirty="0" smtClean="0">
              <a:latin typeface="+mj-lt"/>
            </a:endParaRPr>
          </a:p>
          <a:p>
            <a:pPr marL="342900" indent="-342900"/>
            <a:r>
              <a:rPr lang="ru-RU" sz="2000" b="1" dirty="0" smtClean="0">
                <a:latin typeface="+mj-lt"/>
              </a:rPr>
              <a:t>5.     </a:t>
            </a:r>
            <a:r>
              <a:rPr lang="en-US" sz="2000" b="1" dirty="0" smtClean="0">
                <a:latin typeface="+mj-lt"/>
              </a:rPr>
              <a:t>cos x  = 0 </a:t>
            </a:r>
            <a:r>
              <a:rPr lang="ru-RU" sz="2000" b="1" dirty="0" smtClean="0">
                <a:latin typeface="+mj-lt"/>
              </a:rPr>
              <a:t>при </a:t>
            </a:r>
            <a:r>
              <a:rPr lang="ru-RU" sz="2000" b="1" dirty="0" err="1" smtClean="0">
                <a:latin typeface="+mj-lt"/>
              </a:rPr>
              <a:t>х</a:t>
            </a:r>
            <a:r>
              <a:rPr lang="ru-RU" sz="2000" b="1" dirty="0" smtClean="0">
                <a:latin typeface="+mj-lt"/>
              </a:rPr>
              <a:t> =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n,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 </a:t>
            </a:r>
            <a:r>
              <a:rPr lang="en-US" sz="2000" b="1" dirty="0" smtClean="0">
                <a:latin typeface="+mj-lt"/>
              </a:rPr>
              <a:t>,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6</a:t>
            </a:r>
            <a:r>
              <a:rPr lang="ru-RU" sz="2000" b="1" dirty="0" smtClean="0">
                <a:latin typeface="+mj-lt"/>
                <a:sym typeface="Symbol"/>
                <a:hlinkClick r:id="rId4" action="ppaction://hlinksldjump"/>
              </a:rPr>
              <a:t>. </a:t>
            </a:r>
            <a:r>
              <a:rPr lang="en-US" sz="2000" b="1" dirty="0" smtClean="0">
                <a:latin typeface="+mj-lt"/>
                <a:sym typeface="Symbol"/>
                <a:hlinkClick r:id="rId4" action="ppaction://hlinksldjump"/>
              </a:rPr>
              <a:t> </a:t>
            </a:r>
            <a:r>
              <a:rPr lang="ru-RU" sz="2000" b="1" dirty="0" smtClean="0">
                <a:latin typeface="+mj-lt"/>
                <a:sym typeface="Symbol"/>
                <a:hlinkClick r:id="rId4" action="ppaction://hlinksldjump"/>
              </a:rPr>
              <a:t>  Функция возрастает на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    </a:t>
            </a:r>
            <a:r>
              <a:rPr lang="ru-RU" sz="2000" b="1" dirty="0" smtClean="0">
                <a:latin typeface="Times New Roman"/>
                <a:cs typeface="Times New Roman"/>
                <a:sym typeface="Symbol"/>
              </a:rPr>
              <a:t>[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n;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n]</a:t>
            </a:r>
            <a:r>
              <a:rPr lang="ru-RU" sz="2000" b="1" dirty="0" smtClean="0">
                <a:latin typeface="+mj-lt"/>
                <a:sym typeface="Symbol"/>
              </a:rPr>
              <a:t>,</a:t>
            </a:r>
            <a:r>
              <a:rPr lang="en-US" sz="2000" b="1" dirty="0" smtClean="0">
                <a:latin typeface="+mj-lt"/>
              </a:rPr>
              <a:t>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, 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                 убывает на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</a:rPr>
              <a:t>              </a:t>
            </a:r>
            <a:r>
              <a:rPr lang="en-US" sz="2000" b="1" dirty="0" smtClean="0">
                <a:latin typeface="+mj-lt"/>
                <a:sym typeface="Symbol"/>
              </a:rPr>
              <a:t> [ 2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n; 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n]</a:t>
            </a:r>
            <a:r>
              <a:rPr lang="ru-RU" sz="2000" b="1" dirty="0" smtClean="0">
                <a:latin typeface="+mj-lt"/>
                <a:sym typeface="Symbol"/>
              </a:rPr>
              <a:t>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/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7.  </a:t>
            </a:r>
            <a:r>
              <a:rPr lang="en-US" sz="2000" b="1" dirty="0" smtClean="0">
                <a:latin typeface="+mj-lt"/>
                <a:sym typeface="Symbol"/>
                <a:hlinkClick r:id="rId5" action="ppaction://hlinksldjump"/>
              </a:rPr>
              <a:t>cos x &gt; 0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при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-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 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;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</a:t>
            </a:r>
            <a:r>
              <a:rPr lang="en-US" sz="2000" b="1" dirty="0" smtClean="0">
                <a:latin typeface="+mj-lt"/>
                <a:sym typeface="Symbol"/>
              </a:rPr>
              <a:t>cos x &lt; 0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при </a:t>
            </a:r>
            <a:r>
              <a:rPr lang="en-US" sz="2000" b="1" dirty="0" smtClean="0">
                <a:latin typeface="+mj-lt"/>
                <a:sym typeface="Symbol"/>
              </a:rPr>
              <a:t>  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</a:t>
            </a:r>
            <a:r>
              <a:rPr lang="ru-RU" sz="2000" b="1" baseline="30000" dirty="0" smtClean="0">
                <a:latin typeface="+mj-lt"/>
                <a:sym typeface="Symbol"/>
              </a:rPr>
              <a:t> 3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8.   Наибольшее значение функции у = 1; 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наименьшее значение функции у = -1.</a:t>
            </a:r>
            <a:endParaRPr lang="en-US" sz="2000" b="1" dirty="0" smtClean="0">
              <a:latin typeface="+mj-lt"/>
              <a:sym typeface="Symbol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928934"/>
            <a:ext cx="4000528" cy="214314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0" cap="sq" cmpd="tri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Управляющая кнопка: возврат 8">
            <a:hlinkClick r:id="rId7" action="ppaction://hlinksldjump" highlightClick="1"/>
          </p:cNvPr>
          <p:cNvSpPr/>
          <p:nvPr/>
        </p:nvSpPr>
        <p:spPr>
          <a:xfrm>
            <a:off x="3286116" y="6072206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57158" y="3571876"/>
            <a:ext cx="385765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28596" y="4357694"/>
            <a:ext cx="371477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0227" t="7254" r="6439" b="7254"/>
          <a:stretch>
            <a:fillRect/>
          </a:stretch>
        </p:blipFill>
        <p:spPr bwMode="auto">
          <a:xfrm>
            <a:off x="2285984" y="2071678"/>
            <a:ext cx="6572298" cy="35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6" name="Прямая со стрелкой 35"/>
          <p:cNvCxnSpPr/>
          <p:nvPr/>
        </p:nvCxnSpPr>
        <p:spPr>
          <a:xfrm rot="5400000" flipH="1">
            <a:off x="3679819" y="3892553"/>
            <a:ext cx="37862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H="1">
            <a:off x="1928794" y="3786191"/>
            <a:ext cx="6929486" cy="357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00694" y="1785926"/>
            <a:ext cx="30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y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15404" y="3357562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x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357818" y="42148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4429124" y="3786190"/>
            <a:ext cx="14367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858545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715009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144033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572001" y="3285727"/>
            <a:ext cx="14287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929322" y="37861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86248" y="378619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29454" y="37861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378619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572528" y="378619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00430" y="378619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00298" y="378619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85918" y="38576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6380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2571744"/>
            <a:ext cx="22145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y = </a:t>
            </a:r>
            <a:r>
              <a:rPr lang="en-US" sz="2800" b="1" dirty="0" err="1" smtClean="0">
                <a:solidFill>
                  <a:srgbClr val="0070C0"/>
                </a:solidFill>
                <a:latin typeface="+mj-lt"/>
              </a:rPr>
              <a:t>cos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(x -</a:t>
            </a:r>
            <a:r>
              <a:rPr lang="el-GR" sz="2400" b="1" dirty="0" smtClean="0">
                <a:solidFill>
                  <a:srgbClr val="0070C0"/>
                </a:solidFill>
                <a:latin typeface="+mj-lt"/>
              </a:rPr>
              <a:t>π/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2)</a:t>
            </a:r>
            <a:endParaRPr lang="ru-RU" sz="24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nstantia" pitchFamily="18" charset="0"/>
              </a:rPr>
              <a:t>(</a:t>
            </a:r>
            <a:r>
              <a:rPr lang="en-US" sz="2800" b="1" dirty="0" smtClean="0">
                <a:solidFill>
                  <a:srgbClr val="0070C0"/>
                </a:solidFill>
                <a:latin typeface="Constantia" pitchFamily="18" charset="0"/>
              </a:rPr>
              <a:t>y = sin x</a:t>
            </a:r>
            <a:r>
              <a:rPr lang="en-US" sz="2400" b="1" dirty="0" smtClean="0">
                <a:solidFill>
                  <a:srgbClr val="0070C0"/>
                </a:solidFill>
                <a:latin typeface="Constantia" pitchFamily="18" charset="0"/>
              </a:rPr>
              <a:t>)</a:t>
            </a:r>
            <a:endParaRPr lang="ru-RU" sz="2400" b="1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3429000"/>
            <a:ext cx="1638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nstantia" pitchFamily="18" charset="0"/>
              </a:rPr>
              <a:t>y = cos x 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57224" y="428604"/>
            <a:ext cx="620541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nstantia" pitchFamily="18" charset="0"/>
              </a:rPr>
              <a:t>График  функции </a:t>
            </a:r>
            <a:r>
              <a:rPr lang="en-US" sz="3200" b="1" dirty="0" smtClean="0">
                <a:latin typeface="Constantia" pitchFamily="18" charset="0"/>
              </a:rPr>
              <a:t>y = </a:t>
            </a:r>
            <a:r>
              <a:rPr lang="en-US" sz="3200" b="1" dirty="0" err="1" smtClean="0">
                <a:latin typeface="Constantia" pitchFamily="18" charset="0"/>
              </a:rPr>
              <a:t>cos</a:t>
            </a:r>
            <a:r>
              <a:rPr lang="en-US" sz="3200" b="1" dirty="0" smtClean="0">
                <a:latin typeface="Constantia" pitchFamily="18" charset="0"/>
              </a:rPr>
              <a:t>(x ±</a:t>
            </a:r>
            <a:r>
              <a:rPr lang="ru-RU" sz="3200" b="1" dirty="0" smtClean="0">
                <a:latin typeface="Constantia" pitchFamily="18" charset="0"/>
              </a:rPr>
              <a:t> </a:t>
            </a:r>
            <a:r>
              <a:rPr lang="en-US" sz="3200" b="1" dirty="0" smtClean="0">
                <a:latin typeface="Constantia" pitchFamily="18" charset="0"/>
              </a:rPr>
              <a:t>b)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0" y="4143380"/>
            <a:ext cx="2128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y =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cos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(x +</a:t>
            </a: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π/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2)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Управляющая кнопка: возврат 27">
            <a:hlinkClick r:id="rId3" action="ppaction://hlinksldjump" highlightClick="1"/>
          </p:cNvPr>
          <p:cNvSpPr/>
          <p:nvPr/>
        </p:nvSpPr>
        <p:spPr>
          <a:xfrm>
            <a:off x="7572396" y="6072206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428860" y="3214686"/>
            <a:ext cx="628654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357422" y="4357694"/>
            <a:ext cx="650085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4284" t="7568" r="8137" b="15276"/>
          <a:stretch>
            <a:fillRect/>
          </a:stretch>
        </p:blipFill>
        <p:spPr bwMode="auto">
          <a:xfrm>
            <a:off x="1857356" y="2000240"/>
            <a:ext cx="706361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6" name="Прямая со стрелкой 35"/>
          <p:cNvCxnSpPr>
            <a:endCxn id="1026" idx="0"/>
          </p:cNvCxnSpPr>
          <p:nvPr/>
        </p:nvCxnSpPr>
        <p:spPr>
          <a:xfrm rot="5400000" flipH="1">
            <a:off x="3477701" y="3821909"/>
            <a:ext cx="37862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H="1">
            <a:off x="1928794" y="3786191"/>
            <a:ext cx="6929486" cy="357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00694" y="1785926"/>
            <a:ext cx="30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y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15404" y="3357562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x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357818" y="42148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4429124" y="3786190"/>
            <a:ext cx="14367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8001421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715009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215471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000760" y="37861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86248" y="378619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29454" y="37861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786710" y="378619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572528" y="378619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00430" y="378619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00298" y="378619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85918" y="38576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6380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2571744"/>
            <a:ext cx="1990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latin typeface="Constantia" pitchFamily="18" charset="0"/>
              </a:rPr>
              <a:t>y = cos x +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3429000"/>
            <a:ext cx="1638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nstantia" pitchFamily="18" charset="0"/>
              </a:rPr>
              <a:t>y = cos x 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42976" y="428604"/>
            <a:ext cx="587000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nstantia" pitchFamily="18" charset="0"/>
              </a:rPr>
              <a:t>График  функции </a:t>
            </a:r>
            <a:r>
              <a:rPr lang="en-US" sz="3200" b="1" dirty="0" smtClean="0">
                <a:latin typeface="Constantia" pitchFamily="18" charset="0"/>
              </a:rPr>
              <a:t>y = cos x ±b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4143380"/>
            <a:ext cx="1916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E808B8"/>
                </a:solidFill>
                <a:latin typeface="Constantia" pitchFamily="18" charset="0"/>
              </a:rPr>
              <a:t>y = cos x -</a:t>
            </a:r>
            <a:r>
              <a:rPr lang="ru-RU" sz="2800" b="1" dirty="0" smtClean="0">
                <a:solidFill>
                  <a:srgbClr val="E808B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E808B8"/>
              </a:solidFill>
              <a:latin typeface="Constantia" pitchFamily="18" charset="0"/>
            </a:endParaRPr>
          </a:p>
        </p:txBody>
      </p:sp>
      <p:sp>
        <p:nvSpPr>
          <p:cNvPr id="28" name="Управляющая кнопка: возврат 27">
            <a:hlinkClick r:id="rId3" action="ppaction://hlinksldjump" highlightClick="1"/>
          </p:cNvPr>
          <p:cNvSpPr/>
          <p:nvPr/>
        </p:nvSpPr>
        <p:spPr>
          <a:xfrm>
            <a:off x="7572396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857356" y="3214686"/>
            <a:ext cx="700092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000232" y="4357694"/>
            <a:ext cx="6929486" cy="7143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702</TotalTime>
  <Words>2097</Words>
  <Application>Microsoft Office PowerPoint</Application>
  <PresentationFormat>Экран (4:3)</PresentationFormat>
  <Paragraphs>258</Paragraphs>
  <Slides>18</Slides>
  <Notes>0</Notes>
  <HiddenSlides>7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Слайд 1</vt:lpstr>
      <vt:lpstr>Содержание</vt:lpstr>
      <vt:lpstr>Основные свойства функции.</vt:lpstr>
      <vt:lpstr>Функция    y = sin x</vt:lpstr>
      <vt:lpstr>Слайд 5</vt:lpstr>
      <vt:lpstr>Слайд 6</vt:lpstr>
      <vt:lpstr>Функция    y = cosx</vt:lpstr>
      <vt:lpstr>Слайд 8</vt:lpstr>
      <vt:lpstr>Слайд 9</vt:lpstr>
      <vt:lpstr>Функция    y = tg x</vt:lpstr>
      <vt:lpstr>Функция    y = ctg x</vt:lpstr>
      <vt:lpstr>Исследование тригонометрических функций  на четность</vt:lpstr>
      <vt:lpstr>Периодичность  тригонометрических функций.</vt:lpstr>
      <vt:lpstr> Периодичность  тригонометрических функций.</vt:lpstr>
      <vt:lpstr>Монотонность тригонометрических функций.</vt:lpstr>
      <vt:lpstr>Монотонность тригонометрических функций.</vt:lpstr>
      <vt:lpstr>Определение промежутков знакопостоянства тригонометрических функций.</vt:lpstr>
      <vt:lpstr>Определение промежутков знакопостоянства тригонометрических функций.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Админ</cp:lastModifiedBy>
  <cp:revision>27</cp:revision>
  <dcterms:created xsi:type="dcterms:W3CDTF">2011-02-20T14:14:51Z</dcterms:created>
  <dcterms:modified xsi:type="dcterms:W3CDTF">2014-12-11T10:05:49Z</dcterms:modified>
</cp:coreProperties>
</file>