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9" r:id="rId11"/>
    <p:sldId id="266" r:id="rId12"/>
    <p:sldId id="270"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46" autoAdjust="0"/>
  </p:normalViewPr>
  <p:slideViewPr>
    <p:cSldViewPr>
      <p:cViewPr varScale="1">
        <p:scale>
          <a:sx n="90" d="100"/>
          <a:sy n="90" d="100"/>
        </p:scale>
        <p:origin x="-5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EAF463A-BC7C-46EE-9F1E-7F377CCA4891}" type="datetimeFigureOut">
              <a:rPr lang="en-US" smtClean="0"/>
              <a:pPr/>
              <a:t>12/20/2011</a:t>
            </a:fld>
            <a:endParaRPr lang="en-US"/>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12/20/2011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12/20/2011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EAF463A-BC7C-46EE-9F1E-7F377CCA4891}" type="datetimeFigureOut">
              <a:rPr lang="en-US" smtClean="0"/>
              <a:pPr/>
              <a:t>12/20/2011</a:t>
            </a:fld>
            <a:endParaRPr lang="en-US"/>
          </a:p>
        </p:txBody>
      </p:sp>
      <p:sp>
        <p:nvSpPr>
          <p:cNvPr id="5" name="Нижний колонтитул 4"/>
          <p:cNvSpPr>
            <a:spLocks noGrp="1"/>
          </p:cNvSpPr>
          <p:nvPr>
            <p:ph type="ftr" sz="quarter" idx="11"/>
          </p:nvPr>
        </p:nvSpPr>
        <p:spPr>
          <a:xfrm>
            <a:off x="457200" y="6480969"/>
            <a:ext cx="4260056" cy="300831"/>
          </a:xfrm>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EAF463A-BC7C-46EE-9F1E-7F377CCA4891}" type="datetimeFigureOut">
              <a:rPr lang="en-US" smtClean="0"/>
              <a:pPr/>
              <a:t>12/20/2011</a:t>
            </a:fld>
            <a:endParaRPr lang="en-US"/>
          </a:p>
        </p:txBody>
      </p:sp>
      <p:sp>
        <p:nvSpPr>
          <p:cNvPr id="5" name="Нижний колонтитул 4"/>
          <p:cNvSpPr>
            <a:spLocks noGrp="1"/>
          </p:cNvSpPr>
          <p:nvPr>
            <p:ph type="ftr" sz="quarter" idx="11"/>
          </p:nvPr>
        </p:nvSpPr>
        <p:spPr>
          <a:xfrm>
            <a:off x="2619376" y="6480969"/>
            <a:ext cx="4260056" cy="300831"/>
          </a:xfrm>
        </p:spPr>
        <p:txBody>
          <a:bodyPr/>
          <a:lstStyle/>
          <a:p>
            <a:endParaRPr lang="en-US"/>
          </a:p>
        </p:txBody>
      </p:sp>
      <p:sp>
        <p:nvSpPr>
          <p:cNvPr id="6" name="Номер слайда 5"/>
          <p:cNvSpPr>
            <a:spLocks noGrp="1"/>
          </p:cNvSpPr>
          <p:nvPr>
            <p:ph type="sldNum" sz="quarter" idx="12"/>
          </p:nvPr>
        </p:nvSpPr>
        <p:spPr>
          <a:xfrm>
            <a:off x="8451056" y="809624"/>
            <a:ext cx="502920" cy="300831"/>
          </a:xfrm>
        </p:spPr>
        <p:txBody>
          <a:bodyPr/>
          <a:lstStyle/>
          <a:p>
            <a:fld id="{A483448D-3A78-4528-A469-B745A65DA480}" type="slidenum">
              <a:rPr lang="en-US" smtClean="0"/>
              <a:pPr/>
              <a:t>‹#›</a:t>
            </a:fld>
            <a:endParaRPr lang="en-US"/>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EAF463A-BC7C-46EE-9F1E-7F377CCA4891}" type="datetimeFigureOut">
              <a:rPr lang="en-US" smtClean="0"/>
              <a:pPr/>
              <a:t>12/20/2011</a:t>
            </a:fld>
            <a:endParaRPr lang="en-US"/>
          </a:p>
        </p:txBody>
      </p:sp>
      <p:sp>
        <p:nvSpPr>
          <p:cNvPr id="6" name="Нижний колонтитул 5"/>
          <p:cNvSpPr>
            <a:spLocks noGrp="1"/>
          </p:cNvSpPr>
          <p:nvPr>
            <p:ph type="ftr" sz="quarter" idx="11"/>
          </p:nvPr>
        </p:nvSpPr>
        <p:spPr>
          <a:xfrm>
            <a:off x="457200" y="6480969"/>
            <a:ext cx="4260056" cy="301752"/>
          </a:xfrm>
        </p:spPr>
        <p:txBody>
          <a:bodyPr/>
          <a:lstStyle/>
          <a:p>
            <a:endParaRPr lang="en-US"/>
          </a:p>
        </p:txBody>
      </p:sp>
      <p:sp>
        <p:nvSpPr>
          <p:cNvPr id="7" name="Номер слайда 6"/>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EAF463A-BC7C-46EE-9F1E-7F377CCA4891}" type="datetimeFigureOut">
              <a:rPr lang="en-US" smtClean="0"/>
              <a:pPr/>
              <a:t>12/20/2011</a:t>
            </a:fld>
            <a:endParaRPr lang="en-US"/>
          </a:p>
        </p:txBody>
      </p:sp>
      <p:sp>
        <p:nvSpPr>
          <p:cNvPr id="8" name="Нижний колонтитул 7"/>
          <p:cNvSpPr>
            <a:spLocks noGrp="1"/>
          </p:cNvSpPr>
          <p:nvPr>
            <p:ph type="ftr" sz="quarter" idx="11"/>
          </p:nvPr>
        </p:nvSpPr>
        <p:spPr>
          <a:xfrm>
            <a:off x="457200" y="6480969"/>
            <a:ext cx="4261104" cy="301752"/>
          </a:xfrm>
        </p:spPr>
        <p:txBody>
          <a:bodyPr/>
          <a:lstStyle/>
          <a:p>
            <a:endParaRPr lang="en-US"/>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12/20/2011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EAF463A-BC7C-46EE-9F1E-7F377CCA4891}" type="datetimeFigureOut">
              <a:rPr lang="en-US" smtClean="0"/>
              <a:pPr/>
              <a:t>12/20/2011</a:t>
            </a:fld>
            <a:endParaRPr lang="en-US"/>
          </a:p>
        </p:txBody>
      </p:sp>
      <p:sp>
        <p:nvSpPr>
          <p:cNvPr id="3" name="Нижний колонтитул 2"/>
          <p:cNvSpPr>
            <a:spLocks noGrp="1"/>
          </p:cNvSpPr>
          <p:nvPr>
            <p:ph type="ftr" sz="quarter" idx="11"/>
          </p:nvPr>
        </p:nvSpPr>
        <p:spPr>
          <a:xfrm>
            <a:off x="457200" y="6481890"/>
            <a:ext cx="4260056" cy="300831"/>
          </a:xfrm>
        </p:spPr>
        <p:txBody>
          <a:bodyPr/>
          <a:lstStyle/>
          <a:p>
            <a:endParaRPr lang="en-US"/>
          </a:p>
        </p:txBody>
      </p:sp>
      <p:sp>
        <p:nvSpPr>
          <p:cNvPr id="4" name="Номер слайда 3"/>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transition>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EAF463A-BC7C-46EE-9F1E-7F377CCA4891}" type="datetimeFigureOut">
              <a:rPr lang="en-US" smtClean="0"/>
              <a:pPr/>
              <a:t>12/20/2011</a:t>
            </a:fld>
            <a:endParaRPr lang="en-US"/>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EAF463A-BC7C-46EE-9F1E-7F377CCA4891}" type="datetimeFigureOut">
              <a:rPr lang="en-US" smtClean="0"/>
              <a:pPr/>
              <a:t>12/20/2011</a:t>
            </a:fld>
            <a:endParaRPr lang="en-US"/>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EAF463A-BC7C-46EE-9F1E-7F377CCA4891}" type="datetimeFigureOut">
              <a:rPr lang="en-US" smtClean="0"/>
              <a:pPr/>
              <a:t>12/20/2011</a:t>
            </a:fld>
            <a:endParaRPr lang="en-US"/>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sndAc>
      <p:stSnd>
        <p:snd r:embed="rId13" name="chimes.wav"/>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776288"/>
            <a:ext cx="8062912" cy="1357312"/>
          </a:xfrm>
        </p:spPr>
        <p:txBody>
          <a:bodyPr>
            <a:normAutofit fontScale="90000"/>
          </a:bodyPr>
          <a:lstStyle/>
          <a:p>
            <a:pPr algn="ctr"/>
            <a:r>
              <a:rPr lang="ru-RU" dirty="0" smtClean="0"/>
              <a:t>Диагностирование работы учителя на уроке</a:t>
            </a:r>
            <a:endParaRPr lang="ru-RU" dirty="0"/>
          </a:p>
        </p:txBody>
      </p:sp>
      <p:pic>
        <p:nvPicPr>
          <p:cNvPr id="4" name="Рисунок 3" descr="вышивка лентами.jpeg"/>
          <p:cNvPicPr>
            <a:picLocks noChangeAspect="1"/>
          </p:cNvPicPr>
          <p:nvPr/>
        </p:nvPicPr>
        <p:blipFill>
          <a:blip r:embed="rId3" cstate="print"/>
          <a:stretch>
            <a:fillRect/>
          </a:stretch>
        </p:blipFill>
        <p:spPr>
          <a:xfrm>
            <a:off x="1447800" y="2209800"/>
            <a:ext cx="6400800" cy="4648200"/>
          </a:xfrm>
          <a:prstGeom prst="rect">
            <a:avLst/>
          </a:prstGeom>
        </p:spPr>
      </p:pic>
    </p:spTree>
  </p:cSld>
  <p:clrMapOvr>
    <a:masterClrMapping/>
  </p:clrMapOvr>
  <p:transition>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33400"/>
            <a:ext cx="8229600" cy="228600"/>
          </a:xfrm>
        </p:spPr>
        <p:txBody>
          <a:bodyPr>
            <a:normAutofit fontScale="90000"/>
          </a:bodyPr>
          <a:lstStyle/>
          <a:p>
            <a:pPr algn="ctr"/>
            <a:r>
              <a:rPr lang="ru-RU" sz="3100" b="1" dirty="0" smtClean="0"/>
              <a:t>Рекомендации  учителю по анализу урока</a:t>
            </a:r>
            <a:r>
              <a:rPr lang="ru-RU" dirty="0" smtClean="0"/>
              <a:t/>
            </a:r>
            <a:br>
              <a:rPr lang="ru-RU" dirty="0" smtClean="0"/>
            </a:br>
            <a:endParaRPr lang="ru-RU" dirty="0"/>
          </a:p>
        </p:txBody>
      </p:sp>
      <p:sp>
        <p:nvSpPr>
          <p:cNvPr id="3" name="Содержимое 2"/>
          <p:cNvSpPr>
            <a:spLocks noGrp="1"/>
          </p:cNvSpPr>
          <p:nvPr>
            <p:ph idx="1"/>
          </p:nvPr>
        </p:nvSpPr>
        <p:spPr>
          <a:xfrm>
            <a:off x="457200" y="838200"/>
            <a:ext cx="8229600" cy="6019800"/>
          </a:xfrm>
        </p:spPr>
        <p:txBody>
          <a:bodyPr>
            <a:normAutofit fontScale="62500" lnSpcReduction="20000"/>
          </a:bodyPr>
          <a:lstStyle/>
          <a:p>
            <a:r>
              <a:rPr lang="ru-RU" dirty="0" smtClean="0"/>
              <a:t>На основе данного экспертного анализа урока для учителя будут написаны рекомендации. Заполненный бланк рекомендаций учитель получит после проведенного им урока. Это даст возможность педагога осмыслить результаты урока, увидеть его глазами другого человека. Они помогут сделать самоанализ собственного урока неформально, с учетом требований, обоснованный в рекомендациях.</a:t>
            </a:r>
          </a:p>
          <a:p>
            <a:r>
              <a:rPr lang="ru-RU" dirty="0" smtClean="0"/>
              <a:t> После этого учителю будет предложена консультация, которая предусматривает предварительную подготовку и педагога, и завуча к встрече, что позволит сделать общение учителя и администратора гораздо  комфортным, профессиональным и деловым.</a:t>
            </a:r>
          </a:p>
          <a:p>
            <a:r>
              <a:rPr lang="ru-RU" dirty="0" smtClean="0"/>
              <a:t>Консультация нацелена на  развитие конструктивного мышления педагога, в ее задачу входит не обсуждение негативных фактов, а конструирование урока с учетом потенциальных возможностей учителя и учащихся, тактичная и профессиональная коррекция деятельности педагога.</a:t>
            </a:r>
          </a:p>
          <a:p>
            <a:r>
              <a:rPr lang="ru-RU" dirty="0" smtClean="0"/>
              <a:t>Бланки рекомендаций хранятся у учителя в методической папке. Это позволяет сделать сравнительный анализ роста профессионального мастерства педагога от урока к уроку.</a:t>
            </a:r>
          </a:p>
          <a:p>
            <a:r>
              <a:rPr lang="ru-RU" dirty="0" smtClean="0"/>
              <a:t>После проведения данной  диагностики, Вашему вниманию будут предложены семинары и тренинги по  проблемам, методическим ошибкам,  которые возникали у Вас в ходе проведения уроков.</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66800"/>
            <a:ext cx="8229600" cy="5059363"/>
          </a:xfrm>
        </p:spPr>
        <p:txBody>
          <a:bodyPr/>
          <a:lstStyle/>
          <a:p>
            <a:r>
              <a:rPr lang="ru-RU" dirty="0" smtClean="0"/>
              <a:t>Для учета консультационной работы завуча по научно-методической работе  Вашему вниманию будет предложен </a:t>
            </a:r>
            <a:r>
              <a:rPr lang="ru-RU" b="1" dirty="0" smtClean="0"/>
              <a:t>журнал учета коррекционно - консультативной  и  диагностико - аналитической деятельности.</a:t>
            </a:r>
            <a:endParaRPr lang="ru-RU" dirty="0" smtClean="0"/>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533400"/>
          </a:xfrm>
        </p:spPr>
        <p:txBody>
          <a:bodyPr>
            <a:normAutofit fontScale="90000"/>
          </a:bodyPr>
          <a:lstStyle/>
          <a:p>
            <a:r>
              <a:rPr lang="ru-RU" sz="2700" b="1" dirty="0" smtClean="0"/>
              <a:t>Журнал учета коррекционно – консультативной и диагностико - аналитической деятельности</a:t>
            </a:r>
            <a:r>
              <a:rPr lang="ru-RU" sz="2800" dirty="0" smtClean="0"/>
              <a:t/>
            </a:r>
            <a:br>
              <a:rPr lang="ru-RU" sz="2800" dirty="0" smtClean="0"/>
            </a:br>
            <a:endParaRPr lang="ru-RU" sz="28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148682267"/>
              </p:ext>
            </p:extLst>
          </p:nvPr>
        </p:nvGraphicFramePr>
        <p:xfrm>
          <a:off x="152399" y="838200"/>
          <a:ext cx="8839200" cy="5327081"/>
        </p:xfrm>
        <a:graphic>
          <a:graphicData uri="http://schemas.openxmlformats.org/drawingml/2006/table">
            <a:tbl>
              <a:tblPr firstRow="1" bandRow="1">
                <a:tableStyleId>{5C22544A-7EE6-4342-B048-85BDC9FD1C3A}</a:tableStyleId>
              </a:tblPr>
              <a:tblGrid>
                <a:gridCol w="883920"/>
                <a:gridCol w="1060704"/>
                <a:gridCol w="1356743"/>
                <a:gridCol w="1201395"/>
                <a:gridCol w="1247285"/>
                <a:gridCol w="1321313"/>
                <a:gridCol w="883920"/>
                <a:gridCol w="883920"/>
              </a:tblGrid>
              <a:tr h="1079342">
                <a:tc>
                  <a:txBody>
                    <a:bodyPr/>
                    <a:lstStyle/>
                    <a:p>
                      <a:pPr algn="ctr">
                        <a:lnSpc>
                          <a:spcPct val="115000"/>
                        </a:lnSpc>
                        <a:spcAft>
                          <a:spcPts val="0"/>
                        </a:spcAft>
                      </a:pPr>
                      <a:r>
                        <a:rPr lang="ru-RU" sz="1200" b="1" dirty="0">
                          <a:latin typeface="Calibri"/>
                          <a:ea typeface="Times New Roman"/>
                          <a:cs typeface="Times New Roman"/>
                        </a:rPr>
                        <a:t>Ф.И.О. учителя</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Calibri"/>
                          <a:ea typeface="Times New Roman"/>
                          <a:cs typeface="Times New Roman"/>
                        </a:rPr>
                        <a:t>Предмет и</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дата проведения</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урока</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Calibri"/>
                          <a:ea typeface="Times New Roman"/>
                          <a:cs typeface="Times New Roman"/>
                        </a:rPr>
                        <a:t>Дата выдачи</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бланка</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рекомендаций</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учителю</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Calibri"/>
                          <a:ea typeface="Times New Roman"/>
                          <a:cs typeface="Times New Roman"/>
                        </a:rPr>
                        <a:t>Дата сдачи</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самоанализа</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урока</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учителем</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Calibri"/>
                          <a:ea typeface="Times New Roman"/>
                          <a:cs typeface="Times New Roman"/>
                        </a:rPr>
                        <a:t>Дата</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консультации</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Calibri"/>
                          <a:ea typeface="Times New Roman"/>
                          <a:cs typeface="Times New Roman"/>
                        </a:rPr>
                        <a:t>Тематика</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консультации.</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Рекомендации</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Calibri"/>
                          <a:ea typeface="Times New Roman"/>
                          <a:cs typeface="Times New Roman"/>
                        </a:rPr>
                        <a:t>Подпись</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зам.</a:t>
                      </a:r>
                      <a:endParaRPr lang="ru-RU" sz="1200" dirty="0">
                        <a:latin typeface="Calibri"/>
                        <a:ea typeface="Times New Roman"/>
                        <a:cs typeface="Times New Roman"/>
                      </a:endParaRPr>
                    </a:p>
                    <a:p>
                      <a:pPr algn="ctr">
                        <a:lnSpc>
                          <a:spcPct val="115000"/>
                        </a:lnSpc>
                        <a:spcAft>
                          <a:spcPts val="0"/>
                        </a:spcAft>
                      </a:pPr>
                      <a:r>
                        <a:rPr lang="ru-RU" sz="1200" b="1" dirty="0" err="1" smtClean="0">
                          <a:latin typeface="Calibri"/>
                          <a:ea typeface="Times New Roman"/>
                          <a:cs typeface="Times New Roman"/>
                        </a:rPr>
                        <a:t>дирек-ра</a:t>
                      </a:r>
                      <a:endParaRPr lang="ru-RU" sz="1200" dirty="0">
                        <a:latin typeface="Calibri"/>
                        <a:ea typeface="Times New Roman"/>
                        <a:cs typeface="Times New Roman"/>
                      </a:endParaRPr>
                    </a:p>
                    <a:p>
                      <a:pPr algn="ctr">
                        <a:lnSpc>
                          <a:spcPct val="115000"/>
                        </a:lnSpc>
                        <a:spcAft>
                          <a:spcPts val="0"/>
                        </a:spcAft>
                      </a:pPr>
                      <a:r>
                        <a:rPr lang="ru-RU" sz="1200" b="1" dirty="0">
                          <a:latin typeface="Calibri"/>
                          <a:ea typeface="Times New Roman"/>
                          <a:cs typeface="Times New Roman"/>
                        </a:rPr>
                        <a:t>по НМР</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200" b="1" dirty="0">
                          <a:latin typeface="Calibri"/>
                          <a:ea typeface="Times New Roman"/>
                          <a:cs typeface="Times New Roman"/>
                        </a:rPr>
                        <a:t>Подпись учителя</a:t>
                      </a:r>
                      <a:endParaRPr lang="ru-RU" sz="1200" dirty="0">
                        <a:latin typeface="Calibri"/>
                        <a:ea typeface="Times New Roman"/>
                        <a:cs typeface="Times New Roman"/>
                      </a:endParaRPr>
                    </a:p>
                  </a:txBody>
                  <a:tcPr marL="68580" marR="68580" marT="0" marB="0"/>
                </a:tc>
              </a:tr>
              <a:tr h="4247739">
                <a:tc>
                  <a:txBody>
                    <a:bodyPr/>
                    <a:lstStyle/>
                    <a:p>
                      <a:pPr algn="ctr">
                        <a:lnSpc>
                          <a:spcPct val="115000"/>
                        </a:lnSpc>
                        <a:spcAft>
                          <a:spcPts val="0"/>
                        </a:spcAft>
                      </a:pPr>
                      <a:r>
                        <a:rPr lang="ru-RU" sz="1200" dirty="0">
                          <a:latin typeface="Calibri"/>
                          <a:ea typeface="Times New Roman"/>
                          <a:cs typeface="Times New Roman"/>
                        </a:rPr>
                        <a:t>Иванова М.П.</a:t>
                      </a:r>
                    </a:p>
                  </a:txBody>
                  <a:tcPr marL="68580" marR="68580" marT="0" marB="0"/>
                </a:tc>
                <a:tc>
                  <a:txBody>
                    <a:bodyPr/>
                    <a:lstStyle/>
                    <a:p>
                      <a:pPr algn="ctr">
                        <a:lnSpc>
                          <a:spcPct val="115000"/>
                        </a:lnSpc>
                        <a:spcAft>
                          <a:spcPts val="0"/>
                        </a:spcAft>
                      </a:pPr>
                      <a:r>
                        <a:rPr lang="ru-RU" sz="1200" dirty="0">
                          <a:latin typeface="Calibri"/>
                          <a:ea typeface="Times New Roman"/>
                          <a:cs typeface="Times New Roman"/>
                        </a:rPr>
                        <a:t>Математика</a:t>
                      </a:r>
                    </a:p>
                    <a:p>
                      <a:pPr algn="ctr">
                        <a:lnSpc>
                          <a:spcPct val="115000"/>
                        </a:lnSpc>
                        <a:spcAft>
                          <a:spcPts val="0"/>
                        </a:spcAft>
                      </a:pPr>
                      <a:r>
                        <a:rPr lang="ru-RU" sz="1200" dirty="0">
                          <a:latin typeface="Calibri"/>
                          <a:ea typeface="Times New Roman"/>
                          <a:cs typeface="Times New Roman"/>
                        </a:rPr>
                        <a:t>10.01.2012</a:t>
                      </a:r>
                    </a:p>
                  </a:txBody>
                  <a:tcPr marL="68580" marR="68580" marT="0" marB="0"/>
                </a:tc>
                <a:tc>
                  <a:txBody>
                    <a:bodyPr/>
                    <a:lstStyle/>
                    <a:p>
                      <a:pPr>
                        <a:lnSpc>
                          <a:spcPct val="115000"/>
                        </a:lnSpc>
                        <a:spcAft>
                          <a:spcPts val="0"/>
                        </a:spcAft>
                      </a:pPr>
                      <a:endParaRPr lang="ru-RU" sz="1100">
                        <a:latin typeface="Calibri"/>
                        <a:ea typeface="Times New Roman"/>
                        <a:cs typeface="Times New Roman"/>
                      </a:endParaRPr>
                    </a:p>
                  </a:txBody>
                  <a:tcPr marL="68580" marR="68580" marT="0" marB="0"/>
                </a:tc>
                <a:tc>
                  <a:txBody>
                    <a:bodyPr/>
                    <a:lstStyle/>
                    <a:p>
                      <a:pPr>
                        <a:lnSpc>
                          <a:spcPct val="115000"/>
                        </a:lnSpc>
                        <a:spcAft>
                          <a:spcPts val="0"/>
                        </a:spcAft>
                      </a:pPr>
                      <a:endParaRPr lang="ru-RU" sz="1100">
                        <a:latin typeface="Calibri"/>
                        <a:ea typeface="Times New Roman"/>
                        <a:cs typeface="Times New Roman"/>
                      </a:endParaRPr>
                    </a:p>
                  </a:txBody>
                  <a:tcPr marL="68580" marR="68580" marT="0" marB="0"/>
                </a:tc>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100">
                        <a:latin typeface="Calibri"/>
                        <a:ea typeface="Times New Roman"/>
                        <a:cs typeface="Times New Roman"/>
                      </a:endParaRPr>
                    </a:p>
                  </a:txBody>
                  <a:tcPr marL="68580" marR="68580" marT="0" marB="0"/>
                </a:tc>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tc>
              </a:tr>
            </a:tbl>
          </a:graphicData>
        </a:graphic>
      </p:graphicFrame>
    </p:spTree>
  </p:cSld>
  <p:clrMapOvr>
    <a:masterClrMapping/>
  </p:clrMapOvr>
  <p:transition>
    <p:dissolv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685800"/>
          </a:xfrm>
        </p:spPr>
        <p:txBody>
          <a:bodyPr>
            <a:noAutofit/>
          </a:bodyPr>
          <a:lstStyle/>
          <a:p>
            <a:pPr algn="ctr"/>
            <a:r>
              <a:rPr lang="ru-RU" sz="3200" dirty="0" smtClean="0"/>
              <a:t>Посещение уроков.</a:t>
            </a:r>
            <a:br>
              <a:rPr lang="ru-RU" sz="3200" dirty="0" smtClean="0"/>
            </a:br>
            <a:endParaRPr lang="ru-RU" sz="3200" dirty="0"/>
          </a:p>
        </p:txBody>
      </p:sp>
      <p:sp>
        <p:nvSpPr>
          <p:cNvPr id="3" name="Содержимое 2"/>
          <p:cNvSpPr>
            <a:spLocks noGrp="1"/>
          </p:cNvSpPr>
          <p:nvPr>
            <p:ph idx="1"/>
          </p:nvPr>
        </p:nvSpPr>
        <p:spPr>
          <a:xfrm>
            <a:off x="457200" y="685800"/>
            <a:ext cx="8229600" cy="6172200"/>
          </a:xfrm>
        </p:spPr>
        <p:txBody>
          <a:bodyPr>
            <a:normAutofit fontScale="62500" lnSpcReduction="20000"/>
          </a:bodyPr>
          <a:lstStyle/>
          <a:p>
            <a:pPr>
              <a:buNone/>
            </a:pPr>
            <a:endParaRPr lang="ru-RU" dirty="0" smtClean="0"/>
          </a:p>
          <a:p>
            <a:r>
              <a:rPr lang="ru-RU" dirty="0" smtClean="0"/>
              <a:t>Для того чтобы работа педагогов носила системный характер, в годовом плане Вам предлагается программа посещения уроков. Зачем это необходимо? Ни для кого не секрет, что очень часто директор и завуч приходят на урок к учителю спонтанно, без предупреждения.</a:t>
            </a:r>
          </a:p>
          <a:p>
            <a:endParaRPr lang="ru-RU" dirty="0" smtClean="0"/>
          </a:p>
          <a:p>
            <a:r>
              <a:rPr lang="ru-RU" dirty="0" smtClean="0"/>
              <a:t>Как избежать стрессовой ситуации и для учителя, и для завуча? Необходимо опять-таки обратиться к вопросу о  профессиональной культуре всех участников  образовательного процесса. В  первую очередь, это сообщение педагогу о том, что к нему идут на урок. Таким образом, администрация приходит на урок с четко определенной </a:t>
            </a:r>
            <a:r>
              <a:rPr lang="ru-RU" b="1" dirty="0" smtClean="0"/>
              <a:t>программой наблюдения урока</a:t>
            </a:r>
            <a:r>
              <a:rPr lang="ru-RU" dirty="0" smtClean="0"/>
              <a:t>, а учитель заранее знает о том, на что он должен обратить внимание в ходе урока, какие моменты организации  и содержания урока администрация держит на контроле.</a:t>
            </a:r>
          </a:p>
          <a:p>
            <a:endParaRPr lang="ru-RU" dirty="0" smtClean="0"/>
          </a:p>
          <a:p>
            <a:r>
              <a:rPr lang="ru-RU" dirty="0" smtClean="0"/>
              <a:t>	Помимо программы наблюдения урока Вам будет предложена </a:t>
            </a:r>
            <a:r>
              <a:rPr lang="ru-RU" b="1" dirty="0" smtClean="0"/>
              <a:t>схема анализа и оценки школьного урока.</a:t>
            </a:r>
            <a:r>
              <a:rPr lang="ru-RU" dirty="0" smtClean="0"/>
              <a:t> Сегодня много различных схем анализа урока, но школа должна определять приоритеты в оценке урока и эти приоритеты должны быть хорошо известны учителю.</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592763"/>
          </a:xfrm>
        </p:spPr>
        <p:txBody>
          <a:bodyPr>
            <a:normAutofit/>
          </a:bodyPr>
          <a:lstStyle/>
          <a:p>
            <a:pPr algn="ctr">
              <a:buNone/>
            </a:pPr>
            <a:r>
              <a:rPr lang="ru-RU" sz="2800" b="1" dirty="0" smtClean="0"/>
              <a:t>Это поможет видеть и решать следующие проблемы:</a:t>
            </a:r>
            <a:endParaRPr lang="ru-RU" sz="2800" dirty="0" smtClean="0"/>
          </a:p>
          <a:p>
            <a:pPr lvl="0"/>
            <a:r>
              <a:rPr lang="ru-RU" dirty="0" smtClean="0"/>
              <a:t>сохранение традиций урока;</a:t>
            </a:r>
          </a:p>
          <a:p>
            <a:pPr lvl="0"/>
            <a:r>
              <a:rPr lang="ru-RU" dirty="0" smtClean="0"/>
              <a:t>выполнение требований администрации школы в организации школьного урока;</a:t>
            </a:r>
          </a:p>
          <a:p>
            <a:pPr lvl="0"/>
            <a:r>
              <a:rPr lang="ru-RU" dirty="0" smtClean="0"/>
              <a:t>система в работе учителя по организации урока;</a:t>
            </a:r>
          </a:p>
          <a:p>
            <a:pPr lvl="0"/>
            <a:r>
              <a:rPr lang="ru-RU" dirty="0" smtClean="0"/>
              <a:t>система работы учителя с учащимися на уроке;</a:t>
            </a:r>
          </a:p>
          <a:p>
            <a:pPr lvl="0"/>
            <a:r>
              <a:rPr lang="ru-RU" dirty="0" smtClean="0"/>
              <a:t>преемственность в работе педагогов.</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884238"/>
          </a:xfrm>
        </p:spPr>
        <p:txBody>
          <a:bodyPr>
            <a:normAutofit fontScale="90000"/>
          </a:bodyPr>
          <a:lstStyle/>
          <a:p>
            <a:r>
              <a:rPr lang="ru-RU" sz="3600" b="1" dirty="0" smtClean="0"/>
              <a:t>Бланк рекомендаций учителю</a:t>
            </a:r>
            <a:r>
              <a:rPr lang="ru-RU" dirty="0" smtClean="0"/>
              <a:t/>
            </a:r>
            <a:br>
              <a:rPr lang="ru-RU" dirty="0" smtClean="0"/>
            </a:br>
            <a:endParaRPr lang="ru-RU" dirty="0"/>
          </a:p>
        </p:txBody>
      </p:sp>
      <p:sp>
        <p:nvSpPr>
          <p:cNvPr id="3" name="Содержимое 2"/>
          <p:cNvSpPr>
            <a:spLocks noGrp="1"/>
          </p:cNvSpPr>
          <p:nvPr>
            <p:ph idx="1"/>
          </p:nvPr>
        </p:nvSpPr>
        <p:spPr>
          <a:xfrm>
            <a:off x="457200" y="1143000"/>
            <a:ext cx="8229600" cy="4983163"/>
          </a:xfrm>
        </p:spPr>
        <p:txBody>
          <a:bodyPr>
            <a:normAutofit/>
          </a:bodyPr>
          <a:lstStyle/>
          <a:p>
            <a:pPr lvl="0"/>
            <a:endParaRPr lang="ru-RU" dirty="0" smtClean="0"/>
          </a:p>
          <a:p>
            <a:pPr lvl="0"/>
            <a:r>
              <a:rPr lang="ru-RU" dirty="0" smtClean="0"/>
              <a:t>Целеполагание урока…</a:t>
            </a:r>
          </a:p>
          <a:p>
            <a:pPr lvl="0"/>
            <a:r>
              <a:rPr lang="ru-RU" dirty="0" smtClean="0"/>
              <a:t>Структура и содержание урока…</a:t>
            </a:r>
          </a:p>
          <a:p>
            <a:pPr lvl="0"/>
            <a:r>
              <a:rPr lang="ru-RU" dirty="0" smtClean="0"/>
              <a:t>Педагогическая культура учителя…</a:t>
            </a:r>
          </a:p>
          <a:p>
            <a:pPr lvl="0"/>
            <a:r>
              <a:rPr lang="ru-RU" dirty="0" smtClean="0"/>
              <a:t>Методическая культура учителя…</a:t>
            </a:r>
          </a:p>
          <a:p>
            <a:pPr lvl="0"/>
            <a:r>
              <a:rPr lang="ru-RU" dirty="0" smtClean="0"/>
              <a:t>Рефлексивная культура учителя…</a:t>
            </a:r>
          </a:p>
          <a:p>
            <a:pPr lvl="0"/>
            <a:r>
              <a:rPr lang="ru-RU" dirty="0" smtClean="0"/>
              <a:t>Отношение учащихся к участию в уроке…</a:t>
            </a:r>
          </a:p>
          <a:p>
            <a:pPr>
              <a:buNone/>
            </a:pPr>
            <a:r>
              <a:rPr lang="ru-RU" dirty="0" smtClean="0"/>
              <a:t> </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1112838"/>
          </a:xfrm>
        </p:spPr>
        <p:txBody>
          <a:bodyPr>
            <a:noAutofit/>
          </a:bodyPr>
          <a:lstStyle/>
          <a:p>
            <a:r>
              <a:rPr lang="ru-RU" sz="3200" b="1" dirty="0" smtClean="0"/>
              <a:t>Схема экспертной оценки и анализа результативности урока</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1219200"/>
            <a:ext cx="8229600" cy="5334000"/>
          </a:xfrm>
        </p:spPr>
        <p:txBody>
          <a:bodyPr>
            <a:normAutofit fontScale="70000" lnSpcReduction="20000"/>
          </a:bodyPr>
          <a:lstStyle/>
          <a:p>
            <a:r>
              <a:rPr lang="ru-RU" b="1" dirty="0" smtClean="0"/>
              <a:t>1. Общие сведения об учителе и уроке.</a:t>
            </a:r>
            <a:endParaRPr lang="ru-RU" dirty="0" smtClean="0"/>
          </a:p>
          <a:p>
            <a:r>
              <a:rPr lang="ru-RU" dirty="0" smtClean="0"/>
              <a:t>Учитель…</a:t>
            </a:r>
          </a:p>
          <a:p>
            <a:r>
              <a:rPr lang="ru-RU" dirty="0" smtClean="0"/>
              <a:t>Класс…</a:t>
            </a:r>
          </a:p>
          <a:p>
            <a:r>
              <a:rPr lang="ru-RU" dirty="0" smtClean="0"/>
              <a:t>Количество учащихся в классе…</a:t>
            </a:r>
          </a:p>
          <a:p>
            <a:r>
              <a:rPr lang="ru-RU" dirty="0" smtClean="0"/>
              <a:t>Состав учащихся на момент проведения урока…</a:t>
            </a:r>
          </a:p>
          <a:p>
            <a:r>
              <a:rPr lang="ru-RU" dirty="0" smtClean="0"/>
              <a:t>Время проведения</a:t>
            </a:r>
          </a:p>
          <a:p>
            <a:r>
              <a:rPr lang="ru-RU" dirty="0" smtClean="0"/>
              <a:t>№ кабинета…</a:t>
            </a:r>
          </a:p>
          <a:p>
            <a:r>
              <a:rPr lang="ru-RU" dirty="0" smtClean="0"/>
              <a:t>Присутствующие на уроке…</a:t>
            </a:r>
          </a:p>
          <a:p>
            <a:r>
              <a:rPr lang="ru-RU" dirty="0" smtClean="0"/>
              <a:t>Тема урока…</a:t>
            </a:r>
          </a:p>
          <a:p>
            <a:r>
              <a:rPr lang="ru-RU" dirty="0" smtClean="0"/>
              <a:t>Тип урока…</a:t>
            </a:r>
          </a:p>
          <a:p>
            <a:r>
              <a:rPr lang="ru-RU" dirty="0" smtClean="0"/>
              <a:t>Цели урока:</a:t>
            </a:r>
          </a:p>
          <a:p>
            <a:r>
              <a:rPr lang="ru-RU" dirty="0" smtClean="0"/>
              <a:t>Познавательная…</a:t>
            </a:r>
          </a:p>
          <a:p>
            <a:r>
              <a:rPr lang="ru-RU" dirty="0" smtClean="0"/>
              <a:t>Развивающая…</a:t>
            </a:r>
          </a:p>
          <a:p>
            <a:r>
              <a:rPr lang="ru-RU" dirty="0" smtClean="0"/>
              <a:t>Воспитывающая…</a:t>
            </a:r>
          </a:p>
          <a:p>
            <a:r>
              <a:rPr lang="ru-RU" dirty="0" smtClean="0"/>
              <a:t>Педагогическое обоснование выбора целей и формы проведения урока…</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2.Педагогическая культура учителя.</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1295400"/>
            <a:ext cx="8229600" cy="5159408"/>
          </a:xfrm>
        </p:spPr>
        <p:txBody>
          <a:bodyPr>
            <a:normAutofit fontScale="92500" lnSpcReduction="10000"/>
          </a:bodyPr>
          <a:lstStyle/>
          <a:p>
            <a:r>
              <a:rPr lang="ru-RU" dirty="0" smtClean="0"/>
              <a:t>Уровни: высокий, средний, низкий.</a:t>
            </a:r>
          </a:p>
          <a:p>
            <a:r>
              <a:rPr lang="ru-RU" dirty="0" smtClean="0"/>
              <a:t>А. Умение организовать учащихся</a:t>
            </a:r>
          </a:p>
          <a:p>
            <a:r>
              <a:rPr lang="ru-RU" dirty="0" smtClean="0"/>
              <a:t>Б. Тактичность, корректность учителя</a:t>
            </a:r>
          </a:p>
          <a:p>
            <a:r>
              <a:rPr lang="ru-RU" dirty="0" smtClean="0"/>
              <a:t>В. Создание ситуации успеха для учащихся</a:t>
            </a:r>
          </a:p>
          <a:p>
            <a:r>
              <a:rPr lang="ru-RU" dirty="0" smtClean="0"/>
              <a:t>Г. Культура речи педагога</a:t>
            </a:r>
          </a:p>
          <a:p>
            <a:r>
              <a:rPr lang="ru-RU" dirty="0" smtClean="0"/>
              <a:t>Д. Культура общения педагога</a:t>
            </a:r>
          </a:p>
          <a:p>
            <a:r>
              <a:rPr lang="ru-RU" dirty="0" smtClean="0"/>
              <a:t>Ж. Поддержка инициативы и  самостоятельности учащихся</a:t>
            </a:r>
          </a:p>
          <a:p>
            <a:r>
              <a:rPr lang="ru-RU" dirty="0" smtClean="0"/>
              <a:t>З. Соблюдение санитарно- гигиенических норм урока</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3.Методическая культура учителя.</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914400"/>
            <a:ext cx="8229600" cy="5638800"/>
          </a:xfrm>
        </p:spPr>
        <p:txBody>
          <a:bodyPr>
            <a:normAutofit lnSpcReduction="10000"/>
          </a:bodyPr>
          <a:lstStyle/>
          <a:p>
            <a:r>
              <a:rPr lang="ru-RU" dirty="0" smtClean="0"/>
              <a:t>А. Соответствие целеполагания содержанию и результатам урока</a:t>
            </a:r>
          </a:p>
          <a:p>
            <a:r>
              <a:rPr lang="ru-RU" dirty="0" smtClean="0"/>
              <a:t>Б. Соответствие выбора типа урока методам и приемам его организации</a:t>
            </a:r>
          </a:p>
          <a:p>
            <a:r>
              <a:rPr lang="ru-RU" dirty="0" smtClean="0"/>
              <a:t>В. Использование методов и приемов дифференцированной и индивидуальной работы с учащимися</a:t>
            </a:r>
          </a:p>
          <a:p>
            <a:r>
              <a:rPr lang="ru-RU" dirty="0" smtClean="0"/>
              <a:t>Г. Использование наглядности, ТСО, ИТ.</a:t>
            </a:r>
          </a:p>
          <a:p>
            <a:r>
              <a:rPr lang="ru-RU" dirty="0" smtClean="0"/>
              <a:t>Д. Полезность, корректность учебных заданий, используемых на уроке</a:t>
            </a:r>
          </a:p>
          <a:p>
            <a:r>
              <a:rPr lang="ru-RU" dirty="0" smtClean="0"/>
              <a:t>Ж. Методы и приемы формирования познавательного интереса учащихся</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4.Рефлексивная культура учителя</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990600"/>
            <a:ext cx="8229600" cy="5562600"/>
          </a:xfrm>
        </p:spPr>
        <p:txBody>
          <a:bodyPr>
            <a:normAutofit fontScale="92500" lnSpcReduction="20000"/>
          </a:bodyPr>
          <a:lstStyle/>
          <a:p>
            <a:r>
              <a:rPr lang="ru-RU" dirty="0" smtClean="0"/>
              <a:t>А. КПД урока</a:t>
            </a:r>
          </a:p>
          <a:p>
            <a:r>
              <a:rPr lang="ru-RU" dirty="0" smtClean="0"/>
              <a:t>Б. </a:t>
            </a:r>
            <a:r>
              <a:rPr lang="ru-RU" b="1" dirty="0" smtClean="0"/>
              <a:t>Степень</a:t>
            </a:r>
            <a:r>
              <a:rPr lang="ru-RU" dirty="0" smtClean="0"/>
              <a:t> реализации обучающей, развивающей и воспитывающей цели урока</a:t>
            </a:r>
          </a:p>
          <a:p>
            <a:r>
              <a:rPr lang="ru-RU" dirty="0" smtClean="0"/>
              <a:t>В. Формы рефлексии, используемые учителем на уроке</a:t>
            </a:r>
          </a:p>
          <a:p>
            <a:r>
              <a:rPr lang="ru-RU" dirty="0" smtClean="0"/>
              <a:t>Г. Умение педагога давать оценку деятельности учащихся на уроке</a:t>
            </a:r>
          </a:p>
          <a:p>
            <a:r>
              <a:rPr lang="ru-RU" dirty="0" smtClean="0"/>
              <a:t>Д. домашнее задание учащихся:</a:t>
            </a:r>
          </a:p>
          <a:p>
            <a:pPr lvl="0"/>
            <a:r>
              <a:rPr lang="ru-RU" dirty="0" smtClean="0"/>
              <a:t>целесообразность;</a:t>
            </a:r>
          </a:p>
          <a:p>
            <a:pPr lvl="0"/>
            <a:r>
              <a:rPr lang="ru-RU" dirty="0" smtClean="0"/>
              <a:t>дифференцированность заданий;</a:t>
            </a:r>
          </a:p>
          <a:p>
            <a:pPr lvl="0"/>
            <a:r>
              <a:rPr lang="ru-RU" dirty="0" smtClean="0"/>
              <a:t>культура определения домашнего задания.</a:t>
            </a:r>
          </a:p>
          <a:p>
            <a:r>
              <a:rPr lang="ru-RU" dirty="0" smtClean="0"/>
              <a:t>Ж. Умение педагога завершать урок.</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Autofit/>
          </a:bodyPr>
          <a:lstStyle/>
          <a:p>
            <a:r>
              <a:rPr lang="ru-RU" sz="3200" b="1" dirty="0" smtClean="0"/>
              <a:t>5.Аналитическая культура учителя.</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762000"/>
            <a:ext cx="8229600" cy="5943600"/>
          </a:xfrm>
        </p:spPr>
        <p:txBody>
          <a:bodyPr>
            <a:normAutofit fontScale="85000" lnSpcReduction="20000"/>
          </a:bodyPr>
          <a:lstStyle/>
          <a:p>
            <a:r>
              <a:rPr lang="ru-RU" dirty="0" smtClean="0"/>
              <a:t>Самоанализ урока…</a:t>
            </a:r>
          </a:p>
          <a:p>
            <a:pPr algn="ctr">
              <a:buNone/>
            </a:pPr>
            <a:r>
              <a:rPr lang="ru-RU" sz="3800" b="1" dirty="0" smtClean="0">
                <a:solidFill>
                  <a:schemeClr val="accent1"/>
                </a:solidFill>
              </a:rPr>
              <a:t>6.Отношение учащихся к участию в уроке.</a:t>
            </a:r>
            <a:endParaRPr lang="ru-RU" sz="3800" dirty="0" smtClean="0">
              <a:solidFill>
                <a:schemeClr val="accent1"/>
              </a:solidFill>
            </a:endParaRPr>
          </a:p>
          <a:p>
            <a:r>
              <a:rPr lang="ru-RU" dirty="0" smtClean="0"/>
              <a:t>А. Степень активности учащихся</a:t>
            </a:r>
          </a:p>
          <a:p>
            <a:r>
              <a:rPr lang="ru-RU" dirty="0" smtClean="0"/>
              <a:t>Б.Тактичность учащихся в общении друг с другом</a:t>
            </a:r>
          </a:p>
          <a:p>
            <a:r>
              <a:rPr lang="ru-RU" dirty="0" smtClean="0"/>
              <a:t>В. Самостоятельность мнений и суждений учащихся</a:t>
            </a:r>
          </a:p>
          <a:p>
            <a:r>
              <a:rPr lang="ru-RU" dirty="0" smtClean="0"/>
              <a:t>Г. Дисциплина учащихся</a:t>
            </a:r>
          </a:p>
          <a:p>
            <a:r>
              <a:rPr lang="ru-RU" dirty="0" smtClean="0"/>
              <a:t>Д. Степень инициативы лидеров и актива класса на уроке</a:t>
            </a:r>
          </a:p>
          <a:p>
            <a:r>
              <a:rPr lang="ru-RU" dirty="0" smtClean="0"/>
              <a:t>Ж.Познавательный интерес учащихся, информированность в теме урока</a:t>
            </a:r>
          </a:p>
          <a:p>
            <a:r>
              <a:rPr lang="ru-RU" dirty="0" smtClean="0"/>
              <a:t>З.Владение терминологией темы урока.</a:t>
            </a:r>
          </a:p>
          <a:p>
            <a:pPr>
              <a:buNone/>
            </a:pPr>
            <a:r>
              <a:rPr lang="ru-RU" dirty="0" smtClean="0"/>
              <a:t> </a:t>
            </a:r>
          </a:p>
          <a:p>
            <a:endParaRPr lang="ru-RU" dirty="0"/>
          </a:p>
        </p:txBody>
      </p:sp>
    </p:spTree>
  </p:cSld>
  <p:clrMapOvr>
    <a:masterClrMapping/>
  </p:clrMapOvr>
  <p:transition>
    <p:dissolv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68</TotalTime>
  <Words>757</Words>
  <Application>Microsoft Office PowerPoint</Application>
  <PresentationFormat>Экран (4:3)</PresentationFormat>
  <Paragraphs>109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Яркая</vt:lpstr>
      <vt:lpstr>Диагностирование работы учителя на уроке</vt:lpstr>
      <vt:lpstr>Посещение уроков. </vt:lpstr>
      <vt:lpstr>Презентация PowerPoint</vt:lpstr>
      <vt:lpstr>Бланк рекомендаций учителю </vt:lpstr>
      <vt:lpstr>Схема экспертной оценки и анализа результативности урока </vt:lpstr>
      <vt:lpstr>2.Педагогическая культура учителя. </vt:lpstr>
      <vt:lpstr>3.Методическая культура учителя. </vt:lpstr>
      <vt:lpstr>4.Рефлексивная культура учителя </vt:lpstr>
      <vt:lpstr>5.Аналитическая культура учителя. </vt:lpstr>
      <vt:lpstr>Рекомендации  учителю по анализу урока </vt:lpstr>
      <vt:lpstr>Презентация PowerPoint</vt:lpstr>
      <vt:lpstr>Журнал учета коррекционно – консультативной и диагностико - аналитической деятельности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Диагностирование работы учителя на уроке</dc:title>
  <dc:creator>Собственный</dc:creator>
  <cp:lastModifiedBy>user</cp:lastModifiedBy>
  <cp:revision>36</cp:revision>
  <dcterms:created xsi:type="dcterms:W3CDTF">2011-12-12T11:46:03Z</dcterms:created>
  <dcterms:modified xsi:type="dcterms:W3CDTF">2011-12-20T09:38:36Z</dcterms:modified>
</cp:coreProperties>
</file>