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69" r:id="rId7"/>
    <p:sldMasterId id="2147483781" r:id="rId8"/>
  </p:sldMasterIdLst>
  <p:notesMasterIdLst>
    <p:notesMasterId r:id="rId28"/>
  </p:notesMasterIdLst>
  <p:sldIdLst>
    <p:sldId id="257" r:id="rId9"/>
    <p:sldId id="260" r:id="rId10"/>
    <p:sldId id="256" r:id="rId11"/>
    <p:sldId id="258" r:id="rId12"/>
    <p:sldId id="259" r:id="rId13"/>
    <p:sldId id="261" r:id="rId14"/>
    <p:sldId id="262" r:id="rId15"/>
    <p:sldId id="274" r:id="rId16"/>
    <p:sldId id="263" r:id="rId17"/>
    <p:sldId id="268" r:id="rId18"/>
    <p:sldId id="273" r:id="rId19"/>
    <p:sldId id="264" r:id="rId20"/>
    <p:sldId id="265" r:id="rId21"/>
    <p:sldId id="266" r:id="rId22"/>
    <p:sldId id="267" r:id="rId23"/>
    <p:sldId id="269" r:id="rId24"/>
    <p:sldId id="270" r:id="rId25"/>
    <p:sldId id="271" r:id="rId26"/>
    <p:sldId id="27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430CF-E4B3-4640-9808-D6F1E0571E82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BA03-B317-4A40-8DB1-5FC9E289D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9BA03-B317-4A40-8DB1-5FC9E289D70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9BA03-B317-4A40-8DB1-5FC9E289D70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9BA03-B317-4A40-8DB1-5FC9E289D70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3390-83DA-4A60-86F6-20E3E589EC9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ECF2-C609-44F9-922E-17B4D35F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8CB0-C369-4D52-BABA-543373C3F4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F1AD-3BB4-474B-922A-48E3A97C8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5DEB-8E00-4FB2-BD3B-E364DEEEB83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659D-A8F3-480D-B1A2-164CD3591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C22AD-B53B-44F5-9C7E-01B8890504F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68C6-B346-4C14-8C9A-6AE9E4C17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4179A-5533-4BFD-9E4D-9FC5B8B5D4A5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8A6B-35A4-4FA9-B92B-27E1496B5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B2638C7-DF65-4E81-B776-1F717001CA9C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718F61B-3815-4392-B1E8-EB0EB7F5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576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eorgia" pitchFamily="18" charset="0"/>
              </a:rPr>
              <a:t>Решение задач по теме «Нахождение дроби от числа»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6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785818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Найдите: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857256"/>
          </a:xfrm>
        </p:spPr>
        <p:txBody>
          <a:bodyPr/>
          <a:lstStyle/>
          <a:p>
            <a:r>
              <a:rPr lang="ru-RU" sz="4400" dirty="0" smtClean="0"/>
              <a:t>30% от 40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3071810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Решение:</a:t>
            </a:r>
          </a:p>
          <a:p>
            <a:r>
              <a:rPr lang="ru-RU" sz="4400" dirty="0" smtClean="0"/>
              <a:t>40:100·30=12   или  40·0,3=12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928670"/>
            <a:ext cx="53578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Georgia" pitchFamily="18" charset="0"/>
              </a:rPr>
              <a:t>Найдите: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2000240"/>
            <a:ext cx="23574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20% от 15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3% от 60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120% от  30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25%  от 400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50% от 70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2143117"/>
            <a:ext cx="183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20%=0,2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86182" y="2928934"/>
            <a:ext cx="1827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3%=0,03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364331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120%=1,2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435769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25%=0,25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20" y="507207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50%=0,5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072198" y="214311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15·0,2=3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36" y="292893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60·0,03=1,8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143636" y="364331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30·1,2=36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43636" y="435769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400·0,25=100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507207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70·0,5=35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6858048" cy="5583254"/>
          </a:xfrm>
        </p:spPr>
        <p:txBody>
          <a:bodyPr/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Реши задачу: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Сад  занимает  80га.  Яблони занимают 58,5% этой площади, а вишни 39%. На сколько гектаров площадь под вишнями меньше площади под яблонями?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Решение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 · 0,585 = 46,8 (га) занимают яблони.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 · 0,39 = 31,2 (га) занимают вишни.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46,8 – 31,2 =15,6 (га) на столько яблони занимают большую площадь.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Ответ: на 15,6га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7143800" cy="4572032"/>
          </a:xfrm>
        </p:spPr>
        <p:txBody>
          <a:bodyPr/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Реши задачу: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куска материи отрезали сначала 50%,  а   потом   еще   50% остатка. Сколько процентов куска материи осталось?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3071810"/>
          <a:ext cx="3214710" cy="1714512"/>
        </p:xfrm>
        <a:graphic>
          <a:graphicData uri="http://schemas.openxmlformats.org/drawingml/2006/table">
            <a:tbl>
              <a:tblPr/>
              <a:tblGrid>
                <a:gridCol w="700090"/>
                <a:gridCol w="657231"/>
                <a:gridCol w="600079"/>
                <a:gridCol w="628655"/>
                <a:gridCol w="628655"/>
              </a:tblGrid>
              <a:tr h="888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825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14876" y="3071810"/>
          <a:ext cx="3071833" cy="1714513"/>
        </p:xfrm>
        <a:graphic>
          <a:graphicData uri="http://schemas.openxmlformats.org/drawingml/2006/table">
            <a:tbl>
              <a:tblPr/>
              <a:tblGrid>
                <a:gridCol w="671517"/>
                <a:gridCol w="600079"/>
                <a:gridCol w="600079"/>
                <a:gridCol w="600079"/>
                <a:gridCol w="600079"/>
              </a:tblGrid>
              <a:tr h="424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10%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424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 rot="10800000" flipV="1">
            <a:off x="2143108" y="4609211"/>
            <a:ext cx="10001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     50%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4572008"/>
            <a:ext cx="12858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 </a:t>
            </a:r>
            <a:r>
              <a:rPr lang="ru-RU" sz="3200" dirty="0" smtClean="0"/>
              <a:t>25</a:t>
            </a:r>
            <a:r>
              <a:rPr lang="ru-RU" sz="3200" dirty="0" smtClean="0"/>
              <a:t>%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57488" y="1357298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428760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Решение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29"/>
            <a:ext cx="8229600" cy="3643339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100 – 50 = 50(%) остаток.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50 · 0,5=25(%) куска материи осталось.</a:t>
            </a:r>
          </a:p>
          <a:p>
            <a:pPr marL="514350" indent="-514350">
              <a:buNone/>
            </a:pPr>
            <a:r>
              <a:rPr lang="ru-RU" dirty="0" smtClean="0"/>
              <a:t>      Ответ: 25%.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71570"/>
          </a:xfrm>
        </p:spPr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Реши задачу: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Сначала ученик прочитал 60% всей книги, а потом 40% остатка. Сколько процентов книги осталось прочитать?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329642" cy="1285884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Проверка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5"/>
            <a:ext cx="8229600" cy="364333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100 - 60 = 40(%)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книги -  остаток.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40 · 0,4 = 16 (%) всей книги осталось прочитать.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Ответ: 16 %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143008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Домашнее задание: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№ 524 </a:t>
            </a:r>
          </a:p>
          <a:p>
            <a:pPr>
              <a:buNone/>
            </a:pPr>
            <a:r>
              <a:rPr lang="ru-RU" dirty="0" smtClean="0"/>
              <a:t>№ 525</a:t>
            </a:r>
          </a:p>
          <a:p>
            <a:pPr>
              <a:buNone/>
            </a:pPr>
            <a:r>
              <a:rPr lang="ru-RU" dirty="0" smtClean="0"/>
              <a:t>№ 529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857232"/>
            <a:ext cx="7715304" cy="4286280"/>
          </a:xfrm>
        </p:spPr>
        <p:txBody>
          <a:bodyPr>
            <a:normAutofit fontScale="90000"/>
          </a:bodyPr>
          <a:lstStyle/>
          <a:p>
            <a:pPr indent="457200"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r>
              <a:rPr lang="ru-RU" sz="4000" dirty="0" smtClean="0">
                <a:latin typeface="Georgia" pitchFamily="18" charset="0"/>
              </a:rPr>
              <a:t>Когда </a:t>
            </a:r>
            <a:r>
              <a:rPr lang="ru-RU" sz="4000" dirty="0">
                <a:latin typeface="Georgia" pitchFamily="18" charset="0"/>
              </a:rPr>
              <a:t>математические задачи решаются легко, это  служит наилучшим доказательством того, что силы, которые математика </a:t>
            </a:r>
            <a:r>
              <a:rPr lang="ru-RU" sz="4000" dirty="0" smtClean="0">
                <a:latin typeface="Georgia" pitchFamily="18" charset="0"/>
              </a:rPr>
              <a:t>должна была развить, уже развились</a:t>
            </a:r>
            <a:r>
              <a:rPr lang="ru-RU" sz="4000" dirty="0">
                <a:latin typeface="Georgia" pitchFamily="18" charset="0"/>
              </a:rPr>
              <a:t>. </a:t>
            </a:r>
            <a:br>
              <a:rPr lang="ru-RU" sz="4000" dirty="0">
                <a:latin typeface="Georgi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7272366" cy="1428760"/>
          </a:xfrm>
        </p:spPr>
        <p:txBody>
          <a:bodyPr/>
          <a:lstStyle/>
          <a:p>
            <a:pPr algn="r"/>
            <a:r>
              <a:rPr lang="ru-RU" dirty="0" smtClean="0"/>
              <a:t>Юнг 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pPr algn="l"/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r>
              <a:rPr lang="ru-RU" b="1" dirty="0" smtClean="0">
                <a:latin typeface="Georgia" pitchFamily="18" charset="0"/>
              </a:rPr>
              <a:t>Цель урока</a:t>
            </a:r>
            <a:r>
              <a:rPr lang="ru-RU" dirty="0" smtClean="0">
                <a:latin typeface="Georgia" pitchFamily="18" charset="0"/>
              </a:rPr>
              <a:t>: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Georgia" pitchFamily="18" charset="0"/>
              </a:rPr>
              <a:t>применение </a:t>
            </a:r>
            <a:r>
              <a:rPr lang="ru-RU" sz="3600" dirty="0">
                <a:latin typeface="Georgia" pitchFamily="18" charset="0"/>
              </a:rPr>
              <a:t>правила нахождения дроби от числа при решении задач на проценты.</a:t>
            </a:r>
          </a:p>
          <a:p>
            <a:pPr algn="l"/>
            <a:endParaRPr lang="ru-RU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Georgia" pitchFamily="18" charset="0"/>
              </a:rPr>
              <a:t>Задачи урока: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Georgia" pitchFamily="18" charset="0"/>
              </a:rPr>
              <a:t>повторить </a:t>
            </a:r>
            <a:r>
              <a:rPr lang="ru-RU" dirty="0">
                <a:latin typeface="Georgia" pitchFamily="18" charset="0"/>
              </a:rPr>
              <a:t>правило представления процентов в виде дроби, учить  решать задачи на нахождение процентов от числа различного уровня сложности.</a:t>
            </a:r>
          </a:p>
          <a:p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развивать   логическое   мышление, долговременную память учащихся,  умение применять математические знания в других областях. </a:t>
            </a:r>
          </a:p>
          <a:p>
            <a:r>
              <a:rPr lang="ru-RU" dirty="0" smtClean="0">
                <a:latin typeface="Georgia" pitchFamily="18" charset="0"/>
              </a:rPr>
              <a:t>воспитывать осознанное отношение к изучению математики как к модели реального мира.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Georgia" pitchFamily="18" charset="0"/>
              </a:rPr>
              <a:t>План проведения урока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Georgia" pitchFamily="18" charset="0"/>
              </a:rPr>
              <a:t>I</a:t>
            </a:r>
            <a:r>
              <a:rPr lang="ru-RU" dirty="0">
                <a:latin typeface="Georgia" pitchFamily="18" charset="0"/>
              </a:rPr>
              <a:t>    Организационный момент.</a:t>
            </a: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>II</a:t>
            </a:r>
            <a:r>
              <a:rPr lang="ru-RU" dirty="0">
                <a:latin typeface="Georgia" pitchFamily="18" charset="0"/>
              </a:rPr>
              <a:t>  Воспроизведение и коррекция опорных знаний. Актуализация знаний.</a:t>
            </a: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>II</a:t>
            </a:r>
            <a:r>
              <a:rPr lang="ru-RU" dirty="0">
                <a:latin typeface="Georgia" pitchFamily="18" charset="0"/>
              </a:rPr>
              <a:t>  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>IV</a:t>
            </a:r>
            <a:r>
              <a:rPr lang="ru-RU" dirty="0">
                <a:latin typeface="Georgia" pitchFamily="18" charset="0"/>
              </a:rPr>
              <a:t> Первичное закрепление:</a:t>
            </a:r>
          </a:p>
          <a:p>
            <a:pPr lvl="0">
              <a:buNone/>
            </a:pPr>
            <a:r>
              <a:rPr lang="ru-RU" dirty="0">
                <a:latin typeface="Georgia" pitchFamily="18" charset="0"/>
              </a:rPr>
              <a:t>В знакомой ситуации</a:t>
            </a:r>
          </a:p>
          <a:p>
            <a:pPr lvl="0">
              <a:buNone/>
            </a:pPr>
            <a:r>
              <a:rPr lang="ru-RU" dirty="0">
                <a:latin typeface="Georgia" pitchFamily="18" charset="0"/>
              </a:rPr>
              <a:t>В измененной ситуации</a:t>
            </a: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>V</a:t>
            </a:r>
            <a:r>
              <a:rPr lang="ru-RU" dirty="0">
                <a:latin typeface="Georgia" pitchFamily="18" charset="0"/>
              </a:rPr>
              <a:t>    Творческое задание</a:t>
            </a: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>VI</a:t>
            </a:r>
            <a:r>
              <a:rPr lang="ru-RU" dirty="0">
                <a:latin typeface="Georgia" pitchFamily="18" charset="0"/>
              </a:rPr>
              <a:t>   Домашнее задание</a:t>
            </a: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>VII </a:t>
            </a:r>
            <a:r>
              <a:rPr lang="ru-RU" dirty="0">
                <a:latin typeface="Georgia" pitchFamily="18" charset="0"/>
              </a:rPr>
              <a:t>Подведение итогов. Самостоятельная работа.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4400" dirty="0" smtClean="0">
                <a:latin typeface="Georgia" pitchFamily="18" charset="0"/>
              </a:rPr>
              <a:t>Как найти дробь от числа?</a:t>
            </a:r>
          </a:p>
          <a:p>
            <a:pPr>
              <a:buNone/>
            </a:pP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Georgia" pitchFamily="18" charset="0"/>
              </a:rPr>
              <a:t>   Чтобы найти дробь от числа, нужно умножить число на эту дробь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Найдите: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21200" y="3327400"/>
          <a:ext cx="101600" cy="203200"/>
        </p:xfrm>
        <a:graphic>
          <a:graphicData uri="http://schemas.openxmlformats.org/presentationml/2006/ole">
            <p:oleObj spid="_x0000_s2051" name="Формула" r:id="rId4" imgW="10152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346200" y="1643063"/>
          <a:ext cx="2095500" cy="4286250"/>
        </p:xfrm>
        <a:graphic>
          <a:graphicData uri="http://schemas.openxmlformats.org/presentationml/2006/ole">
            <p:oleObj spid="_x0000_s2052" name="Формула" r:id="rId5" imgW="647640" imgH="1625400" progId="Equation.3">
              <p:embed/>
            </p:oleObj>
          </a:graphicData>
        </a:graphic>
      </p:graphicFrame>
      <p:graphicFrame>
        <p:nvGraphicFramePr>
          <p:cNvPr id="9" name="Содержимое 8"/>
          <p:cNvGraphicFramePr>
            <a:graphicFrameLocks noChangeAspect="1"/>
          </p:cNvGraphicFramePr>
          <p:nvPr>
            <p:ph idx="1"/>
          </p:nvPr>
        </p:nvGraphicFramePr>
        <p:xfrm>
          <a:off x="3952875" y="1571612"/>
          <a:ext cx="1238250" cy="4322776"/>
        </p:xfrm>
        <a:graphic>
          <a:graphicData uri="http://schemas.openxmlformats.org/presentationml/2006/ole">
            <p:oleObj spid="_x0000_s2053" name="Формула" r:id="rId6" imgW="495000" imgH="16254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72066" y="1714488"/>
            <a:ext cx="714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2857496"/>
            <a:ext cx="642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5072066" y="3929066"/>
            <a:ext cx="78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5143504" y="5000636"/>
            <a:ext cx="78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85725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1357322"/>
          </a:xfrm>
        </p:spPr>
        <p:txBody>
          <a:bodyPr/>
          <a:lstStyle/>
          <a:p>
            <a:r>
              <a:rPr lang="ru-RU" sz="3600" b="1" dirty="0" smtClean="0"/>
              <a:t>№1</a:t>
            </a:r>
          </a:p>
          <a:p>
            <a:r>
              <a:rPr lang="ru-RU" sz="3600" b="1" dirty="0" smtClean="0"/>
              <a:t>Ответ: 17,1м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421481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6,8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     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10,44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   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45250" y="3857625"/>
          <a:ext cx="1041400" cy="1428750"/>
        </p:xfrm>
        <a:graphic>
          <a:graphicData uri="http://schemas.openxmlformats.org/presentationml/2006/ole">
            <p:oleObj spid="_x0000_s112642" name="Формула" r:id="rId3" imgW="31716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14810" y="335756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№2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1571636"/>
          </a:xfrm>
        </p:spPr>
        <p:txBody>
          <a:bodyPr/>
          <a:lstStyle/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Что такое процент?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/>
              <a:t> </a:t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357826"/>
            <a:ext cx="6400800" cy="4286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84388" y="3071811"/>
          <a:ext cx="5046662" cy="1714511"/>
        </p:xfrm>
        <a:graphic>
          <a:graphicData uri="http://schemas.openxmlformats.org/presentationml/2006/ole">
            <p:oleObj spid="_x0000_s3073" name="Формула" r:id="rId3" imgW="1028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математика - 1!">
  <a:themeElements>
    <a:clrScheme name="Аспект">
      <a:dk1>
        <a:sysClr val="windowText" lastClr="000000"/>
      </a:dk1>
      <a:lt1>
        <a:sysClr val="window" lastClr="F4F4F4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математика - 1!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362</Words>
  <Application>Microsoft Office PowerPoint</Application>
  <PresentationFormat>Экран (4:3)</PresentationFormat>
  <Paragraphs>87</Paragraphs>
  <Slides>19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5_Специальное оформление</vt:lpstr>
      <vt:lpstr>математика - 1!</vt:lpstr>
      <vt:lpstr>1_математика - 1!</vt:lpstr>
      <vt:lpstr>Формула</vt:lpstr>
      <vt:lpstr>Microsoft Equation 3.0</vt:lpstr>
      <vt:lpstr>Решение задач по теме «Нахождение дроби от числа»</vt:lpstr>
      <vt:lpstr>          Когда математические задачи решаются легко, это  служит наилучшим доказательством того, что силы, которые математика должна была развить, уже развились.   </vt:lpstr>
      <vt:lpstr> Цель урока:</vt:lpstr>
      <vt:lpstr>Задачи урока:</vt:lpstr>
      <vt:lpstr>План проведения урока </vt:lpstr>
      <vt:lpstr>Слайд 6</vt:lpstr>
      <vt:lpstr>Найдите:</vt:lpstr>
      <vt:lpstr>Проверка:</vt:lpstr>
      <vt:lpstr> Что такое процент?   </vt:lpstr>
      <vt:lpstr>Найдите:</vt:lpstr>
      <vt:lpstr>Слайд 11</vt:lpstr>
      <vt:lpstr> Реши задачу:     Сад  занимает  80га.  Яблони занимают 58,5% этой площади, а вишни 39%. На сколько гектаров площадь под вишнями меньше площади под яблонями? </vt:lpstr>
      <vt:lpstr>Решение</vt:lpstr>
      <vt:lpstr>Реши задачу:  От куска материи отрезали сначала 50%,  а   потом   еще   50% остатка. Сколько процентов куска материи осталось? </vt:lpstr>
      <vt:lpstr>Слайд 15</vt:lpstr>
      <vt:lpstr>Решение</vt:lpstr>
      <vt:lpstr>Реши задачу:</vt:lpstr>
      <vt:lpstr>Проверка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«Нахождение дроби от числа»</dc:title>
  <dc:creator>Admin</dc:creator>
  <cp:lastModifiedBy>Admin</cp:lastModifiedBy>
  <cp:revision>41</cp:revision>
  <dcterms:created xsi:type="dcterms:W3CDTF">2013-11-25T14:30:30Z</dcterms:created>
  <dcterms:modified xsi:type="dcterms:W3CDTF">2013-11-27T18:43:19Z</dcterms:modified>
</cp:coreProperties>
</file>