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C8EEFC"/>
    <a:srgbClr val="0066FF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32" autoAdjust="0"/>
    <p:restoredTop sz="94660"/>
  </p:normalViewPr>
  <p:slideViewPr>
    <p:cSldViewPr>
      <p:cViewPr varScale="1">
        <p:scale>
          <a:sx n="103" d="100"/>
          <a:sy n="103" d="100"/>
        </p:scale>
        <p:origin x="-2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352B2AC-0768-459C-BAC1-17C668936A83}" type="datetimeFigureOut">
              <a:rPr lang="ru-RU"/>
              <a:pPr>
                <a:defRPr/>
              </a:pPr>
              <a:t>05.07.2013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7DDA6D3-70D5-4881-B42A-706731F1F9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4636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04FEAF-4096-4EC7-8956-417CB77CF202}" type="slidenum">
              <a:rPr lang="ru-RU"/>
              <a:pPr eaLnBrk="1" hangingPunct="1"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B9B637-649C-4578-A31D-613BEA7ED3B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952546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DF6A8-3B9E-4A45-8D79-58CA4561228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09481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794EF-D8EB-401F-8B94-5F5960AAF34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432481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A75DE7-99EC-4662-B491-546451D623E6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633429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73C6C-C33A-4226-9346-D41DB228E61B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751380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F7A9D0-2C8E-458E-91CA-97EA52310684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3812050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962C5-708D-4B0C-B51E-D7FAD054E3A2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373725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F548F2-3212-4E26-9371-E4C7D3D6ABDD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56868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A2723-4367-4784-B554-1CFA90BDF48F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22540678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F1471-1507-4CB6-AC87-A94DC5F1A1CA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72652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75C7BB-3348-446A-98BE-8627B443B81C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</p:spTree>
    <p:extLst>
      <p:ext uri="{BB962C8B-B14F-4D97-AF65-F5344CB8AC3E}">
        <p14:creationId xmlns:p14="http://schemas.microsoft.com/office/powerpoint/2010/main" val="1669371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AF1B83D-3F32-4A79-ABFC-ADC4D2DDB7DE}" type="slidenum">
              <a:rPr lang="ru-RU" altLang="en-US"/>
              <a:pPr>
                <a:defRPr/>
              </a:pPr>
              <a:t>‹#›</a:t>
            </a:fld>
            <a:endParaRPr lang="ru-RU" alt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8" r:id="rId9"/>
    <p:sldLayoutId id="2147483696" r:id="rId10"/>
    <p:sldLayoutId id="214748369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692150"/>
            <a:ext cx="8229600" cy="5583238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Выполнить деление :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1500" b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45 : 9                        34 : 17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0 : 67                       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</a:t>
            </a:r>
            <a:endParaRPr lang="ru-RU" sz="4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234 : 1                    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x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567 : 567                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 </a:t>
            </a:r>
          </a:p>
          <a:p>
            <a:pPr marL="355600" indent="-355600"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n-US" sz="4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b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                        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0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</a:t>
            </a:r>
            <a:endParaRPr lang="en-US" sz="4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marL="355600" indent="-355600" eaLnBrk="1" hangingPunct="1">
              <a:buFont typeface="Wingdings" pitchFamily="2" charset="2"/>
              <a:buNone/>
              <a:defRPr/>
            </a:pP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13 :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        24 : 5   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26 : 7</a:t>
            </a:r>
            <a:r>
              <a:rPr lang="ru-RU" sz="4000" dirty="0" smtClean="0">
                <a:latin typeface="Arial" pitchFamily="34" charset="0"/>
                <a:cs typeface="Arial" pitchFamily="34" charset="0"/>
              </a:rPr>
              <a:t> 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2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20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idx="1"/>
          </p:nvPr>
        </p:nvSpPr>
        <p:spPr>
          <a:xfrm>
            <a:off x="90488" y="1052513"/>
            <a:ext cx="8963025" cy="432117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4800" i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Задача</a:t>
            </a:r>
            <a:endParaRPr lang="en-US" sz="4800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sz="2000" i="1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-3175" eaLnBrk="1" hangingPunct="1"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гости к бабушке пришли 4 внука. Бабушка решила угостить внуков конфетами.</a:t>
            </a:r>
            <a:r>
              <a:rPr lang="en-US" sz="32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indent="-3175" eaLnBrk="1" hangingPunct="1"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вазочке было 23 конфеты. Сколько конфет достанется каждому внуку, если бабушка предложит поделить конфеты поровну?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765175"/>
            <a:ext cx="8435975" cy="39592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Решение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z="20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6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: 4 = 5 (3 остаток).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Такая запись указывает, что в делимом</a:t>
            </a:r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en-US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содержится  4 раза по 5 и ещё 3 единицы, то есть:</a:t>
            </a:r>
            <a:endParaRPr lang="en-US" sz="3200" dirty="0" smtClean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6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23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=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4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·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+</a:t>
            </a:r>
            <a:r>
              <a:rPr lang="en-US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4000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1428750" y="5080000"/>
            <a:ext cx="15843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</a:rPr>
              <a:t>делимое</a:t>
            </a:r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3132138" y="5445125"/>
            <a:ext cx="16621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</a:rPr>
              <a:t>делитель</a:t>
            </a:r>
          </a:p>
        </p:txBody>
      </p:sp>
      <p:sp>
        <p:nvSpPr>
          <p:cNvPr id="11271" name="Text Box 7"/>
          <p:cNvSpPr txBox="1">
            <a:spLocks noChangeArrowheads="1"/>
          </p:cNvSpPr>
          <p:nvPr/>
        </p:nvSpPr>
        <p:spPr bwMode="auto">
          <a:xfrm>
            <a:off x="4794250" y="5445125"/>
            <a:ext cx="1825625" cy="101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</a:rPr>
              <a:t>неполное</a:t>
            </a:r>
          </a:p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</a:rPr>
              <a:t>  частное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6443663" y="5083175"/>
            <a:ext cx="17287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chemeClr val="tx2"/>
                </a:solidFill>
              </a:rPr>
              <a:t>остаток</a:t>
            </a:r>
          </a:p>
        </p:txBody>
      </p:sp>
      <p:cxnSp>
        <p:nvCxnSpPr>
          <p:cNvPr id="3" name="Прямая со стрелкой 2"/>
          <p:cNvCxnSpPr>
            <a:stCxn id="11269" idx="0"/>
          </p:cNvCxnSpPr>
          <p:nvPr/>
        </p:nvCxnSpPr>
        <p:spPr>
          <a:xfrm flipV="1">
            <a:off x="2220913" y="4724400"/>
            <a:ext cx="1055687" cy="355600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11270" idx="0"/>
          </p:cNvCxnSpPr>
          <p:nvPr/>
        </p:nvCxnSpPr>
        <p:spPr>
          <a:xfrm flipV="1">
            <a:off x="3962400" y="4694238"/>
            <a:ext cx="393700" cy="750887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11271" idx="0"/>
          </p:cNvCxnSpPr>
          <p:nvPr/>
        </p:nvCxnSpPr>
        <p:spPr>
          <a:xfrm flipH="1" flipV="1">
            <a:off x="5219700" y="4694238"/>
            <a:ext cx="487363" cy="750887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stCxn id="11272" idx="0"/>
          </p:cNvCxnSpPr>
          <p:nvPr/>
        </p:nvCxnSpPr>
        <p:spPr>
          <a:xfrm flipH="1" flipV="1">
            <a:off x="6156325" y="4694238"/>
            <a:ext cx="1152525" cy="388937"/>
          </a:xfrm>
          <a:prstGeom prst="straightConnector1">
            <a:avLst/>
          </a:prstGeom>
          <a:ln w="5715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1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1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12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1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xfrm>
            <a:off x="215516" y="3650307"/>
            <a:ext cx="8784976" cy="5078412"/>
          </a:xfrm>
          <a:blipFill rotWithShape="1">
            <a:blip r:embed="rId2"/>
            <a:stretch>
              <a:fillRect t="-1561"/>
            </a:stretch>
          </a:blipFill>
          <a:extLst/>
        </p:spPr>
        <p:txBody>
          <a:bodyPr/>
          <a:lstStyle/>
          <a:p>
            <a:pPr marL="0" indent="0">
              <a:buNone/>
            </a:pPr>
            <a:r>
              <a:rPr lang="ru-RU">
                <a:noFill/>
              </a:rPr>
              <a:t> </a:t>
            </a:r>
          </a:p>
        </p:txBody>
      </p:sp>
      <p:sp>
        <p:nvSpPr>
          <p:cNvPr id="2" name="Блок-схема: альтернативный процесс 1"/>
          <p:cNvSpPr/>
          <p:nvPr/>
        </p:nvSpPr>
        <p:spPr>
          <a:xfrm>
            <a:off x="215516" y="1048204"/>
            <a:ext cx="8712968" cy="1444691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>
              <a:buFont typeface="Wingdings" pitchFamily="2" charset="2"/>
              <a:buNone/>
              <a:defRPr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Делимое  равно произведению  делителя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и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неполного частного, сложенному </a:t>
            </a:r>
            <a:endParaRPr lang="ru-RU" sz="3200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None/>
              <a:defRPr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с 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>остатком</a:t>
            </a:r>
          </a:p>
        </p:txBody>
      </p:sp>
      <p:sp>
        <p:nvSpPr>
          <p:cNvPr id="3" name="Прямоугольник 2"/>
          <p:cNvSpPr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36520" y="2348880"/>
            <a:ext cx="5870959" cy="1200329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5"/>
          <p:cNvSpPr>
            <a:spLocks noChangeArrowheads="1"/>
          </p:cNvSpPr>
          <p:nvPr/>
        </p:nvSpPr>
        <p:spPr bwMode="auto">
          <a:xfrm>
            <a:off x="3505200" y="855663"/>
            <a:ext cx="5410200" cy="600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Сегодня я узнал…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интересно…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Было трудно…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выполнял задания…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понял,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Теперь я могу…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почувствовал, что…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приобрел…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научился…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 меня </a:t>
            </a:r>
            <a:r>
              <a:rPr lang="ru-RU" sz="2400" dirty="0" smtClean="0">
                <a:ea typeface="Times New Roman" pitchFamily="18" charset="0"/>
                <a:cs typeface="Arial" charset="0"/>
              </a:rPr>
              <a:t>получилось… </a:t>
            </a:r>
            <a:endParaRPr lang="ru-RU" sz="2400" dirty="0">
              <a:ea typeface="Times New Roman" pitchFamily="18" charset="0"/>
              <a:cs typeface="Arial" charset="0"/>
            </a:endParaRP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смог…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Я попробую…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Меня удивило…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Урок дал мне для жизни… </a:t>
            </a:r>
          </a:p>
          <a:p>
            <a:pPr eaLnBrk="0" hangingPunct="0">
              <a:buFontTx/>
              <a:buAutoNum type="arabicPeriod"/>
            </a:pPr>
            <a:r>
              <a:rPr lang="ru-RU" sz="2400" dirty="0">
                <a:ea typeface="Times New Roman" pitchFamily="18" charset="0"/>
                <a:cs typeface="Arial" charset="0"/>
              </a:rPr>
              <a:t> Мне захотелось… </a:t>
            </a:r>
          </a:p>
          <a:p>
            <a:pPr eaLnBrk="0" hangingPunct="0"/>
            <a:endParaRPr lang="ru-RU" sz="2400" dirty="0">
              <a:ea typeface="Times New Roman" pitchFamily="18" charset="0"/>
              <a:cs typeface="Arial" charset="0"/>
            </a:endParaRPr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642938" y="1028700"/>
            <a:ext cx="2238375" cy="569913"/>
          </a:xfrm>
          <a:prstGeom prst="flowChartAlternateProcess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pPr algn="ctr">
              <a:defRPr/>
            </a:pPr>
            <a:r>
              <a:rPr lang="ru-RU" sz="2800" dirty="0">
                <a:latin typeface="Arial" pitchFamily="34" charset="0"/>
                <a:cs typeface="Arial" pitchFamily="34" charset="0"/>
              </a:rPr>
              <a:t>Рефлексия</a:t>
            </a:r>
          </a:p>
        </p:txBody>
      </p:sp>
      <p:pic>
        <p:nvPicPr>
          <p:cNvPr id="7172" name="Picture 2" descr="C:\Users\Vilkova\AppData\Local\Microsoft\Windows\Temporary Internet Files\Content.IE5\6YATT0V2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2781300"/>
            <a:ext cx="1744663" cy="1436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88" y="1166813"/>
            <a:ext cx="8856662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chemeClr val="accent4">
                    <a:lumMod val="40000"/>
                    <a:lumOff val="60000"/>
                  </a:schemeClr>
                </a:solidFill>
              </a:rPr>
              <a:t>Интернет-источник</a:t>
            </a:r>
          </a:p>
          <a:p>
            <a:pPr>
              <a:defRPr/>
            </a:pPr>
            <a:endParaRPr lang="ru-RU" sz="1600" b="1" dirty="0">
              <a:solidFill>
                <a:schemeClr val="tx2"/>
              </a:solidFill>
            </a:endParaRPr>
          </a:p>
          <a:p>
            <a:pPr>
              <a:defRPr/>
            </a:pPr>
            <a:r>
              <a:rPr lang="ru-RU" sz="1600" dirty="0"/>
              <a:t>http</a:t>
            </a:r>
            <a:r>
              <a:rPr lang="ru-RU" sz="1600"/>
              <a:t>://</a:t>
            </a:r>
            <a:r>
              <a:rPr lang="ru-RU" sz="1600" smtClean="0"/>
              <a:t>office.microsoft.com/ru/images/results.aspx?qu</a:t>
            </a:r>
            <a:r>
              <a:rPr lang="ru-RU" sz="1600" dirty="0"/>
              <a:t>=%D0%BA%D0%BD%D0%B8%D0%B3%D0%B8&amp;ex=1#ai:MC900440424|mt:1| (смайлик)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302</TotalTime>
  <Words>221</Words>
  <Application>Microsoft Office PowerPoint</Application>
  <PresentationFormat>Экран (4:3)</PresentationFormat>
  <Paragraphs>47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Деление с остатком</dc:title>
  <dc:creator>Чаплыгина И.Б.</dc:creator>
  <cp:lastModifiedBy>Светлана</cp:lastModifiedBy>
  <cp:revision>22</cp:revision>
  <dcterms:created xsi:type="dcterms:W3CDTF">2007-10-29T18:27:41Z</dcterms:created>
  <dcterms:modified xsi:type="dcterms:W3CDTF">2013-07-05T05:34:32Z</dcterms:modified>
</cp:coreProperties>
</file>