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7" r:id="rId5"/>
    <p:sldId id="256" r:id="rId6"/>
    <p:sldId id="258" r:id="rId7"/>
    <p:sldId id="26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8000"/>
    <a:srgbClr val="CCECFF"/>
    <a:srgbClr val="FFCCFF"/>
    <a:srgbClr val="0000FF"/>
    <a:srgbClr val="000066"/>
    <a:srgbClr val="66FFFF"/>
    <a:srgbClr val="CCFFFF"/>
    <a:srgbClr val="FFCC99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C3C-67F1-4B96-87DE-166DC60324A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44F-BF0E-4A43-90C7-6F6DEBB9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C3C-67F1-4B96-87DE-166DC60324A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44F-BF0E-4A43-90C7-6F6DEBB9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C3C-67F1-4B96-87DE-166DC60324A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44F-BF0E-4A43-90C7-6F6DEBB9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C3C-67F1-4B96-87DE-166DC60324A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44F-BF0E-4A43-90C7-6F6DEBB9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C3C-67F1-4B96-87DE-166DC60324A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44F-BF0E-4A43-90C7-6F6DEBB9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C3C-67F1-4B96-87DE-166DC60324A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44F-BF0E-4A43-90C7-6F6DEBB9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C3C-67F1-4B96-87DE-166DC60324A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44F-BF0E-4A43-90C7-6F6DEBB9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C3C-67F1-4B96-87DE-166DC60324A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44F-BF0E-4A43-90C7-6F6DEBB9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C3C-67F1-4B96-87DE-166DC60324A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44F-BF0E-4A43-90C7-6F6DEBB9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C3C-67F1-4B96-87DE-166DC60324A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44F-BF0E-4A43-90C7-6F6DEBB9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C3C-67F1-4B96-87DE-166DC60324A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44F-BF0E-4A43-90C7-6F6DEBB9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8CC3C-67F1-4B96-87DE-166DC60324A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F44F-BF0E-4A43-90C7-6F6DEBB9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27.radikal.ru/0911/8a/bdfb9ddee115t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456" y="620688"/>
            <a:ext cx="82232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ФОРМИРОВАНИЕ</a:t>
            </a:r>
          </a:p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ИНФОРМАЦИОННОЙ  КУЛЬТУРЫ</a:t>
            </a:r>
          </a:p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БУДУЩИХ  </a:t>
            </a:r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ПЕДАГОГОВ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9" name="Picture 5" descr="Картинка 72 из 93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5076825" cy="2952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84976" cy="63367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– развитие информационной культуры педагога возможно только в деятельности, требующей от педагога интеграции его компьютерной компетентности с педагогической компетентностью;</a:t>
            </a:r>
          </a:p>
          <a:p>
            <a:pPr algn="just"/>
            <a:r>
              <a:rPr lang="ru-RU" b="1" dirty="0" smtClean="0"/>
              <a:t>– не всякая деятельность может способствовать развитию информационной культуры педагога. К деятельности, обладающей такой возможностью, относится проектная деятельность, выполняемая педагогом с применением информационных технологий. Результатом такой деятельности выступает, с одной стороны, авторское решение определенной педагогической задачи (например, блочно-модульная организация изучения темы), а с другой стороны, результат проектной деятельности заключается в повышении качества образования обучающихся, в развитии информационной культуры обучающихся и самого педагога;</a:t>
            </a:r>
          </a:p>
          <a:p>
            <a:pPr algn="just"/>
            <a:r>
              <a:rPr lang="ru-RU" b="1" dirty="0" smtClean="0"/>
              <a:t>– формирование информационной культуры педагога требует развития рефлексивных процессов, которые выступают системообразующим фактором развития психологического, деятельностного и информационного компонентов информационной культуры, оказывая воздействие на способности педагога интегрировать названные аспекты в своей профессиональной деятельности;</a:t>
            </a:r>
          </a:p>
          <a:p>
            <a:pPr algn="just"/>
            <a:r>
              <a:rPr lang="ru-RU" b="1" dirty="0" smtClean="0"/>
              <a:t>– развитие рефлексии как основы формирования информационной культуры требует специальной работы педагога по анализу собственной проектной деятельности, выполненной с применением информационных технологий»</a:t>
            </a:r>
            <a:endParaRPr lang="ru-RU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Картинка 45 из 229155"/>
          <p:cNvPicPr>
            <a:picLocks noChangeAspect="1" noChangeArrowheads="1"/>
          </p:cNvPicPr>
          <p:nvPr/>
        </p:nvPicPr>
        <p:blipFill>
          <a:blip r:embed="rId2" cstate="print"/>
          <a:srcRect r="50708"/>
          <a:stretch>
            <a:fillRect/>
          </a:stretch>
        </p:blipFill>
        <p:spPr bwMode="auto">
          <a:xfrm>
            <a:off x="1" y="-165275"/>
            <a:ext cx="3923927" cy="6428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3140968"/>
            <a:ext cx="6408712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284984"/>
            <a:ext cx="64807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/>
              <a:t>Таким образом, мы рассмотрели понятие «Информационная культура личности педагога», описали критерии и показатели, которые характеризуют уровень информационной культуры педагога.</a:t>
            </a:r>
            <a:endParaRPr lang="ru-RU" sz="2600" i="1" dirty="0"/>
          </a:p>
        </p:txBody>
      </p:sp>
      <p:pic>
        <p:nvPicPr>
          <p:cNvPr id="13" name="Picture 4" descr="Картинка 20 из 229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2773208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76672"/>
            <a:ext cx="8064896" cy="5832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8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60648"/>
            <a:ext cx="79928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700" b="1" dirty="0" smtClean="0"/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Список литературы</a:t>
            </a:r>
          </a:p>
          <a:p>
            <a:pPr algn="ctr"/>
            <a:endParaRPr lang="ru-RU" sz="1700" b="1" dirty="0" smtClean="0"/>
          </a:p>
          <a:p>
            <a:pPr algn="ctr"/>
            <a:r>
              <a:rPr lang="ru-RU" sz="1700" b="1" dirty="0" smtClean="0"/>
              <a:t>1.  Антонова С. Г. Информационная культура личности: вопросы формирования / С. Г. Антонова. − </a:t>
            </a:r>
            <a:r>
              <a:rPr lang="ru-RU" sz="1700" b="1" dirty="0" err="1" smtClean="0"/>
              <a:t>Спб</a:t>
            </a:r>
            <a:r>
              <a:rPr lang="ru-RU" sz="1700" b="1" dirty="0" smtClean="0"/>
              <a:t>.: Высшее образование России, 1994. − 243 с.</a:t>
            </a:r>
          </a:p>
          <a:p>
            <a:pPr algn="ctr"/>
            <a:r>
              <a:rPr lang="ru-RU" sz="1700" b="1" dirty="0" smtClean="0"/>
              <a:t>2.  </a:t>
            </a:r>
            <a:r>
              <a:rPr lang="ru-RU" sz="1700" b="1" dirty="0" err="1" smtClean="0"/>
              <a:t>Брановский</a:t>
            </a:r>
            <a:r>
              <a:rPr lang="ru-RU" sz="1700" b="1" dirty="0" smtClean="0"/>
              <a:t> Ю. А. Работа в информационной среде: Высшее образование в России / Ю.А. </a:t>
            </a:r>
            <a:r>
              <a:rPr lang="ru-RU" sz="1700" b="1" dirty="0" err="1" smtClean="0"/>
              <a:t>Брановский</a:t>
            </a:r>
            <a:r>
              <a:rPr lang="ru-RU" sz="1700" b="1" dirty="0" smtClean="0"/>
              <a:t>. − М.: ОБРАЗОВАНИЕ, 2002. − 285с.</a:t>
            </a:r>
          </a:p>
          <a:p>
            <a:pPr algn="ctr"/>
            <a:r>
              <a:rPr lang="ru-RU" sz="1700" b="1" dirty="0" smtClean="0"/>
              <a:t>3.  </a:t>
            </a:r>
            <a:r>
              <a:rPr lang="ru-RU" sz="1700" b="1" dirty="0" err="1" smtClean="0"/>
              <a:t>Генедина</a:t>
            </a:r>
            <a:r>
              <a:rPr lang="ru-RU" sz="1700" b="1" dirty="0" smtClean="0"/>
              <a:t> Н. И. Формирование информационной культуры личности в образовательных учреждениях: учебно-методическое пособие / Н. И. </a:t>
            </a:r>
            <a:r>
              <a:rPr lang="ru-RU" sz="1700" b="1" dirty="0" err="1" smtClean="0"/>
              <a:t>Генедина</a:t>
            </a:r>
            <a:r>
              <a:rPr lang="ru-RU" sz="1700" b="1" dirty="0" smtClean="0"/>
              <a:t>. − М.: Просвещение, 2002. − 337 </a:t>
            </a:r>
            <a:r>
              <a:rPr lang="ru-RU" sz="1700" b="1" dirty="0" err="1" smtClean="0"/>
              <a:t>c</a:t>
            </a:r>
            <a:r>
              <a:rPr lang="ru-RU" sz="1700" b="1" dirty="0" smtClean="0"/>
              <a:t>.</a:t>
            </a:r>
          </a:p>
          <a:p>
            <a:pPr algn="ctr"/>
            <a:r>
              <a:rPr lang="ru-RU" sz="1700" b="1" dirty="0" smtClean="0"/>
              <a:t>4.  </a:t>
            </a:r>
            <a:r>
              <a:rPr lang="ru-RU" sz="1700" b="1" dirty="0" err="1" smtClean="0"/>
              <a:t>Генедина</a:t>
            </a:r>
            <a:r>
              <a:rPr lang="ru-RU" sz="1700" b="1" dirty="0" smtClean="0"/>
              <a:t> Н. И. Дидактические основы формирования информационной культуры / Н. И. </a:t>
            </a:r>
            <a:r>
              <a:rPr lang="ru-RU" sz="1700" b="1" dirty="0" err="1" smtClean="0"/>
              <a:t>Генедина</a:t>
            </a:r>
            <a:r>
              <a:rPr lang="ru-RU" sz="1700" b="1" dirty="0" smtClean="0"/>
              <a:t>. − М.: Школьная библиотека, 2002. − 157 с.</a:t>
            </a:r>
          </a:p>
          <a:p>
            <a:pPr algn="ctr"/>
            <a:r>
              <a:rPr lang="ru-RU" sz="1700" b="1" dirty="0" smtClean="0"/>
              <a:t>5.  </a:t>
            </a:r>
            <a:r>
              <a:rPr lang="ru-RU" sz="1700" b="1" dirty="0" err="1" smtClean="0"/>
              <a:t>Збаровская</a:t>
            </a:r>
            <a:r>
              <a:rPr lang="ru-RU" sz="1700" b="1" dirty="0" smtClean="0"/>
              <a:t> Н. В. Информационная культура личности: проблемы формирования / Н. В. </a:t>
            </a:r>
            <a:r>
              <a:rPr lang="ru-RU" sz="1700" b="1" dirty="0" err="1" smtClean="0"/>
              <a:t>Збаровская</a:t>
            </a:r>
            <a:r>
              <a:rPr lang="ru-RU" sz="1700" b="1" dirty="0" smtClean="0"/>
              <a:t>. − </a:t>
            </a:r>
            <a:r>
              <a:rPr lang="ru-RU" sz="1700" b="1" dirty="0" err="1" smtClean="0"/>
              <a:t>Спб</a:t>
            </a:r>
            <a:r>
              <a:rPr lang="ru-RU" sz="1700" b="1" dirty="0" smtClean="0"/>
              <a:t>: Библиотечное дело, 2005. − 63 с.</a:t>
            </a:r>
          </a:p>
          <a:p>
            <a:pPr algn="ctr"/>
            <a:r>
              <a:rPr lang="ru-RU" sz="1700" b="1" dirty="0" smtClean="0"/>
              <a:t>7.  Зубов Ю.С. Информатизация и информационная культура / Ю.С. Зубов. − М.: ACADEMA, 1994. − 193c.</a:t>
            </a:r>
          </a:p>
          <a:p>
            <a:pPr algn="ctr"/>
            <a:r>
              <a:rPr lang="ru-RU" sz="1700" b="1" dirty="0" smtClean="0"/>
              <a:t>8.  Кириленко А. В. Основы информационной культуры. Библиография: учебное пособие / А.В. Кириленко. − М, 2008. − 156 с. </a:t>
            </a:r>
          </a:p>
          <a:p>
            <a:pPr algn="ctr"/>
            <a:r>
              <a:rPr lang="ru-RU" sz="1700" b="1" dirty="0" smtClean="0"/>
              <a:t>9.   </a:t>
            </a:r>
            <a:r>
              <a:rPr lang="ru-RU" sz="1700" b="1" dirty="0" err="1" smtClean="0"/>
              <a:t>Кнюшенко</a:t>
            </a:r>
            <a:r>
              <a:rPr lang="ru-RU" sz="1700" b="1" dirty="0" smtClean="0"/>
              <a:t> С. М. Формирование информационной культуры личности педагога / С.М. </a:t>
            </a:r>
            <a:r>
              <a:rPr lang="ru-RU" sz="1700" b="1" dirty="0" err="1" smtClean="0"/>
              <a:t>Кнюшенко</a:t>
            </a:r>
            <a:r>
              <a:rPr lang="ru-RU" sz="1700" b="1" dirty="0" smtClean="0"/>
              <a:t>. − М: </a:t>
            </a:r>
            <a:r>
              <a:rPr lang="ru-RU" sz="1700" b="1" dirty="0" err="1" smtClean="0"/>
              <a:t>Эйдос</a:t>
            </a:r>
            <a:r>
              <a:rPr lang="ru-RU" sz="1700" b="1" dirty="0" smtClean="0"/>
              <a:t>, 2005. − 324 с.</a:t>
            </a:r>
          </a:p>
          <a:p>
            <a:pPr algn="ctr"/>
            <a:endParaRPr lang="ru-RU" sz="1700" b="1" dirty="0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404664"/>
            <a:ext cx="7704856" cy="1368152"/>
          </a:xfrm>
          <a:prstGeom prst="roundRect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548680"/>
            <a:ext cx="7704856" cy="1296144"/>
          </a:xfrm>
          <a:prstGeom prst="roundRect">
            <a:avLst/>
          </a:prstGeom>
          <a:solidFill>
            <a:srgbClr val="99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Успех образования во многом зависит от педагогов, от уровня сформированности у них информационной культуры.</a:t>
            </a: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899592" y="2204864"/>
            <a:ext cx="7704856" cy="396044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1051992" y="2357264"/>
            <a:ext cx="7704856" cy="3960440"/>
          </a:xfrm>
          <a:prstGeom prst="snip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916832"/>
            <a:ext cx="7236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</a:t>
            </a:r>
          </a:p>
          <a:p>
            <a:pPr algn="just"/>
            <a:endParaRPr lang="ru-RU" sz="2000" dirty="0" smtClean="0"/>
          </a:p>
          <a:p>
            <a:pPr algn="ctr"/>
            <a:r>
              <a:rPr lang="ru-RU" sz="2000" dirty="0" smtClean="0"/>
              <a:t> Информационная культура педагога – это разновидность информационной культуры специалиста, часть информационной культуры личности, детерминированная сферой профессионально-педагогической деятельности, представляющая собой совокупность информационного мировоззрения и информационной компетентности, транслируемую в образовательный процесс, определяющую качество информационно-образовательных продуктов и направленную на формирование информационной культуры учащихся. В первой главе описаны критерии и показатели, которые характеризуют уровень информационной культуры педагога.</a:t>
            </a:r>
            <a:endParaRPr lang="ru-RU" sz="2000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44001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2034" t="69947" r="1667"/>
          <a:stretch>
            <a:fillRect/>
          </a:stretch>
        </p:blipFill>
        <p:spPr bwMode="auto">
          <a:xfrm>
            <a:off x="3563888" y="620688"/>
            <a:ext cx="5148064" cy="20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124" t="44848" r="52454" b="1816"/>
          <a:stretch>
            <a:fillRect/>
          </a:stretch>
        </p:blipFill>
        <p:spPr bwMode="auto">
          <a:xfrm>
            <a:off x="0" y="980728"/>
            <a:ext cx="38790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2034" t="69947" r="1667" b="-3413"/>
          <a:stretch>
            <a:fillRect/>
          </a:stretch>
        </p:blipFill>
        <p:spPr bwMode="auto">
          <a:xfrm>
            <a:off x="3779912" y="2564904"/>
            <a:ext cx="53640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034" t="69947" r="1667"/>
          <a:stretch>
            <a:fillRect/>
          </a:stretch>
        </p:blipFill>
        <p:spPr bwMode="auto">
          <a:xfrm>
            <a:off x="3131840" y="4788768"/>
            <a:ext cx="5148064" cy="20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72050" b="69023"/>
          <a:stretch>
            <a:fillRect/>
          </a:stretch>
        </p:blipFill>
        <p:spPr bwMode="auto">
          <a:xfrm>
            <a:off x="0" y="4725144"/>
            <a:ext cx="255577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ятиугольник 8"/>
          <p:cNvSpPr/>
          <p:nvPr/>
        </p:nvSpPr>
        <p:spPr>
          <a:xfrm flipH="1">
            <a:off x="2843808" y="548680"/>
            <a:ext cx="6120680" cy="2016224"/>
          </a:xfrm>
          <a:prstGeom prst="homePlate">
            <a:avLst/>
          </a:prstGeom>
          <a:solidFill>
            <a:srgbClr val="FFC000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6759" t="69947" r="1667" b="-3413"/>
          <a:stretch>
            <a:fillRect/>
          </a:stretch>
        </p:blipFill>
        <p:spPr bwMode="auto">
          <a:xfrm>
            <a:off x="2411760" y="4653136"/>
            <a:ext cx="47160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ятиугольник 10"/>
          <p:cNvSpPr/>
          <p:nvPr/>
        </p:nvSpPr>
        <p:spPr>
          <a:xfrm flipH="1">
            <a:off x="2771800" y="332656"/>
            <a:ext cx="6120680" cy="2088232"/>
          </a:xfrm>
          <a:prstGeom prst="homePlat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404664"/>
            <a:ext cx="5796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настоящее время существуют различные </a:t>
            </a:r>
          </a:p>
          <a:p>
            <a:pPr algn="ctr"/>
            <a:r>
              <a:rPr lang="ru-RU" b="1" dirty="0" smtClean="0"/>
              <a:t>подходы к определению   «информационная культура </a:t>
            </a:r>
          </a:p>
          <a:p>
            <a:pPr algn="ctr"/>
            <a:r>
              <a:rPr lang="ru-RU" b="1" dirty="0" smtClean="0"/>
              <a:t>личности  педагога». В научной и учебной литературе</a:t>
            </a:r>
          </a:p>
          <a:p>
            <a:pPr algn="ctr"/>
            <a:r>
              <a:rPr lang="ru-RU" b="1" dirty="0" smtClean="0"/>
              <a:t> публикуется множество взглядов, порой </a:t>
            </a:r>
          </a:p>
          <a:p>
            <a:pPr algn="ctr"/>
            <a:r>
              <a:rPr lang="ru-RU" b="1" dirty="0" smtClean="0"/>
              <a:t>противоположных. Однако однозначного </a:t>
            </a:r>
          </a:p>
          <a:p>
            <a:pPr algn="ctr"/>
            <a:r>
              <a:rPr lang="ru-RU" b="1" dirty="0" smtClean="0"/>
              <a:t>и всеобъемлющего определения этому понятию </a:t>
            </a:r>
          </a:p>
          <a:p>
            <a:pPr algn="ctr"/>
            <a:r>
              <a:rPr lang="ru-RU" b="1" dirty="0" smtClean="0"/>
              <a:t>исследователи не дают.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6" y="3429000"/>
            <a:ext cx="5832648" cy="24482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3645024"/>
            <a:ext cx="5832648" cy="2448272"/>
          </a:xfrm>
          <a:prstGeom prst="roundRect">
            <a:avLst/>
          </a:prstGeom>
          <a:solidFill>
            <a:srgbClr val="FFCC99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r="72050" b="69023"/>
          <a:stretch>
            <a:fillRect/>
          </a:stretch>
        </p:blipFill>
        <p:spPr bwMode="auto">
          <a:xfrm>
            <a:off x="0" y="4509120"/>
            <a:ext cx="269979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275856" y="3861048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Проблемы формирования информационной культуры личности педагога в последние двадцать лет достаточно активно изучаются. При этом единого и четкого определения нет. Изучением информационной культуры учителя занимались Н. И. Гендина, Л. И. Лазарева, С. М. Конюшенко и др.</a:t>
            </a:r>
            <a:endParaRPr lang="ru-RU" b="1" dirty="0"/>
          </a:p>
        </p:txBody>
      </p:sp>
      <p:pic>
        <p:nvPicPr>
          <p:cNvPr id="24581" name="Picture 5" descr="Картинка 18 из 954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283968" cy="42206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0506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Н. И. Гендина под информационной культурой педагога понимает одну из составляющих общей культуры личности, связанную с социальной природой человека и являющуюся продуктом его разнообразных творческих способностей.  Она отмечает, что информационная культура учителя характеризует его информационное мировоззрение, систему знаний и умений, которые обеспечивают самостоятельную деятельность по оптимальному удовлетворению профессиональных информационных потребностей с использованием как традиционных, так и новых информационных технологий.</a:t>
            </a:r>
            <a:endParaRPr lang="ru-RU" b="1" dirty="0"/>
          </a:p>
        </p:txBody>
      </p:sp>
      <p:pic>
        <p:nvPicPr>
          <p:cNvPr id="10241" name="Picture 1" descr="Картинка 10 из 511"/>
          <p:cNvPicPr>
            <a:picLocks noChangeAspect="1" noChangeArrowheads="1"/>
          </p:cNvPicPr>
          <p:nvPr/>
        </p:nvPicPr>
        <p:blipFill>
          <a:blip r:embed="rId2" cstate="print"/>
          <a:srcRect l="14883" t="10648" r="9944" b="2196"/>
          <a:stretch>
            <a:fillRect/>
          </a:stretch>
        </p:blipFill>
        <p:spPr bwMode="auto">
          <a:xfrm>
            <a:off x="755576" y="404664"/>
            <a:ext cx="381642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004048" y="3212976"/>
            <a:ext cx="3556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.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Гендина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- Директор НИИ 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3" descr="Картинка 70 из 29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91103"/>
            <a:ext cx="3563888" cy="3266897"/>
          </a:xfrm>
          <a:prstGeom prst="rect">
            <a:avLst/>
          </a:prstGeom>
          <a:noFill/>
        </p:spPr>
      </p:pic>
      <p:sp>
        <p:nvSpPr>
          <p:cNvPr id="9" name="Скругленная прямоугольная выноска 8"/>
          <p:cNvSpPr/>
          <p:nvPr/>
        </p:nvSpPr>
        <p:spPr>
          <a:xfrm flipH="1">
            <a:off x="251520" y="188640"/>
            <a:ext cx="5976664" cy="3240360"/>
          </a:xfrm>
          <a:prstGeom prst="wedgeRoundRectCallout">
            <a:avLst>
              <a:gd name="adj1" fmla="val -36842"/>
              <a:gd name="adj2" fmla="val 60988"/>
              <a:gd name="adj3" fmla="val 16667"/>
            </a:avLst>
          </a:prstGeom>
          <a:solidFill>
            <a:srgbClr val="0000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flipH="1">
            <a:off x="395536" y="260648"/>
            <a:ext cx="6040288" cy="3464768"/>
          </a:xfrm>
          <a:prstGeom prst="wedgeRoundRectCallout">
            <a:avLst>
              <a:gd name="adj1" fmla="val -36842"/>
              <a:gd name="adj2" fmla="val 60988"/>
              <a:gd name="adj3" fmla="val 16667"/>
            </a:avLst>
          </a:prstGeom>
          <a:gradFill>
            <a:gsLst>
              <a:gs pos="38000">
                <a:srgbClr val="FF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Л. И Лазарева считает, что информационная культура педагога – это разновидность информационной культуры специалиста, часть информационной культуры личности, детерминированная сферой профессионально-педагогической деятельности, представляющая собой совокупность информационного мировоззрения и информационной компетентности, транслируемую в образовательный процесс, определяющую качество информационно-образовательных продуктов и направленную на формирование информационной культуры учащихся.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0 из 954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611"/>
          <a:stretch>
            <a:fillRect/>
          </a:stretch>
        </p:blipFill>
        <p:spPr bwMode="auto">
          <a:xfrm flipH="1">
            <a:off x="179512" y="3861048"/>
            <a:ext cx="2880320" cy="2771628"/>
          </a:xfrm>
          <a:prstGeom prst="rect">
            <a:avLst/>
          </a:prstGeom>
          <a:noFill/>
        </p:spPr>
      </p:pic>
      <p:sp>
        <p:nvSpPr>
          <p:cNvPr id="6" name="Выноска со стрелкой вниз 5"/>
          <p:cNvSpPr/>
          <p:nvPr/>
        </p:nvSpPr>
        <p:spPr>
          <a:xfrm>
            <a:off x="971600" y="404664"/>
            <a:ext cx="7272808" cy="1296144"/>
          </a:xfrm>
          <a:prstGeom prst="downArrowCallou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 w="762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04664"/>
            <a:ext cx="7272808" cy="646331"/>
          </a:xfrm>
          <a:prstGeom prst="rect">
            <a:avLst/>
          </a:prstGeom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ИНФОРМАЦИОННАЯ КУЛЬТУРА ОТРАЖАЕТ ОСОБЕННОСТИ ПРОФЕССИОНАЛЬНОЙ ДЕЯТЕЛЬНОСТИ УЧИТЕЛЯ: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1916832"/>
            <a:ext cx="6480720" cy="648072"/>
          </a:xfrm>
          <a:prstGeom prst="roundRect">
            <a:avLst/>
          </a:prstGeom>
          <a:gradFill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</a:gradFill>
          <a:ln w="5715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ИНФОРМАЦИОННОЙ КУЛЬТУРЫ УЧЕНИКА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068960"/>
            <a:ext cx="8064896" cy="648072"/>
          </a:xfrm>
          <a:prstGeom prst="roundRect">
            <a:avLst/>
          </a:prstGeom>
          <a:gradFill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</a:gradFill>
          <a:ln w="5715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ПРОБУЖДЕНИЕ В НЕМ ПОСТОЯННОЙ ПОТРЕБНОСТИ В ИНФОРМАЦИИ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 ЗНАНИЯХ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5517232"/>
            <a:ext cx="5616624" cy="648072"/>
          </a:xfrm>
          <a:prstGeom prst="roundRect">
            <a:avLst/>
          </a:prstGeom>
          <a:gradFill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</a:gradFill>
          <a:ln w="5715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 ПОЛУЧЕННЫХ ДАННЫХ, КРИТИЧЕСКОЙ ИХ ОЦЕНКИ И ОТБОРА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4077072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4221088"/>
            <a:ext cx="6048672" cy="648072"/>
          </a:xfrm>
          <a:prstGeom prst="roundRect">
            <a:avLst/>
          </a:prstGeom>
          <a:gradFill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</a:gradFill>
          <a:ln w="5715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НАВЫКОВ ПРАВИЛЬНОГО ФОРМИРОВАНИЯ ИНФОРМАЦИОННОГО ЗАПРОСА, ПОИСКА, ФИКСАЦИИ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188640"/>
            <a:ext cx="7632848" cy="144016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748883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04664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В условиях информатизации образования общий комплекс профессионально-важных качеств, необходимых для успешности профессиональной деятельности, дополняется специфическими качествами, которые характеризуют уровень  информационной культуры педагога. О. Н. Мяэотс относит к ним следующее: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844824"/>
            <a:ext cx="7488832" cy="14401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1112" y="1916832"/>
            <a:ext cx="7992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i="1" dirty="0" smtClean="0"/>
              <a:t>Стремление:</a:t>
            </a:r>
          </a:p>
          <a:p>
            <a:r>
              <a:rPr lang="ru-RU" sz="1200" b="1" dirty="0" smtClean="0"/>
              <a:t>– интерес к современным способам информационного обмена и поиск все новых путей интенсификации образовательного процесса на информационной основе;</a:t>
            </a:r>
          </a:p>
          <a:p>
            <a:r>
              <a:rPr lang="ru-RU" sz="1200" b="1" dirty="0" smtClean="0"/>
              <a:t>– потребность в постоянном обновлении знаний о возможностях применения информационных технологий в профессиональной и общекультурной среде;</a:t>
            </a:r>
          </a:p>
          <a:p>
            <a:r>
              <a:rPr lang="ru-RU" sz="1200" b="1" dirty="0" smtClean="0"/>
              <a:t>– профессиональная мобильность и адаптивность в информационном обществе.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3429000"/>
            <a:ext cx="7200800" cy="144016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501008"/>
            <a:ext cx="71642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Личностные качества</a:t>
            </a:r>
            <a:r>
              <a:rPr lang="ru-RU" sz="1200" b="1" i="1" dirty="0" smtClean="0"/>
              <a:t>:</a:t>
            </a:r>
          </a:p>
          <a:p>
            <a:r>
              <a:rPr lang="ru-RU" sz="1200" b="1" dirty="0" smtClean="0"/>
              <a:t>– ответственность при работе с техническими средствами, сочетание личной свободы и ответственности за информационную безопасность общества и личности;</a:t>
            </a:r>
          </a:p>
          <a:p>
            <a:r>
              <a:rPr lang="ru-RU" sz="1200" b="1" dirty="0" smtClean="0"/>
              <a:t>– согласованность в постановке и последовательном решении педагогических задач с использованием средств информационных технологий;</a:t>
            </a:r>
          </a:p>
          <a:p>
            <a:r>
              <a:rPr lang="ru-RU" sz="1200" b="1" dirty="0" smtClean="0"/>
              <a:t>– уверенность в правильности принятия нестандартных решений.</a:t>
            </a:r>
          </a:p>
        </p:txBody>
      </p:sp>
      <p:pic>
        <p:nvPicPr>
          <p:cNvPr id="3" name="Picture 5" descr="Картинка 22 из 2291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077072"/>
            <a:ext cx="1997579" cy="2585863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51520" y="5085184"/>
            <a:ext cx="6624736" cy="136815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085184"/>
            <a:ext cx="73448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Позиция:</a:t>
            </a:r>
          </a:p>
          <a:p>
            <a:r>
              <a:rPr lang="ru-RU" sz="1200" b="1" dirty="0" smtClean="0"/>
              <a:t>– отношение к информации, объектам и явлениям в быстроменяющейся информационной среде, </a:t>
            </a:r>
          </a:p>
          <a:p>
            <a:r>
              <a:rPr lang="ru-RU" sz="1200" b="1" dirty="0" smtClean="0"/>
              <a:t>критическое отношение к информационному потреблению;</a:t>
            </a:r>
          </a:p>
          <a:p>
            <a:r>
              <a:rPr lang="ru-RU" sz="1200" b="1" dirty="0" smtClean="0"/>
              <a:t>– стиль педагогического общения и взаимодействия с людьми внутри информационной среды, </a:t>
            </a:r>
          </a:p>
          <a:p>
            <a:r>
              <a:rPr lang="ru-RU" sz="1200" b="1" dirty="0" smtClean="0"/>
              <a:t>самооценка и рефлексия на уровне информационных контактов;</a:t>
            </a:r>
          </a:p>
          <a:p>
            <a:r>
              <a:rPr lang="ru-RU" sz="1200" b="1" dirty="0" smtClean="0"/>
              <a:t>– утверждение нравственности и толерантности в компьютерной коммуникации» </a:t>
            </a:r>
            <a:endParaRPr lang="ru-RU" sz="12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абличка 12"/>
          <p:cNvSpPr/>
          <p:nvPr/>
        </p:nvSpPr>
        <p:spPr>
          <a:xfrm>
            <a:off x="179512" y="1484784"/>
            <a:ext cx="8784976" cy="5112568"/>
          </a:xfrm>
          <a:prstGeom prst="plaqu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абличка 11"/>
          <p:cNvSpPr/>
          <p:nvPr/>
        </p:nvSpPr>
        <p:spPr>
          <a:xfrm>
            <a:off x="323528" y="1628800"/>
            <a:ext cx="8424936" cy="475252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абличка 5"/>
          <p:cNvSpPr/>
          <p:nvPr/>
        </p:nvSpPr>
        <p:spPr>
          <a:xfrm>
            <a:off x="611560" y="188640"/>
            <a:ext cx="8208912" cy="936104"/>
          </a:xfrm>
          <a:prstGeom prst="plaqu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абличка 6"/>
          <p:cNvSpPr/>
          <p:nvPr/>
        </p:nvSpPr>
        <p:spPr>
          <a:xfrm>
            <a:off x="755576" y="260648"/>
            <a:ext cx="8208912" cy="1080120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3265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Уровень сформированности информационной культуры учителя может быть определен по следующей совокупности критериальных показателей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204864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состояние информационного самосознания учителя (общекультурная и профессиональная эрудированность; понимание и принятие ценностей информационной деятельности; рефлективность профессиональной позиции; </a:t>
            </a:r>
            <a:r>
              <a:rPr lang="ru-RU" sz="1600" b="1" dirty="0" smtClean="0"/>
              <a:t>применение</a:t>
            </a:r>
            <a:r>
              <a:rPr lang="ru-RU" sz="1400" b="1" dirty="0" smtClean="0"/>
              <a:t> информационных образовательных ресурсов для целей самообразования; согласованность реальной деятельности с ценностями);</a:t>
            </a:r>
          </a:p>
          <a:p>
            <a:pPr algn="ctr"/>
            <a:r>
              <a:rPr lang="ru-RU" sz="1400" b="1" dirty="0" smtClean="0"/>
              <a:t>развитость информационно-технологических навыков (применение информационных технологий в решении актуальных педагогических задач; наличие гибкой системы навыков; участие в обеспечении информационного взаимодействия в образовательном учреждении);</a:t>
            </a:r>
          </a:p>
          <a:p>
            <a:pPr algn="ctr"/>
            <a:r>
              <a:rPr lang="ru-RU" sz="1400" b="1" dirty="0" smtClean="0"/>
              <a:t>творческая активность и самостоятельность (участие в проектной деятельности, создание собственных информационных продуктов; наличие авторской позиции (методики); способность осуществлять выбор и привлекать необходимые информационные ресурсы);</a:t>
            </a:r>
          </a:p>
          <a:p>
            <a:pPr algn="ctr"/>
            <a:r>
              <a:rPr lang="ru-RU" sz="1400" b="1" dirty="0" smtClean="0"/>
              <a:t>эмоциональное отношение к информационной деятельности (позитивная профессиональная самооценка; наличие интереса к информационной деятельности; удовлетворенность результатами собственной информационно-педагогической деятельности);</a:t>
            </a:r>
          </a:p>
          <a:p>
            <a:pPr algn="ctr"/>
            <a:r>
              <a:rPr lang="ru-RU" sz="1400" b="1" dirty="0" smtClean="0"/>
              <a:t>успешность и эффективность информационно-педагогической деятельности (наличие достижений в сфере информационно-педагогической деятельности; признание профессиональным сообществом; участие в совместных с другими специалистами проектах).</a:t>
            </a:r>
            <a:endParaRPr lang="ru-RU" sz="1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bg1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260648"/>
            <a:ext cx="8352928" cy="1368152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04664"/>
            <a:ext cx="8280920" cy="1368152"/>
          </a:xfrm>
          <a:prstGeom prst="round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ВАЖНЫЙ АСПЕКТ ИНФОРМАЦИОННОЙ КУЛЬТУРЫ УЧИТЕЛЯ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БЫЛ РАССМОТРЕН  С. М. КОНЮШЕНКО 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11560" y="2204864"/>
            <a:ext cx="7992888" cy="3960440"/>
          </a:xfrm>
          <a:prstGeom prst="downArrowCallout">
            <a:avLst/>
          </a:prstGeom>
          <a:gradFill flip="none" rotWithShape="1">
            <a:gsLst>
              <a:gs pos="82000">
                <a:schemeClr val="bg1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420888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 мнению Конюшенко С. М., информационная культура учителя шире, чем просто информационная культура личности, поскольку включает в себя еще и профессиональную составляющую [9].</a:t>
            </a:r>
          </a:p>
          <a:p>
            <a:pPr algn="ctr"/>
            <a:r>
              <a:rPr lang="ru-RU" b="1" dirty="0" smtClean="0"/>
              <a:t>При создании авторской концепции она исходила из главной идеи о том, что формирование информационной культуры педагога должно предусматривать использование проектно-рефлексивного подхода, который отражает несколько положений: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925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</dc:creator>
  <cp:lastModifiedBy>Egor</cp:lastModifiedBy>
  <cp:revision>17</cp:revision>
  <dcterms:created xsi:type="dcterms:W3CDTF">2011-12-09T17:57:18Z</dcterms:created>
  <dcterms:modified xsi:type="dcterms:W3CDTF">2011-12-29T15:33:01Z</dcterms:modified>
</cp:coreProperties>
</file>