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4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B5E4-3607-4664-8B17-BA758975B212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6412-8189-4944-9C52-956550427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B5E4-3607-4664-8B17-BA758975B212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6412-8189-4944-9C52-956550427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B5E4-3607-4664-8B17-BA758975B212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6412-8189-4944-9C52-956550427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B5E4-3607-4664-8B17-BA758975B212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6412-8189-4944-9C52-956550427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B5E4-3607-4664-8B17-BA758975B212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6412-8189-4944-9C52-956550427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B5E4-3607-4664-8B17-BA758975B212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6412-8189-4944-9C52-956550427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B5E4-3607-4664-8B17-BA758975B212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6412-8189-4944-9C52-956550427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B5E4-3607-4664-8B17-BA758975B212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6412-8189-4944-9C52-956550427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B5E4-3607-4664-8B17-BA758975B212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6412-8189-4944-9C52-956550427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B5E4-3607-4664-8B17-BA758975B212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6412-8189-4944-9C52-956550427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B5E4-3607-4664-8B17-BA758975B212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6412-8189-4944-9C52-956550427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B5E4-3607-4664-8B17-BA758975B212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F6412-8189-4944-9C52-956550427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oblnews.ru/userdata/gerb_mo2.gi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nterfax-russia.ru/ftproot/photos/2010/01/11/img_41403423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osun.ru/viewImg.php?img_id=910&amp;tabname=Templates&amp;showtext=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14546" y="4071942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ЗАКОН    МОСКОВСКОЙ   ОБЛАСТИ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5857892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принят постановлением Московской областной Думы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cs typeface="Times New Roman" pitchFamily="18" charset="0"/>
              </a:rPr>
              <a:t>от 26 ноября 2009 г.  N 14/98-П 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572008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cs typeface="Times New Roman" pitchFamily="18" charset="0"/>
              </a:rPr>
              <a:t>"О мерах по предупреждению причинения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cs typeface="Times New Roman" pitchFamily="18" charset="0"/>
              </a:rPr>
              <a:t>вреда здоровью и развитию несовершеннолетних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cs typeface="Times New Roman" pitchFamily="18" charset="0"/>
              </a:rPr>
              <a:t> в Московской области"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Картинка 2 из 36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85728"/>
            <a:ext cx="2847976" cy="3660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44" y="1000108"/>
            <a:ext cx="500066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4 декабря 2009 года Губернатор Московской области Борис Громов подписал областной закон №148/2009-ОЗ «О мерах по предупреждению причинения вреда здоровью и развитию несовершеннолетних в Московской области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  </a:t>
            </a:r>
          </a:p>
          <a:p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2009 г.  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вступил в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силу 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Картинка 7 из 116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642918"/>
            <a:ext cx="2928958" cy="4130937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7" name="Picture 7" descr="Картинка 48 из 2144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08"/>
            <a:ext cx="5143504" cy="5500702"/>
          </a:xfrm>
          <a:prstGeom prst="rect">
            <a:avLst/>
          </a:prstGeom>
          <a:noFill/>
        </p:spPr>
      </p:pic>
      <p:pic>
        <p:nvPicPr>
          <p:cNvPr id="7" name="Picture 3" descr="007371001"/>
          <p:cNvPicPr>
            <a:picLocks noChangeAspect="1" noChangeArrowheads="1"/>
          </p:cNvPicPr>
          <p:nvPr/>
        </p:nvPicPr>
        <p:blipFill>
          <a:blip r:embed="rId4" cstate="print"/>
          <a:srcRect l="9129" r="7399" b="11982"/>
          <a:stretch>
            <a:fillRect/>
          </a:stretch>
        </p:blipFill>
        <p:spPr bwMode="auto">
          <a:xfrm>
            <a:off x="5072067" y="-1"/>
            <a:ext cx="4071934" cy="6044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6418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Московская область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chemeClr val="accent6">
                <a:lumMod val="60000"/>
                <a:lumOff val="40000"/>
              </a:scheme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1071546"/>
            <a:ext cx="607223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Этот закон разработан и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принят</a:t>
            </a: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в соответствии с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федеральным</a:t>
            </a: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законодательством,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согласно</a:t>
            </a: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которому субъекты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Российской</a:t>
            </a: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Федерации получили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полномочия</a:t>
            </a: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ограничивать пребывание </a:t>
            </a: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несовершеннолетних в общественных</a:t>
            </a: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местах в ночное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время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5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Picture 3" descr="007371001"/>
          <p:cNvPicPr>
            <a:picLocks noChangeAspect="1" noChangeArrowheads="1"/>
          </p:cNvPicPr>
          <p:nvPr/>
        </p:nvPicPr>
        <p:blipFill>
          <a:blip r:embed="rId2" cstate="print"/>
          <a:srcRect l="9129" r="7399" b="11982"/>
          <a:stretch>
            <a:fillRect/>
          </a:stretch>
        </p:blipFill>
        <p:spPr bwMode="auto">
          <a:xfrm>
            <a:off x="214282" y="357166"/>
            <a:ext cx="2857488" cy="424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67865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all" dirty="0">
                <a:solidFill>
                  <a:schemeClr val="accent2">
                    <a:lumMod val="75000"/>
                  </a:schemeClr>
                </a:solidFill>
              </a:rPr>
              <a:t>Извлечение </a:t>
            </a:r>
            <a:r>
              <a:rPr lang="ru-RU" sz="4000" b="1" cap="all" dirty="0" smtClean="0">
                <a:solidFill>
                  <a:schemeClr val="accent2">
                    <a:lumMod val="75000"/>
                  </a:schemeClr>
                </a:solidFill>
              </a:rPr>
              <a:t>  из   Закона   Московской   области 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714488"/>
            <a:ext cx="850112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Под </a:t>
            </a:r>
            <a:r>
              <a:rPr lang="ru-RU" sz="2400" dirty="0"/>
              <a:t>ограничения по времени попадают </a:t>
            </a:r>
            <a:r>
              <a:rPr lang="ru-RU" sz="2400" b="1" u="sng" dirty="0">
                <a:solidFill>
                  <a:srgbClr val="FF0000"/>
                </a:solidFill>
              </a:rPr>
              <a:t>все, кому не исполнилось 18 лет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dirty="0"/>
              <a:t>но с одним нюансом: дети и подростки, не достигшие 16 лет, не должны появляться в общественных местах (к которым относятся стадионы, парки, скверы, общественный транспорт, интернет-кафе и продуктовые магазины) </a:t>
            </a:r>
            <a:r>
              <a:rPr lang="ru-RU" sz="2400" dirty="0">
                <a:solidFill>
                  <a:srgbClr val="FF0000"/>
                </a:solidFill>
              </a:rPr>
              <a:t>с 22 до 6 </a:t>
            </a:r>
            <a:r>
              <a:rPr lang="ru-RU" sz="2400" dirty="0" smtClean="0">
                <a:solidFill>
                  <a:srgbClr val="FF0000"/>
                </a:solidFill>
              </a:rPr>
              <a:t> часов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период с 1 мая по 31 августа «вольное» время для них увеличено на 1 час, и домой можно возвращаться </a:t>
            </a:r>
            <a:r>
              <a:rPr lang="ru-RU" sz="2400" b="1" dirty="0">
                <a:solidFill>
                  <a:srgbClr val="FF0000"/>
                </a:solidFill>
              </a:rPr>
              <a:t>не позже 23 часов. </a:t>
            </a:r>
            <a:r>
              <a:rPr lang="ru-RU" sz="2400" dirty="0"/>
              <a:t>Это же ограничение по времени (необходимость находиться дома </a:t>
            </a:r>
            <a:r>
              <a:rPr lang="ru-RU" sz="2400" u="sng" dirty="0"/>
              <a:t>с 23.00 до 6.00)</a:t>
            </a:r>
            <a:r>
              <a:rPr lang="ru-RU" sz="2400" dirty="0"/>
              <a:t> касается молодых людей в </a:t>
            </a:r>
            <a:r>
              <a:rPr lang="ru-RU" sz="2400" u="sng" dirty="0"/>
              <a:t>возрасте от 16 до 18 лет в течение всего года.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928670"/>
            <a:ext cx="82153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  </a:t>
            </a:r>
            <a:r>
              <a:rPr lang="ru-RU" sz="2800" dirty="0"/>
              <a:t> </a:t>
            </a:r>
            <a:r>
              <a:rPr lang="ru-RU" sz="2800" dirty="0" smtClean="0"/>
              <a:t> Согласно </a:t>
            </a:r>
            <a:r>
              <a:rPr lang="ru-RU" sz="2800" dirty="0"/>
              <a:t>закону, несовершеннолетний может и «припоздниться», но — если его сопровождают родители, опекуны, совершеннолетние родственники, учителя или воспитатели (последние в законе определяются как лица, осуществляющие мероприятия с участием несовершеннолетних). Не распространяется действие закона на несовершеннолетних, состоящих в браке и эмансипированных.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072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ЗАПРЕЩЕНО</a:t>
            </a:r>
            <a:r>
              <a:rPr lang="ru-RU" sz="2400" dirty="0"/>
              <a:t> пребывание несовершеннолетних </a:t>
            </a:r>
            <a:r>
              <a:rPr lang="ru-RU" sz="2400" b="1" dirty="0">
                <a:solidFill>
                  <a:srgbClr val="FF0000"/>
                </a:solidFill>
              </a:rPr>
              <a:t>в любое время суток</a:t>
            </a:r>
            <a:r>
              <a:rPr lang="ru-RU" sz="2400" dirty="0"/>
              <a:t> в местах, которые предназначены для реализации товаров только сексуального характера, в пивных ресторанах, винных барах, пивных барах, рюмочных и в других местах, которые предназначены для реализации только алкогольной продукции, пива и напитков, изготавливаемых на его основе.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500438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Нарушение Закона влечет административную ответственность: </a:t>
            </a:r>
            <a:r>
              <a:rPr lang="ru-RU" sz="2400" dirty="0"/>
              <a:t>Родителям (лицам, их заменяющих) предупреждение или штраф в размере </a:t>
            </a:r>
            <a:r>
              <a:rPr lang="ru-RU" sz="2400" u="sng" dirty="0"/>
              <a:t>от 500 до 1000 </a:t>
            </a:r>
            <a:r>
              <a:rPr lang="ru-RU" sz="2400" dirty="0"/>
              <a:t>рублей, повторно – </a:t>
            </a:r>
            <a:r>
              <a:rPr lang="ru-RU" sz="2400" u="sng" dirty="0"/>
              <a:t>от 3000 до 5000 рублей</a:t>
            </a:r>
            <a:r>
              <a:rPr lang="ru-RU" sz="2400" dirty="0"/>
              <a:t>. Юридическим лицам - штраф в размере </a:t>
            </a:r>
            <a:r>
              <a:rPr lang="ru-RU" sz="2400" u="sng" dirty="0"/>
              <a:t>от 10000 до 20000 </a:t>
            </a:r>
            <a:r>
              <a:rPr lang="ru-RU" sz="2400" dirty="0"/>
              <a:t>рублей, повторно – от </a:t>
            </a:r>
            <a:r>
              <a:rPr lang="ru-RU" sz="2400" u="sng" dirty="0"/>
              <a:t>20000 до 30000 рублей</a:t>
            </a:r>
            <a:r>
              <a:rPr lang="ru-RU" sz="2400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642918"/>
            <a:ext cx="850688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О фактах пребывания несовершеннолетних в местах,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 которых их нахождение не допускается, сообщайте по телефону 02 или по круглосуточному пейджеру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600-10-55 для абонента 15055 «Дети в беде»,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по телефонам «горячей линии» Комиссии по делам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несовершеннолетних  и защите их прав при Губернаторе Московской области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8-903-100-49-09, 8-903-719-13-73.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375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Egor</cp:lastModifiedBy>
  <cp:revision>12</cp:revision>
  <dcterms:created xsi:type="dcterms:W3CDTF">2010-02-16T17:24:37Z</dcterms:created>
  <dcterms:modified xsi:type="dcterms:W3CDTF">2011-12-19T11:36:38Z</dcterms:modified>
</cp:coreProperties>
</file>