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56" r:id="rId3"/>
    <p:sldId id="277" r:id="rId4"/>
    <p:sldId id="276" r:id="rId5"/>
    <p:sldId id="269" r:id="rId6"/>
    <p:sldId id="270" r:id="rId7"/>
    <p:sldId id="257" r:id="rId8"/>
    <p:sldId id="258" r:id="rId9"/>
    <p:sldId id="259" r:id="rId10"/>
    <p:sldId id="261" r:id="rId11"/>
    <p:sldId id="260" r:id="rId12"/>
    <p:sldId id="262" r:id="rId13"/>
    <p:sldId id="271" r:id="rId14"/>
    <p:sldId id="263" r:id="rId15"/>
    <p:sldId id="264" r:id="rId16"/>
    <p:sldId id="265" r:id="rId17"/>
    <p:sldId id="272" r:id="rId18"/>
    <p:sldId id="268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9D0AB8-7C02-4318-9976-00E8A22287AF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D8C31F-C1FF-44C2-B05F-D2A618811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74214s013.edusite.ru/images/ucheniki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9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Универсальные  учебные  действия 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(УУД)  –  это  действия,  обеспечивающие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овладение  ключевыми  компетенциями,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составляющими основу умения учиться.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2708920"/>
            <a:ext cx="8712968" cy="388843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6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числа, которые являются корнями  уравнений </a:t>
            </a:r>
            <a:endParaRPr lang="ru-RU" sz="36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</p:spPr>
        <p:txBody>
          <a:bodyPr/>
          <a:lstStyle/>
          <a:p>
            <a:pPr lvl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1. x</a:t>
            </a:r>
            <a:r>
              <a:rPr lang="ru-RU" sz="4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 + 3х = 0; </a:t>
            </a:r>
          </a:p>
          <a:p>
            <a:pPr lvl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2. x</a:t>
            </a:r>
            <a:r>
              <a:rPr lang="ru-RU" sz="4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 - 3х = 0; </a:t>
            </a:r>
          </a:p>
          <a:p>
            <a:pPr lvl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3. x</a:t>
            </a:r>
            <a:r>
              <a:rPr lang="ru-RU" sz="4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 + 8х = 0; </a:t>
            </a:r>
          </a:p>
          <a:p>
            <a:pPr lvl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4. x</a:t>
            </a:r>
            <a:r>
              <a:rPr lang="ru-RU" sz="4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 - 4х = 0.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2276872"/>
            <a:ext cx="4041775" cy="3109185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3;   -2;  -1;          0;    1;    2;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3.</a:t>
            </a: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2276872"/>
            <a:ext cx="0" cy="309634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2420888"/>
            <a:ext cx="4042792" cy="2938331"/>
          </a:xfrm>
        </p:spPr>
        <p:txBody>
          <a:bodyPr>
            <a:normAutofit lnSpcReduction="10000"/>
          </a:bodyPr>
          <a:lstStyle/>
          <a:p>
            <a:pPr marL="624078" lvl="0" indent="-51435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 -3 и 0;</a:t>
            </a:r>
          </a:p>
          <a:p>
            <a:pPr lvl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0 и 3; </a:t>
            </a:r>
          </a:p>
          <a:p>
            <a:pPr lvl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3. 0; </a:t>
            </a:r>
          </a:p>
          <a:p>
            <a:pPr lvl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4. -2, 0 и 2.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Ответы:</a:t>
            </a:r>
            <a:br>
              <a:rPr lang="ru-RU" sz="53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55776" y="2564904"/>
            <a:ext cx="6131024" cy="344238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 – 5х + 4 = 0; </a:t>
            </a:r>
          </a:p>
          <a:p>
            <a:pPr lvl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 х</a:t>
            </a:r>
            <a:r>
              <a:rPr lang="ru-RU" sz="6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 – 4х – 1 = 0; </a:t>
            </a:r>
          </a:p>
          <a:p>
            <a:pPr lvl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 х</a:t>
            </a:r>
            <a:r>
              <a:rPr lang="ru-RU" sz="6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 – 4х + 1 = 0.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13681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дискриминант и определите число корней уравнения</a:t>
            </a:r>
            <a:endParaRPr lang="ru-RU" sz="48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3-й этап: работа с изученным материалом</a:t>
            </a:r>
            <a:endParaRPr lang="ru-RU" sz="2400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1" cy="469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440160"/>
                <a:gridCol w="1440161"/>
                <a:gridCol w="1224136"/>
                <a:gridCol w="1440160"/>
                <a:gridCol w="1152128"/>
                <a:gridCol w="1187624"/>
              </a:tblGrid>
              <a:tr h="354269">
                <a:tc rowSpan="3"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учителя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обучающихся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Познавательная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Коммуникативная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Регулятивная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4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Заслушивает сообщения исторической справки, подготовленные учениками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Извлекают информацию об истории  возникновения квадратных уравнений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Систематизация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Слушают, задают вопросы, отвечают на вопросы, рассуждают, рецензируют ответы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слушать, ставить вопросы, вести беседу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Реализуют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свой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выступления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Саморегуляция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Предлагает решить историческую задачу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стихотворной форме, работая в парах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Составляют математическую модель решения задачи в виде квадратного уравнения,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решают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Извлечение необходимой  информации из прослушанных текстов различных жанров, выбор наиболее эффективного способа решения задачи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Рассуждают о способах решения задачи, устанавливают логические связи. Оказывают в сотрудничестве необходимую помощь.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Осуществляют взаимоконтроль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работать в парах, умение вести диалог, построение   логической 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цепи  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рассуждений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Задают вопросы, вызывающие затруднения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Самоконтроль, </a:t>
                      </a:r>
                      <a:r>
                        <a:rPr lang="ru-RU" sz="11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самокоррекция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выделение осознания учащимися того, что уже усвоено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168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Неполные квадратные уравнения  умели решать ещё  вавилоняне (примерно за 2 тысячи лет до новой эры).  В средние века в Индии, в Китае также использовались арифметические методы  решения квадратных уравнений. В Индии соответствующие задачи нередко облекались в стихотворную форму, например, одна из задач знаменитого математика 12 века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Бхаскары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(1114-ок. 1178) звучит так: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5841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 вы знаете, когда появились первые квадратные уравнения?</a:t>
            </a:r>
            <a:endParaRPr lang="ru-RU" dirty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5976" y="1628800"/>
            <a:ext cx="4618856" cy="4896544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Обезьянок резвых стая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Всласть поевши, развлекалась.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 в квадрате часть восьмая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поляне забавлялась.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двенадцать по лианам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Стали прыгать, повисая.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ж было обезьянок,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 скажи мне, в этой стае?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знаменитого математика </a:t>
            </a:r>
            <a:b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12 века </a:t>
            </a:r>
            <a:r>
              <a:rPr lang="ru-RU" sz="3600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Бхаскары</a:t>
            </a:r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(1114-ок. 1178)</a:t>
            </a:r>
            <a:endParaRPr lang="ru-RU" sz="3600" dirty="0">
              <a:solidFill>
                <a:srgbClr val="000099"/>
              </a:solidFill>
              <a:effectLst/>
            </a:endParaRPr>
          </a:p>
        </p:txBody>
      </p:sp>
      <p:pic>
        <p:nvPicPr>
          <p:cNvPr id="3074" name="Picture 2" descr="http://babiki.ru/uploads/images/a/7/b/f/2147/b3d968d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82453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36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932040" y="908720"/>
          <a:ext cx="3888432" cy="554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3" imgW="1498320" imgH="2311200" progId="Equation.3">
                  <p:embed/>
                </p:oleObj>
              </mc:Choice>
              <mc:Fallback>
                <p:oleObj name="Формула" r:id="rId3" imgW="1498320" imgH="2311200" progId="Equation.3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908720"/>
                        <a:ext cx="3888432" cy="554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5976" y="609329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48 или 16 обезьянок.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ovetskiymultik.at.ua/1/obezyanki.vpered.0-01-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44644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39005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обучающихся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Проводит физкультминутку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Выполняют физические действия по образцу, преодолевают переутомление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Способность к мобилизации сил и энергии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3-й этап</a:t>
            </a:r>
            <a:endParaRPr lang="ru-RU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Freeform 26" descr="Штриховой вертикальный"/>
          <p:cNvSpPr>
            <a:spLocks/>
          </p:cNvSpPr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>
              <a:gd name="T0" fmla="*/ 2147483647 w 3295"/>
              <a:gd name="T1" fmla="*/ 0 h 1767"/>
              <a:gd name="T2" fmla="*/ 2147483647 w 3295"/>
              <a:gd name="T3" fmla="*/ 2147483647 h 1767"/>
              <a:gd name="T4" fmla="*/ 2147483647 w 3295"/>
              <a:gd name="T5" fmla="*/ 2147483647 h 1767"/>
              <a:gd name="T6" fmla="*/ 2147483647 w 3295"/>
              <a:gd name="T7" fmla="*/ 2147483647 h 1767"/>
              <a:gd name="T8" fmla="*/ 2147483647 w 3295"/>
              <a:gd name="T9" fmla="*/ 2147483647 h 1767"/>
              <a:gd name="T10" fmla="*/ 2147483647 w 3295"/>
              <a:gd name="T11" fmla="*/ 2147483647 h 1767"/>
              <a:gd name="T12" fmla="*/ 2147483647 w 3295"/>
              <a:gd name="T13" fmla="*/ 2147483647 h 1767"/>
              <a:gd name="T14" fmla="*/ 2147483647 w 3295"/>
              <a:gd name="T15" fmla="*/ 2147483647 h 1767"/>
              <a:gd name="T16" fmla="*/ 2147483647 w 3295"/>
              <a:gd name="T17" fmla="*/ 2147483647 h 1767"/>
              <a:gd name="T18" fmla="*/ 2147483647 w 3295"/>
              <a:gd name="T19" fmla="*/ 2147483647 h 1767"/>
              <a:gd name="T20" fmla="*/ 2147483647 w 3295"/>
              <a:gd name="T21" fmla="*/ 2147483647 h 1767"/>
              <a:gd name="T22" fmla="*/ 2147483647 w 3295"/>
              <a:gd name="T23" fmla="*/ 2147483647 h 1767"/>
              <a:gd name="T24" fmla="*/ 2147483647 w 3295"/>
              <a:gd name="T25" fmla="*/ 2147483647 h 1767"/>
              <a:gd name="T26" fmla="*/ 2147483647 w 3295"/>
              <a:gd name="T27" fmla="*/ 2147483647 h 1767"/>
              <a:gd name="T28" fmla="*/ 2147483647 w 3295"/>
              <a:gd name="T29" fmla="*/ 2147483647 h 1767"/>
              <a:gd name="T30" fmla="*/ 2147483647 w 3295"/>
              <a:gd name="T31" fmla="*/ 2147483647 h 1767"/>
              <a:gd name="T32" fmla="*/ 2147483647 w 3295"/>
              <a:gd name="T33" fmla="*/ 2147483647 h 1767"/>
              <a:gd name="T34" fmla="*/ 2147483647 w 3295"/>
              <a:gd name="T35" fmla="*/ 2147483647 h 1767"/>
              <a:gd name="T36" fmla="*/ 2147483647 w 3295"/>
              <a:gd name="T37" fmla="*/ 2147483647 h 1767"/>
              <a:gd name="T38" fmla="*/ 2147483647 w 3295"/>
              <a:gd name="T39" fmla="*/ 2147483647 h 1767"/>
              <a:gd name="T40" fmla="*/ 2147483647 w 3295"/>
              <a:gd name="T41" fmla="*/ 2147483647 h 1767"/>
              <a:gd name="T42" fmla="*/ 2147483647 w 3295"/>
              <a:gd name="T43" fmla="*/ 2147483647 h 1767"/>
              <a:gd name="T44" fmla="*/ 2147483647 w 3295"/>
              <a:gd name="T45" fmla="*/ 2147483647 h 1767"/>
              <a:gd name="T46" fmla="*/ 2147483647 w 3295"/>
              <a:gd name="T47" fmla="*/ 2147483647 h 1767"/>
              <a:gd name="T48" fmla="*/ 2147483647 w 3295"/>
              <a:gd name="T49" fmla="*/ 2147483647 h 1767"/>
              <a:gd name="T50" fmla="*/ 2147483647 w 3295"/>
              <a:gd name="T51" fmla="*/ 2147483647 h 1767"/>
              <a:gd name="T52" fmla="*/ 2147483647 w 3295"/>
              <a:gd name="T53" fmla="*/ 2147483647 h 1767"/>
              <a:gd name="T54" fmla="*/ 2147483647 w 3295"/>
              <a:gd name="T55" fmla="*/ 2147483647 h 1767"/>
              <a:gd name="T56" fmla="*/ 2147483647 w 3295"/>
              <a:gd name="T57" fmla="*/ 2147483647 h 1767"/>
              <a:gd name="T58" fmla="*/ 2147483647 w 3295"/>
              <a:gd name="T59" fmla="*/ 2147483647 h 1767"/>
              <a:gd name="T60" fmla="*/ 2147483647 w 3295"/>
              <a:gd name="T61" fmla="*/ 2147483647 h 1767"/>
              <a:gd name="T62" fmla="*/ 2147483647 w 3295"/>
              <a:gd name="T63" fmla="*/ 2147483647 h 1767"/>
              <a:gd name="T64" fmla="*/ 2147483647 w 3295"/>
              <a:gd name="T65" fmla="*/ 2147483647 h 1767"/>
              <a:gd name="T66" fmla="*/ 2147483647 w 3295"/>
              <a:gd name="T67" fmla="*/ 2147483647 h 1767"/>
              <a:gd name="T68" fmla="*/ 2147483647 w 3295"/>
              <a:gd name="T69" fmla="*/ 2147483647 h 1767"/>
              <a:gd name="T70" fmla="*/ 2147483647 w 3295"/>
              <a:gd name="T71" fmla="*/ 2147483647 h 1767"/>
              <a:gd name="T72" fmla="*/ 2147483647 w 3295"/>
              <a:gd name="T73" fmla="*/ 2147483647 h 1767"/>
              <a:gd name="T74" fmla="*/ 2147483647 w 3295"/>
              <a:gd name="T75" fmla="*/ 2147483647 h 1767"/>
              <a:gd name="T76" fmla="*/ 2147483647 w 3295"/>
              <a:gd name="T77" fmla="*/ 2147483647 h 1767"/>
              <a:gd name="T78" fmla="*/ 2147483647 w 3295"/>
              <a:gd name="T79" fmla="*/ 2147483647 h 1767"/>
              <a:gd name="T80" fmla="*/ 2147483647 w 3295"/>
              <a:gd name="T81" fmla="*/ 2147483647 h 1767"/>
              <a:gd name="T82" fmla="*/ 2147483647 w 3295"/>
              <a:gd name="T83" fmla="*/ 2147483647 h 1767"/>
              <a:gd name="T84" fmla="*/ 2147483647 w 3295"/>
              <a:gd name="T85" fmla="*/ 0 h 17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95"/>
              <a:gd name="T130" fmla="*/ 0 h 1767"/>
              <a:gd name="T131" fmla="*/ 3295 w 3295"/>
              <a:gd name="T132" fmla="*/ 1767 h 17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0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ето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2" descr="tree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41" descr="tree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43" descr="tree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46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4-й этап: самостоятельная работа учащихся</a:t>
            </a:r>
            <a:endParaRPr lang="ru-RU" sz="2400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55716"/>
              </p:ext>
            </p:extLst>
          </p:nvPr>
        </p:nvGraphicFramePr>
        <p:xfrm>
          <a:off x="-1" y="1412777"/>
          <a:ext cx="9144001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5"/>
                <a:gridCol w="1296144"/>
                <a:gridCol w="1296144"/>
                <a:gridCol w="1440160"/>
                <a:gridCol w="1440160"/>
                <a:gridCol w="1152128"/>
                <a:gridCol w="1331640"/>
              </a:tblGrid>
              <a:tr h="402143">
                <a:tc rowSpan="3">
                  <a:txBody>
                    <a:bodyPr/>
                    <a:lstStyle/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учителя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обучающихся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1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Познавательная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Коммуникативная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Регулятивная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1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Предлагает решить </a:t>
                      </a:r>
                      <a:r>
                        <a:rPr lang="ru-RU" sz="1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самостоя-тельную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работу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осуществляя самопроверку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слайдам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Отрабатывают навыки нахождения корней квадратного уравнения с помощью дискриминанта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самостоятельно работать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умение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применять изученные формулы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Производят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умозаключения, осознают возникающие трудности, мобилизуют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силы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энергию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мыслительной деятельности, структурирование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Проверяют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свои 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ответы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слайдам,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корректируют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допущенные ошибки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Самопроверка, коррекция, руководство собственным мыслительным процессом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квадратных уравнений по формуле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         </a:t>
            </a:r>
            <a:r>
              <a:rPr lang="ru-RU" sz="2000" b="1" u="sng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_Алгебра___________________________________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              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_8_________________________________________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УМК    </a:t>
            </a:r>
            <a:r>
              <a:rPr lang="ru-RU" sz="2000" b="1" u="sng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_А.Г.Мордкович__________________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_________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    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квадратных уравнений по </a:t>
            </a:r>
            <a:r>
              <a:rPr lang="ru-RU" sz="2000" b="1" u="sng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формуле__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      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нового </a:t>
            </a:r>
            <a:r>
              <a:rPr lang="ru-RU" sz="2000" b="1" u="sng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материала______________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7332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Тимралиева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Н.С.,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5-й этап: заключительный</a:t>
            </a:r>
            <a:endParaRPr lang="ru-RU" sz="2400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48463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573"/>
                <a:gridCol w="1158659"/>
                <a:gridCol w="1152128"/>
                <a:gridCol w="1296144"/>
                <a:gridCol w="1353378"/>
                <a:gridCol w="1584543"/>
                <a:gridCol w="1274038"/>
              </a:tblGrid>
              <a:tr h="357492">
                <a:tc rowSpan="3">
                  <a:txBody>
                    <a:bodyPr/>
                    <a:lstStyle/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учителя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обучающихся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4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Познавательная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Коммуникативная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Регулятивная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4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Проводит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анализ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оценку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успешности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Формулируют алгоритм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решения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квадратного уравнения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анализировать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целью выделения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общих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признаков решения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квадратных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уравнений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Сотрудничают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процессе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продукта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совместной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достаточной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полнотой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точностью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выражать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свои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мысли,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структурирование информации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данной теме.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Составляют план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последовательность действий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учетом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конечного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результата.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Осознают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качество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усвоения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решения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уравнений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Рефлексия      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способов и 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     действия,   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контроль и 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оценка  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процесса и  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результатов  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Проводит анализ и оценку достижения цели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Сравнивают насколько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цели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каждого совпали с общей целью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сравнивать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Радуются успехам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одноклассников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Учатся познавать себя через восприятие других.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положительных эмоций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Анализируют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свои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успехи и неудачи,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ставят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цели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перспективу последующей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познание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само-определение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само-осмысление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5-й этап: заключительный</a:t>
            </a:r>
            <a:endParaRPr lang="ru-RU" sz="2400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87624" y="1196752"/>
          <a:ext cx="7128791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030"/>
                <a:gridCol w="1509306"/>
                <a:gridCol w="1440160"/>
                <a:gridCol w="1296144"/>
                <a:gridCol w="1368151"/>
              </a:tblGrid>
              <a:tr h="325806">
                <a:tc rowSpan="3">
                  <a:txBody>
                    <a:bodyPr/>
                    <a:lstStyle/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учителя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обучающихся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58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Коммуникативная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Регулятивная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58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Даёт домашнее задание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индивидуальных карточках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Задают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уточняющие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вопросы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ставить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вопросы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Проводят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анализ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Осознание качества и уровня усвоения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Благодарит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Благодарят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учителя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одноклассников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быть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благодарным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себя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социуме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9 из 1544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305923" cy="438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97152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Посредством уравнений, теорем</a:t>
            </a:r>
          </a:p>
          <a:p>
            <a:pPr algn="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 уйму разрешу проблем.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Чосер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5325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 урока: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7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Познавательная: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закрепить  и систематизировать знания о квадратных уравнениях в ходе выполнения упражнений;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отработать навыки нахождения корней квадратного уравнения с помощью дискриминанта;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Регулятивная: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приёмов умственной деятельности, логического мышления, памяти, внимания, умения сопоставлять, анализировать, делать выводы;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уметь проводить классификацию уравнений по общему виду;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уметь выделять общее и находить различия;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уметь проводить взаимоконтроль и  самоконтроль;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Коммуникативная: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уметь работать в группах и парах, развивая взаимовыручку,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умение выслушивать мнения товарищей, отстаивать свою точку зрения.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effectLst/>
              </a:rPr>
              <a:t/>
            </a:r>
            <a:br>
              <a:rPr lang="ru-RU" u="sng" dirty="0" smtClean="0">
                <a:effectLst/>
              </a:rPr>
            </a:br>
            <a:r>
              <a:rPr lang="ru-RU" sz="36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04864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обучающихся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Создаёт настрой на работу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Проверяют свою готовность к уроку, порядок на рабочем месте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настроиться на работу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1-й этап: организационный</a:t>
            </a:r>
            <a:endParaRPr lang="ru-RU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2-й этап: проверка домашнего задания, актуализация знаний</a:t>
            </a:r>
            <a:endParaRPr lang="ru-RU" sz="2800" u="sng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" y="1412776"/>
          <a:ext cx="9144001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440160"/>
                <a:gridCol w="1440161"/>
                <a:gridCol w="1224136"/>
                <a:gridCol w="1440160"/>
                <a:gridCol w="1152128"/>
                <a:gridCol w="1187624"/>
              </a:tblGrid>
              <a:tr h="545766">
                <a:tc rowSpan="3">
                  <a:txBody>
                    <a:bodyPr/>
                    <a:lstStyle/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ru-RU" sz="11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учителя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обучающихся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57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Познавательная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Коммуникативная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Регулятивная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57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ФСД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Задаёт вопросы теоретического и практического характера по данной теме (КОНОТ – контрольный опрос на определённую тему)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Выполняют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задания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проверяющие теоретическую базу знаний по теме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Наблюдение,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классифицировать квадратные уравнения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виду и </a:t>
                      </a:r>
                      <a:endParaRPr lang="ru-RU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количеству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слагаемых,  систематизация знаний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Отвечают на вопросы, поддерживают диалог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 коммуникативных умений, умение      осознанно     и  произвольно      строить    речевое    высказывание   в   устной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Ставят  и формулируют цели своей учебной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Осмысление своей деятельности, самопроверка, самоконтроль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3672409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Сформулируйте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определение квадратного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уравнения.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чего зависит  решение квадратного уравнения?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формула нахождения корней квадратного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уравнения?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24036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КОНОТ  </a:t>
            </a:r>
            <a:endParaRPr lang="ru-RU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95936" y="836712"/>
            <a:ext cx="4536504" cy="80533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контрольный опрос на определённую тему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2952328"/>
          </a:xfrm>
        </p:spPr>
        <p:txBody>
          <a:bodyPr numCol="2"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+ 2х -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9=0</a:t>
            </a:r>
            <a:r>
              <a:rPr lang="ru-RU" b="1" dirty="0">
                <a:solidFill>
                  <a:srgbClr val="008000"/>
                </a:solidFill>
              </a:rPr>
              <a:t>;</a:t>
            </a:r>
            <a:endParaRPr lang="ru-RU" b="1" dirty="0" smtClean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endParaRPr lang="ru-RU" b="1" dirty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2х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+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16х=0</a:t>
            </a:r>
            <a:r>
              <a:rPr lang="ru-RU" b="1" dirty="0" smtClean="0">
                <a:solidFill>
                  <a:srgbClr val="008000"/>
                </a:solidFill>
              </a:rPr>
              <a:t>; </a:t>
            </a:r>
          </a:p>
          <a:p>
            <a:pPr marL="514350" lvl="0" indent="-514350">
              <a:buNone/>
            </a:pPr>
            <a:endParaRPr lang="ru-RU" b="1" dirty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3.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=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b="1" dirty="0" smtClean="0">
                <a:solidFill>
                  <a:srgbClr val="008000"/>
                </a:solidFill>
              </a:rPr>
              <a:t>; </a:t>
            </a:r>
          </a:p>
          <a:p>
            <a:pPr marL="514350" lvl="0" indent="-514350"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endParaRPr lang="ru-RU" b="1" dirty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endParaRPr lang="ru-RU" b="1" dirty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3х+1=0</a:t>
            </a:r>
            <a:r>
              <a:rPr lang="ru-RU" b="1" dirty="0" smtClean="0">
                <a:solidFill>
                  <a:srgbClr val="008000"/>
                </a:solidFill>
              </a:rPr>
              <a:t>; </a:t>
            </a:r>
          </a:p>
          <a:p>
            <a:pPr marL="514350" lvl="0" indent="-514350">
              <a:buNone/>
            </a:pPr>
            <a:endParaRPr lang="ru-RU" b="1" dirty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5.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3х</a:t>
            </a:r>
            <a:r>
              <a:rPr lang="ru-RU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-2х +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19=0</a:t>
            </a:r>
            <a:r>
              <a:rPr lang="ru-RU" b="1" dirty="0" smtClean="0">
                <a:solidFill>
                  <a:srgbClr val="008000"/>
                </a:solidFill>
              </a:rPr>
              <a:t>; </a:t>
            </a:r>
            <a:endParaRPr lang="ru-RU" b="1" dirty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rgbClr val="008000"/>
                </a:solidFill>
              </a:rPr>
              <a:t>6.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7х</a:t>
            </a:r>
            <a:r>
              <a:rPr lang="ru-RU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-14х=0</a:t>
            </a:r>
            <a:r>
              <a:rPr lang="ru-RU" b="1" dirty="0">
                <a:solidFill>
                  <a:srgbClr val="008000"/>
                </a:solidFill>
              </a:rPr>
              <a:t>. </a:t>
            </a:r>
            <a:endParaRPr lang="ru-RU" b="1" dirty="0" smtClean="0">
              <a:solidFill>
                <a:srgbClr val="008000"/>
              </a:solidFill>
            </a:endParaRPr>
          </a:p>
          <a:p>
            <a:pPr marL="514350" lvl="0" indent="-51435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8720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из записанных ниже уравнений являются неполными квадратными?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5301208"/>
            <a:ext cx="23743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>
                <a:solidFill>
                  <a:prstClr val="black"/>
                </a:solidFill>
              </a:rPr>
              <a:t>Ответ: 2,3,6.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1329"/>
            <a:ext cx="8496944" cy="43959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Сформулируйте определение неполного квадратного уравнения.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называются уравнения               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+ 2х -9=0 , х</a:t>
            </a:r>
            <a:r>
              <a:rPr lang="ru-RU" sz="3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-3х+1=0 ?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Сформулируйте определение приведённого квадратного уравнения.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КОНОТ</a:t>
            </a:r>
            <a:endParaRPr lang="ru-RU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</TotalTime>
  <Words>893</Words>
  <Application>Microsoft Office PowerPoint</Application>
  <PresentationFormat>Экран (4:3)</PresentationFormat>
  <Paragraphs>275</Paragraphs>
  <Slides>21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Открытая</vt:lpstr>
      <vt:lpstr>Формула</vt:lpstr>
      <vt:lpstr>Презентация PowerPoint</vt:lpstr>
      <vt:lpstr>Решение квадратных уравнений по формуле</vt:lpstr>
      <vt:lpstr>Презентация PowerPoint</vt:lpstr>
      <vt:lpstr> Цели урока: </vt:lpstr>
      <vt:lpstr>1-й этап: организационный</vt:lpstr>
      <vt:lpstr>2-й этап: проверка домашнего задания, актуализация знаний</vt:lpstr>
      <vt:lpstr>КОНОТ  </vt:lpstr>
      <vt:lpstr>Какие из записанных ниже уравнений являются неполными квадратными?</vt:lpstr>
      <vt:lpstr>КОНОТ</vt:lpstr>
      <vt:lpstr>Назовите числа, которые являются корнями  уравнений </vt:lpstr>
      <vt:lpstr>  Ответы:  </vt:lpstr>
      <vt:lpstr>Найдите дискриминант и определите число корней уравнения</vt:lpstr>
      <vt:lpstr>3-й этап: работа с изученным материалом</vt:lpstr>
      <vt:lpstr>А вы знаете, когда появились первые квадратные уравнения?</vt:lpstr>
      <vt:lpstr>Задача знаменитого математика  12 века Бхаскары (1114-ок. 1178)</vt:lpstr>
      <vt:lpstr>Проверь себя:</vt:lpstr>
      <vt:lpstr>3-й этап</vt:lpstr>
      <vt:lpstr>Презентация PowerPoint</vt:lpstr>
      <vt:lpstr>4-й этап: самостоятельная работа учащихся</vt:lpstr>
      <vt:lpstr>5-й этап: заключительный</vt:lpstr>
      <vt:lpstr>5-й этап: заключительный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квадратных уравнений по формуле</dc:title>
  <dc:creator>user</dc:creator>
  <cp:lastModifiedBy>Найля С. Тимралиева</cp:lastModifiedBy>
  <cp:revision>38</cp:revision>
  <dcterms:created xsi:type="dcterms:W3CDTF">2013-04-09T05:16:26Z</dcterms:created>
  <dcterms:modified xsi:type="dcterms:W3CDTF">2013-10-10T11:33:54Z</dcterms:modified>
</cp:coreProperties>
</file>