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3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4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35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1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5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3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39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9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4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4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63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0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B72E833-7332-43E6-879A-59652F617F65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FBE62D-BCC5-47C7-93BE-C24B006FFD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/>
          <a:lstStyle/>
          <a:p>
            <a:r>
              <a:rPr lang="ru-RU" sz="2400" dirty="0"/>
              <a:t>Дидактический материал</a:t>
            </a:r>
            <a:br>
              <a:rPr lang="ru-RU" sz="2400" dirty="0"/>
            </a:br>
            <a:r>
              <a:rPr lang="ru-RU" sz="2400" dirty="0"/>
              <a:t> по математике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C00000"/>
                </a:solidFill>
              </a:rPr>
              <a:t>Словарные </a:t>
            </a:r>
            <a:r>
              <a:rPr lang="ru-RU" b="1" dirty="0" smtClean="0">
                <a:solidFill>
                  <a:srgbClr val="C00000"/>
                </a:solidFill>
              </a:rPr>
              <a:t>диктанты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3200" b="1" dirty="0"/>
              <a:t>для 5 – </a:t>
            </a:r>
            <a:r>
              <a:rPr lang="ru-RU" sz="3200" b="1" dirty="0"/>
              <a:t>6</a:t>
            </a:r>
            <a:r>
              <a:rPr lang="ru-RU" sz="3200" b="1" dirty="0" smtClean="0"/>
              <a:t> </a:t>
            </a:r>
            <a:r>
              <a:rPr lang="ru-RU" sz="3200" b="1" dirty="0"/>
              <a:t>классов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/>
              <a:t>Подготовила </a:t>
            </a:r>
          </a:p>
          <a:p>
            <a:r>
              <a:rPr lang="ru-RU" sz="2000" dirty="0" smtClean="0"/>
              <a:t>Учитель математики ГБС(К)ОУ школы № 26</a:t>
            </a:r>
          </a:p>
          <a:p>
            <a:r>
              <a:rPr lang="ru-RU" sz="2000" dirty="0" smtClean="0"/>
              <a:t>СТОЯНОВСКАЯ Л.И.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010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«Умножение и деление натуральных чисел»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844824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Запишите, как называется: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1. Число, на которое делят.</a:t>
            </a:r>
          </a:p>
          <a:p>
            <a:r>
              <a:rPr lang="ru-RU" dirty="0"/>
              <a:t>2. Число сто в выражении  15</a:t>
            </a:r>
            <a:r>
              <a:rPr lang="ru-RU" baseline="30000" dirty="0"/>
              <a:t>  </a:t>
            </a:r>
            <a:r>
              <a:rPr lang="ru-RU" b="1" baseline="30000" dirty="0"/>
              <a:t>.</a:t>
            </a:r>
            <a:r>
              <a:rPr lang="ru-RU" b="1" dirty="0"/>
              <a:t> </a:t>
            </a:r>
            <a:r>
              <a:rPr lang="ru-RU" dirty="0"/>
              <a:t>100 .</a:t>
            </a:r>
          </a:p>
          <a:p>
            <a:r>
              <a:rPr lang="ru-RU" dirty="0"/>
              <a:t>3. Число, которое получается в результате деления чисел.</a:t>
            </a:r>
          </a:p>
          <a:p>
            <a:r>
              <a:rPr lang="ru-RU" dirty="0"/>
              <a:t>4. Число, на которое умножают.</a:t>
            </a:r>
          </a:p>
          <a:p>
            <a:r>
              <a:rPr lang="ru-RU" dirty="0"/>
              <a:t>5. Число сто в равенстве  600 : 6 = 100 .</a:t>
            </a:r>
          </a:p>
          <a:p>
            <a:r>
              <a:rPr lang="ru-RU" dirty="0"/>
              <a:t>6. Число, которое получается в результате вычитания чисел.</a:t>
            </a:r>
          </a:p>
          <a:p>
            <a:r>
              <a:rPr lang="ru-RU" dirty="0"/>
              <a:t>7. Число, которое делят.</a:t>
            </a:r>
          </a:p>
          <a:p>
            <a:r>
              <a:rPr lang="ru-RU" dirty="0"/>
              <a:t>8. Число сто в выражении  500 : 100 .</a:t>
            </a:r>
          </a:p>
        </p:txBody>
      </p:sp>
    </p:spTree>
    <p:extLst>
      <p:ext uri="{BB962C8B-B14F-4D97-AF65-F5344CB8AC3E}">
        <p14:creationId xmlns:p14="http://schemas.microsoft.com/office/powerpoint/2010/main" val="394082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8072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«Умножение и деление натуральных чисел»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7555" y="1700808"/>
            <a:ext cx="68407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Запишите, как называется: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1. Число, которое получается в результате умножения чисел.</a:t>
            </a:r>
          </a:p>
          <a:p>
            <a:r>
              <a:rPr lang="ru-RU" dirty="0"/>
              <a:t>2. Число, которое делят.</a:t>
            </a:r>
          </a:p>
          <a:p>
            <a:r>
              <a:rPr lang="ru-RU" dirty="0"/>
              <a:t>3. Число, которое получается в результате деления чисел.</a:t>
            </a:r>
          </a:p>
          <a:p>
            <a:r>
              <a:rPr lang="ru-RU" dirty="0"/>
              <a:t>4. Действие, с помощью которого по произведению и одному из множителей находят другой множитель.</a:t>
            </a:r>
          </a:p>
          <a:p>
            <a:r>
              <a:rPr lang="ru-RU" dirty="0"/>
              <a:t>5. Число, на которое делят.</a:t>
            </a:r>
          </a:p>
          <a:p>
            <a:r>
              <a:rPr lang="ru-RU" dirty="0"/>
              <a:t>6. Число сто в равенстве  20</a:t>
            </a:r>
            <a:r>
              <a:rPr lang="ru-RU" b="1" baseline="30000" dirty="0"/>
              <a:t> .</a:t>
            </a:r>
            <a:r>
              <a:rPr lang="ru-RU" dirty="0"/>
              <a:t> 5 = 100 .</a:t>
            </a:r>
          </a:p>
          <a:p>
            <a:r>
              <a:rPr lang="ru-RU" dirty="0"/>
              <a:t>7. Число, из которого вычитают.</a:t>
            </a:r>
          </a:p>
          <a:p>
            <a:r>
              <a:rPr lang="ru-RU" dirty="0"/>
              <a:t>8. Число сто в выражении  100 : 25 .</a:t>
            </a:r>
          </a:p>
        </p:txBody>
      </p:sp>
    </p:spTree>
    <p:extLst>
      <p:ext uri="{BB962C8B-B14F-4D97-AF65-F5344CB8AC3E}">
        <p14:creationId xmlns:p14="http://schemas.microsoft.com/office/powerpoint/2010/main" val="238740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0872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«Единицы измерения площадей»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4499"/>
              </p:ext>
            </p:extLst>
          </p:nvPr>
        </p:nvGraphicFramePr>
        <p:xfrm>
          <a:off x="1115616" y="1916832"/>
          <a:ext cx="7056784" cy="2926080"/>
        </p:xfrm>
        <a:graphic>
          <a:graphicData uri="http://schemas.openxmlformats.org/drawingml/2006/table">
            <a:tbl>
              <a:tblPr/>
              <a:tblGrid>
                <a:gridCol w="3528392"/>
                <a:gridCol w="3528392"/>
              </a:tblGrid>
              <a:tr h="273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П...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рим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М...л...мет...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Пр...м...угол...ник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Пло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...д...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Г...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ктар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Тр...угол...ник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Кв...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дра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Д...ц...мет...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36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«Единицы измерения площадей»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653464"/>
              </p:ext>
            </p:extLst>
          </p:nvPr>
        </p:nvGraphicFramePr>
        <p:xfrm>
          <a:off x="971599" y="1988840"/>
          <a:ext cx="7200800" cy="2926080"/>
        </p:xfrm>
        <a:graphic>
          <a:graphicData uri="http://schemas.openxmlformats.org/drawingml/2006/table">
            <a:tbl>
              <a:tblPr/>
              <a:tblGrid>
                <a:gridCol w="3600400"/>
                <a:gridCol w="3600400"/>
              </a:tblGrid>
              <a:tr h="288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 Тр...угол...ник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Ф...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гура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П...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рим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Г...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ктар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К...л...мет...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</a:t>
                      </a:r>
                      <a:r>
                        <a:rPr lang="ru-RU" sz="2400" kern="150" dirty="0" err="1" smtClean="0">
                          <a:effectLst/>
                          <a:latin typeface="Times New Roman"/>
                          <a:ea typeface="SimSun"/>
                          <a:cs typeface="Mangal"/>
                        </a:rPr>
                        <a:t>Пло</a:t>
                      </a:r>
                      <a:r>
                        <a:rPr lang="ru-RU" sz="2400" kern="150" dirty="0" smtClean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д...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Кв...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дра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С...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нт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...мет...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5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96242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«Доли. Обыкновенные дроби»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87624" y="1556792"/>
                <a:ext cx="7344816" cy="3261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i="1" dirty="0"/>
                  <a:t>Запишите, как называется:</a:t>
                </a:r>
                <a:endParaRPr lang="ru-RU" dirty="0"/>
              </a:p>
              <a:p>
                <a:r>
                  <a:rPr lang="ru-RU" dirty="0"/>
                  <a:t> </a:t>
                </a:r>
              </a:p>
              <a:p>
                <a:r>
                  <a:rPr lang="ru-RU" dirty="0"/>
                  <a:t>1. Число семь в дроби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dirty="0"/>
                  <a:t> .</a:t>
                </a:r>
                <a:r>
                  <a:rPr lang="ru-RU" u="sng" dirty="0"/>
                  <a:t> </a:t>
                </a:r>
                <a:r>
                  <a:rPr lang="ru-RU" dirty="0"/>
                  <a:t>                                   </a:t>
                </a:r>
              </a:p>
              <a:p>
                <a:r>
                  <a:rPr lang="ru-RU" dirty="0"/>
                  <a:t>2. Отрезок, соединяющий центр окружности с любой ее точкой.</a:t>
                </a:r>
              </a:p>
              <a:p>
                <a:r>
                  <a:rPr lang="ru-RU" dirty="0"/>
                  <a:t>3. Часть плоскости, ограниченная окружностью.</a:t>
                </a:r>
              </a:p>
              <a:p>
                <a:r>
                  <a:rPr lang="ru-RU" dirty="0"/>
                  <a:t>4. Равные части, на которые делят целое.</a:t>
                </a:r>
              </a:p>
              <a:p>
                <a:r>
                  <a:rPr lang="ru-RU" dirty="0"/>
                  <a:t>5. Число, которое показывает, на сколько долей разделили целое.</a:t>
                </a:r>
              </a:p>
              <a:p>
                <a:r>
                  <a:rPr lang="ru-RU" dirty="0"/>
                  <a:t>6. Отрезок, соединяющий две точки окружности и проходящий через ее центр.</a:t>
                </a:r>
              </a:p>
              <a:p>
                <a:r>
                  <a:rPr lang="ru-RU" dirty="0"/>
                  <a:t>7. Доля, которая получается при делении целого на две части.</a:t>
                </a:r>
              </a:p>
              <a:p>
                <a:r>
                  <a:rPr lang="ru-RU" dirty="0"/>
                  <a:t>8. Части, на которые окружность разбивают две ее точки.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556792"/>
                <a:ext cx="7344816" cy="3261149"/>
              </a:xfrm>
              <a:prstGeom prst="rect">
                <a:avLst/>
              </a:prstGeom>
              <a:blipFill rotWithShape="1">
                <a:blip r:embed="rId2"/>
                <a:stretch>
                  <a:fillRect l="-747" t="-935" b="-20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86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05273" y="1412776"/>
                <a:ext cx="7272808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i="1" dirty="0"/>
                  <a:t>Запишите, как называется:</a:t>
                </a:r>
                <a:endParaRPr lang="ru-RU" dirty="0"/>
              </a:p>
              <a:p>
                <a:r>
                  <a:rPr lang="ru-RU" dirty="0"/>
                  <a:t> </a:t>
                </a:r>
              </a:p>
              <a:p>
                <a:r>
                  <a:rPr lang="ru-RU" dirty="0"/>
                  <a:t>1. Отрезок, соединяющий две точки окружности и проходящий через ее центр.</a:t>
                </a:r>
              </a:p>
              <a:p>
                <a:r>
                  <a:rPr lang="ru-RU" dirty="0"/>
                  <a:t>2. Число, которое показывает, на сколько долей делили целое.</a:t>
                </a:r>
              </a:p>
              <a:p>
                <a:r>
                  <a:rPr lang="ru-RU" dirty="0"/>
                  <a:t>3. Число три в дроби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dirty="0"/>
                  <a:t> .</a:t>
                </a:r>
                <a:r>
                  <a:rPr lang="ru-RU" u="sng" dirty="0"/>
                  <a:t> </a:t>
                </a:r>
                <a:endParaRPr lang="ru-RU" dirty="0"/>
              </a:p>
              <a:p>
                <a:r>
                  <a:rPr lang="ru-RU" dirty="0"/>
                  <a:t>4. Кривая замкнутая линия на плоскости, все точки которой одинаково удалены от одной точки.</a:t>
                </a:r>
              </a:p>
              <a:p>
                <a:r>
                  <a:rPr lang="ru-RU" dirty="0"/>
                  <a:t>5. Доля, которая получается при делении целого на три части.</a:t>
                </a:r>
              </a:p>
              <a:p>
                <a:r>
                  <a:rPr lang="ru-RU" dirty="0"/>
                  <a:t>6. Отрезок, соединяющий центр окружности с любой ее точкой.</a:t>
                </a:r>
              </a:p>
              <a:p>
                <a:r>
                  <a:rPr lang="ru-RU" dirty="0"/>
                  <a:t>7. Часть плоскости, ограниченная полуокружностью и диаметром.</a:t>
                </a:r>
              </a:p>
              <a:p>
                <a:r>
                  <a:rPr lang="ru-RU" dirty="0"/>
                  <a:t>8. Число, которое показывает, сколько долей целого взято.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273" y="1412776"/>
                <a:ext cx="7272808" cy="3539430"/>
              </a:xfrm>
              <a:prstGeom prst="rect">
                <a:avLst/>
              </a:prstGeom>
              <a:blipFill rotWithShape="1">
                <a:blip r:embed="rId2"/>
                <a:stretch>
                  <a:fillRect l="-754" t="-862" r="-168" b="-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43608" y="94559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«Доли. Обыкновенные дроби»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7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«Угол. Измерение углов»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058102"/>
              </p:ext>
            </p:extLst>
          </p:nvPr>
        </p:nvGraphicFramePr>
        <p:xfrm>
          <a:off x="1043607" y="1772816"/>
          <a:ext cx="7128792" cy="1371600"/>
        </p:xfrm>
        <a:graphic>
          <a:graphicData uri="http://schemas.openxmlformats.org/drawingml/2006/table">
            <a:tbl>
              <a:tblPr/>
              <a:tblGrid>
                <a:gridCol w="3564396"/>
                <a:gridCol w="356439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Как называется: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</a:t>
                      </a: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Угол, меньший девяноста градусов.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2. Прибор для измерения углов.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3. Угол, составляющий одну девяностую прямого угла.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07328"/>
              </p:ext>
            </p:extLst>
          </p:nvPr>
        </p:nvGraphicFramePr>
        <p:xfrm>
          <a:off x="791581" y="3284984"/>
          <a:ext cx="7704854" cy="2088232"/>
        </p:xfrm>
        <a:graphic>
          <a:graphicData uri="http://schemas.openxmlformats.org/drawingml/2006/table">
            <a:tbl>
              <a:tblPr/>
              <a:tblGrid>
                <a:gridCol w="3852427"/>
                <a:gridCol w="3852427"/>
              </a:tblGrid>
              <a:tr h="2088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Б...с...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ктри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са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5. Пр...мой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уг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6.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Ди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гра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ма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7. В...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рш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...на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уг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8. Изм...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рен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...е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53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«Угол. Измерение углов»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785399"/>
              </p:ext>
            </p:extLst>
          </p:nvPr>
        </p:nvGraphicFramePr>
        <p:xfrm>
          <a:off x="755576" y="1556792"/>
          <a:ext cx="7653230" cy="1097280"/>
        </p:xfrm>
        <a:graphic>
          <a:graphicData uri="http://schemas.openxmlformats.org/drawingml/2006/table">
            <a:tbl>
              <a:tblPr/>
              <a:tblGrid>
                <a:gridCol w="3826615"/>
                <a:gridCol w="382661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Как называется: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Угол, составляющий одну сто              восьмидесятую развернутого угла.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2. Луч, который делит угол пополам.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3. Угол, равный девяноста градусам.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90098"/>
              </p:ext>
            </p:extLst>
          </p:nvPr>
        </p:nvGraphicFramePr>
        <p:xfrm>
          <a:off x="1115616" y="2996952"/>
          <a:ext cx="7200800" cy="1828800"/>
        </p:xfrm>
        <a:graphic>
          <a:graphicData uri="http://schemas.openxmlformats.org/drawingml/2006/table">
            <a:tbl>
              <a:tblPr/>
              <a:tblGrid>
                <a:gridCol w="3600400"/>
                <a:gridCol w="36004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0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 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Ст...р...на  у...ла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5. Р...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звернутый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уг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6. Ч...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ртежный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7. В...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рш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...на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уг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8. Тр...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нсп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...рт...р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Ludmila\Pictures\школьные темы\93436723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412" y="4221088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844824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Спасибо за правильные ответы!</a:t>
            </a:r>
            <a:endParaRPr lang="ru-RU" sz="40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92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442150"/>
              </p:ext>
            </p:extLst>
          </p:nvPr>
        </p:nvGraphicFramePr>
        <p:xfrm>
          <a:off x="1408225" y="1772816"/>
          <a:ext cx="6615582" cy="3688080"/>
        </p:xfrm>
        <a:graphic>
          <a:graphicData uri="http://schemas.openxmlformats.org/drawingml/2006/table">
            <a:tbl>
              <a:tblPr/>
              <a:tblGrid>
                <a:gridCol w="3307791"/>
                <a:gridCol w="3307791"/>
              </a:tblGrid>
              <a:tr h="3108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Тр...угольник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тре</a:t>
                      </a: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ок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Р...с..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тояние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П...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рим</a:t>
                      </a: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...т...р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Мил...он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Мил...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рд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Д...ц...мет...р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Длин...а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1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 </a:t>
                      </a:r>
                      <a:endParaRPr lang="ru-RU" sz="12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72041" y="998411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Словарный диктант по теме «Отрезок. Длина отрезка. Треугольник»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71600" y="980728"/>
            <a:ext cx="74242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Словарный диктант по теме «Отрезок. Длина отрезка. Треугольник»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72124"/>
              </p:ext>
            </p:extLst>
          </p:nvPr>
        </p:nvGraphicFramePr>
        <p:xfrm>
          <a:off x="1475656" y="1627059"/>
          <a:ext cx="6480720" cy="3530133"/>
        </p:xfrm>
        <a:graphic>
          <a:graphicData uri="http://schemas.openxmlformats.org/drawingml/2006/table">
            <a:tbl>
              <a:tblPr/>
              <a:tblGrid>
                <a:gridCol w="3240360"/>
                <a:gridCol w="3240360"/>
              </a:tblGrid>
              <a:tr h="353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 Кв...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дра</a:t>
                      </a: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Мног</a:t>
                      </a: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...угол...ник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В...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ршина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Ц...фра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Мил...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рд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Мил...мет...р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Р...с...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тояние</a:t>
                      </a:r>
                      <a:endParaRPr lang="ru-RU" sz="28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П...</a:t>
                      </a:r>
                      <a:r>
                        <a:rPr lang="ru-RU" sz="28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рим</a:t>
                      </a:r>
                      <a:r>
                        <a:rPr lang="ru-RU" sz="28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...т...р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86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807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«Шкалы и координаты»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51139"/>
              </p:ext>
            </p:extLst>
          </p:nvPr>
        </p:nvGraphicFramePr>
        <p:xfrm>
          <a:off x="899591" y="1700808"/>
          <a:ext cx="7416824" cy="3396813"/>
        </p:xfrm>
        <a:graphic>
          <a:graphicData uri="http://schemas.openxmlformats.org/drawingml/2006/table">
            <a:tbl>
              <a:tblPr/>
              <a:tblGrid>
                <a:gridCol w="3708412"/>
                <a:gridCol w="3708412"/>
              </a:tblGrid>
              <a:tr h="3396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Плоск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сть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Луч...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Д...лен...е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Це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тнер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К...орд...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ната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П...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рим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...т...р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...д...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ничный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трез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...к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Р...с...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тояние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1800" b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 </a:t>
                      </a:r>
                      <a:endParaRPr lang="ru-RU" sz="12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32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80728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«Шкалы и координаты»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17960"/>
              </p:ext>
            </p:extLst>
          </p:nvPr>
        </p:nvGraphicFramePr>
        <p:xfrm>
          <a:off x="683568" y="1772816"/>
          <a:ext cx="7632850" cy="3024336"/>
        </p:xfrm>
        <a:graphic>
          <a:graphicData uri="http://schemas.openxmlformats.org/drawingml/2006/table">
            <a:tbl>
              <a:tblPr/>
              <a:tblGrid>
                <a:gridCol w="3816425"/>
                <a:gridCol w="3816425"/>
              </a:tblGrid>
              <a:tr h="3024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 Пр...мая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Д...п...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лнит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льные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лучи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Шк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...ла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трих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К...орд...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натный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луч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Плоск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сть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Длин...а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То...на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60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«Сложение и вычитание натуральных чисел»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772816"/>
            <a:ext cx="66967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Запишите, как называется: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1. Числа, которые складываются.</a:t>
            </a:r>
          </a:p>
          <a:p>
            <a:r>
              <a:rPr lang="ru-RU" dirty="0"/>
              <a:t>2. Число, которое получается в результате вычитания чисел.</a:t>
            </a:r>
          </a:p>
          <a:p>
            <a:r>
              <a:rPr lang="ru-RU" dirty="0"/>
              <a:t>3. Число, которое вычитают.</a:t>
            </a:r>
          </a:p>
          <a:p>
            <a:r>
              <a:rPr lang="ru-RU" dirty="0"/>
              <a:t>4. Сумма длин сторон многоугольника.</a:t>
            </a:r>
          </a:p>
          <a:p>
            <a:r>
              <a:rPr lang="ru-RU" dirty="0"/>
              <a:t>5. Свойство сложения:  </a:t>
            </a:r>
            <a:r>
              <a:rPr lang="en-US" dirty="0"/>
              <a:t>a</a:t>
            </a:r>
            <a:r>
              <a:rPr lang="ru-RU" dirty="0"/>
              <a:t> + </a:t>
            </a:r>
            <a:r>
              <a:rPr lang="en-US" dirty="0"/>
              <a:t>b</a:t>
            </a:r>
            <a:r>
              <a:rPr lang="ru-RU" dirty="0"/>
              <a:t> = </a:t>
            </a:r>
            <a:r>
              <a:rPr lang="en-US" dirty="0"/>
              <a:t>b</a:t>
            </a:r>
            <a:r>
              <a:rPr lang="ru-RU" dirty="0"/>
              <a:t> + </a:t>
            </a:r>
            <a:r>
              <a:rPr lang="en-US" dirty="0"/>
              <a:t>a</a:t>
            </a:r>
            <a:r>
              <a:rPr lang="ru-RU" dirty="0"/>
              <a:t>.</a:t>
            </a:r>
          </a:p>
          <a:p>
            <a:r>
              <a:rPr lang="ru-RU" dirty="0"/>
              <a:t>6. Действие, с помощью которого по сумме и одному из слагаемых находят другое слагаемое.</a:t>
            </a:r>
          </a:p>
          <a:p>
            <a:r>
              <a:rPr lang="ru-RU" dirty="0"/>
              <a:t>7. Число, из которого вычитают.</a:t>
            </a:r>
          </a:p>
          <a:p>
            <a:r>
              <a:rPr lang="ru-RU" dirty="0"/>
              <a:t>8. Число, которое получается в результате сложения чисел.</a:t>
            </a:r>
          </a:p>
        </p:txBody>
      </p:sp>
    </p:spTree>
    <p:extLst>
      <p:ext uri="{BB962C8B-B14F-4D97-AF65-F5344CB8AC3E}">
        <p14:creationId xmlns:p14="http://schemas.microsoft.com/office/powerpoint/2010/main" val="358303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4682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«Сложение и вычитание натуральных чисел»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700808"/>
            <a:ext cx="684789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Запишите, как называется: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1. Результат сложения чисел.</a:t>
            </a:r>
          </a:p>
          <a:p>
            <a:r>
              <a:rPr lang="ru-RU" dirty="0"/>
              <a:t>2. Число, которое вычитают.</a:t>
            </a:r>
          </a:p>
          <a:p>
            <a:r>
              <a:rPr lang="ru-RU" dirty="0"/>
              <a:t>3. Свойства сложения: </a:t>
            </a:r>
            <a:r>
              <a:rPr lang="en-US" dirty="0"/>
              <a:t>a</a:t>
            </a:r>
            <a:r>
              <a:rPr lang="ru-RU" dirty="0"/>
              <a:t> + (</a:t>
            </a:r>
            <a:r>
              <a:rPr lang="en-US" dirty="0"/>
              <a:t>b</a:t>
            </a:r>
            <a:r>
              <a:rPr lang="ru-RU" dirty="0"/>
              <a:t> + </a:t>
            </a:r>
            <a:r>
              <a:rPr lang="en-US" dirty="0"/>
              <a:t>c</a:t>
            </a:r>
            <a:r>
              <a:rPr lang="ru-RU" dirty="0"/>
              <a:t>) = (</a:t>
            </a:r>
            <a:r>
              <a:rPr lang="en-US" dirty="0"/>
              <a:t>a</a:t>
            </a:r>
            <a:r>
              <a:rPr lang="ru-RU" dirty="0"/>
              <a:t> + </a:t>
            </a:r>
            <a:r>
              <a:rPr lang="en-US" dirty="0"/>
              <a:t>b</a:t>
            </a:r>
            <a:r>
              <a:rPr lang="ru-RU" dirty="0"/>
              <a:t>) + </a:t>
            </a:r>
            <a:r>
              <a:rPr lang="en-US" dirty="0"/>
              <a:t>c</a:t>
            </a:r>
            <a:r>
              <a:rPr lang="ru-RU" dirty="0"/>
              <a:t>.</a:t>
            </a:r>
          </a:p>
          <a:p>
            <a:r>
              <a:rPr lang="ru-RU" dirty="0"/>
              <a:t>4. Число, из которого вычитают.</a:t>
            </a:r>
          </a:p>
          <a:p>
            <a:r>
              <a:rPr lang="ru-RU" dirty="0"/>
              <a:t>5. Действие, с помощью которого по сумме и одному из слагаемых находят другое слагаемое.</a:t>
            </a:r>
          </a:p>
          <a:p>
            <a:r>
              <a:rPr lang="ru-RU" dirty="0"/>
              <a:t>6. Число, которое складывают.</a:t>
            </a:r>
          </a:p>
          <a:p>
            <a:r>
              <a:rPr lang="ru-RU" dirty="0"/>
              <a:t>7. Сумма длин сторон многоугольника.</a:t>
            </a:r>
          </a:p>
          <a:p>
            <a:r>
              <a:rPr lang="ru-RU" dirty="0"/>
              <a:t>8. Число, которое получается в результате вычитания чисел.</a:t>
            </a:r>
          </a:p>
        </p:txBody>
      </p:sp>
    </p:spTree>
    <p:extLst>
      <p:ext uri="{BB962C8B-B14F-4D97-AF65-F5344CB8AC3E}">
        <p14:creationId xmlns:p14="http://schemas.microsoft.com/office/powerpoint/2010/main" val="103954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Словарный диктант по теме «Действия с натуральными числами»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189"/>
              </p:ext>
            </p:extLst>
          </p:nvPr>
        </p:nvGraphicFramePr>
        <p:xfrm>
          <a:off x="1079612" y="1916832"/>
          <a:ext cx="7200800" cy="3024336"/>
        </p:xfrm>
        <a:graphic>
          <a:graphicData uri="http://schemas.openxmlformats.org/drawingml/2006/table">
            <a:tbl>
              <a:tblPr/>
              <a:tblGrid>
                <a:gridCol w="3600400"/>
                <a:gridCol w="3600400"/>
              </a:tblGrid>
              <a:tr h="3024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Выч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тан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Сл...жен...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Множ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...т...ль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Ра...н...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сть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Зн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чен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выр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...жен...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Ур...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внен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Выч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...та...м...е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...д...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ница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13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Словарный диктант по теме «Действия с натуральными числами»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683506"/>
              </p:ext>
            </p:extLst>
          </p:nvPr>
        </p:nvGraphicFramePr>
        <p:xfrm>
          <a:off x="899592" y="1844824"/>
          <a:ext cx="7488832" cy="2926080"/>
        </p:xfrm>
        <a:graphic>
          <a:graphicData uri="http://schemas.openxmlformats.org/drawingml/2006/table">
            <a:tbl>
              <a:tblPr/>
              <a:tblGrid>
                <a:gridCol w="3744416"/>
                <a:gridCol w="3744416"/>
              </a:tblGrid>
              <a:tr h="288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Запишите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математические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термины: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350" marR="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1.  Сл...га...м...е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2.  Сум...а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3.  Кор...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нь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ур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внен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4.  Выр...жен...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5.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Умн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...жен...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6.  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Разн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сть</a:t>
                      </a:r>
                      <a:endParaRPr lang="ru-RU" sz="24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7.  Пр...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зв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>
                          <a:effectLst/>
                          <a:latin typeface="Times New Roman"/>
                          <a:ea typeface="SimSun"/>
                          <a:cs typeface="Mangal"/>
                        </a:rPr>
                        <a:t>ден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</a:p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8.  Ум...н</a:t>
                      </a:r>
                      <a:r>
                        <a:rPr lang="ru-RU" sz="2400" kern="150" dirty="0" smtClean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</a:t>
                      </a:r>
                      <a:r>
                        <a:rPr lang="ru-RU" sz="2400" kern="150" dirty="0" err="1" smtClean="0">
                          <a:effectLst/>
                          <a:latin typeface="Times New Roman"/>
                          <a:ea typeface="SimSun"/>
                          <a:cs typeface="Mangal"/>
                        </a:rPr>
                        <a:t>жа</a:t>
                      </a:r>
                      <a:r>
                        <a:rPr lang="ru-RU" sz="2400" kern="150" dirty="0">
                          <a:effectLst/>
                          <a:latin typeface="Times New Roman"/>
                          <a:ea typeface="SimSun"/>
                          <a:cs typeface="Mangal"/>
                        </a:rPr>
                        <a:t>...м...</a:t>
                      </a: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3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106</TotalTime>
  <Words>836</Words>
  <Application>Microsoft Office PowerPoint</Application>
  <PresentationFormat>Экран (4:3)</PresentationFormat>
  <Paragraphs>195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Тема3</vt:lpstr>
      <vt:lpstr>Дидактический материал  по математике Словарные диктанты для 5 – 6 классов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Людмила</cp:lastModifiedBy>
  <cp:revision>10</cp:revision>
  <dcterms:created xsi:type="dcterms:W3CDTF">2014-10-22T14:55:18Z</dcterms:created>
  <dcterms:modified xsi:type="dcterms:W3CDTF">2014-11-16T16:10:13Z</dcterms:modified>
</cp:coreProperties>
</file>