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2" r:id="rId4"/>
    <p:sldId id="276" r:id="rId5"/>
    <p:sldId id="278" r:id="rId6"/>
    <p:sldId id="279" r:id="rId7"/>
    <p:sldId id="285" r:id="rId8"/>
    <p:sldId id="282" r:id="rId9"/>
    <p:sldId id="281" r:id="rId10"/>
    <p:sldId id="286" r:id="rId11"/>
    <p:sldId id="283" r:id="rId12"/>
    <p:sldId id="284" r:id="rId13"/>
    <p:sldId id="272" r:id="rId14"/>
    <p:sldId id="287" r:id="rId15"/>
    <p:sldId id="288" r:id="rId16"/>
    <p:sldId id="289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7EF"/>
    <a:srgbClr val="1E1EC4"/>
    <a:srgbClr val="CD9C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49" autoAdjust="0"/>
    <p:restoredTop sz="94660"/>
  </p:normalViewPr>
  <p:slideViewPr>
    <p:cSldViewPr>
      <p:cViewPr varScale="1">
        <p:scale>
          <a:sx n="71" d="100"/>
          <a:sy n="71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8B0F-A94E-4706-AF42-A07670BEBD8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E90A-5712-46FB-8C9C-4D58B7B17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3E05-4601-4AA7-97ED-3799BF52F1C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088E-12B6-4C12-A75E-B710DB90C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5B27-9881-4C4D-B8DD-5233EE821B3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DA01-D26F-4E45-BDAA-576D5C3C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DEAA-B77F-40FF-94BB-5BA1FF07BB8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16C1-41D2-421A-8BD2-F7ADCE04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5DB3-67BF-4F81-A3C6-53C534243017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D3C-47B3-417B-A429-38B85CFD2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2726D-EE6B-497C-B357-A6872F3F3F6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7DAC-1B1B-45A4-82E2-0482E2D42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0AD5-78AA-42F2-897C-624A99014AE3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4F2B-8C74-4441-A78E-300A797C7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60D3-1FA4-4E92-AA8B-468F478C7B9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591-E702-4162-991A-373AF665E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BE30-3805-41D3-96B9-82717CCD713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3012-4FEF-472C-972A-3EFA9C33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ED63-E3CF-4D7E-AECD-1344B21EAA4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5D77-DB22-4D6B-9B1C-BB7ED9DD0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E9D5-0D55-49CC-BCCD-DF55226350A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69B4-46FE-46AC-BF97-EEE2002D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9297-7971-4047-B976-A77B1F422A7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CF66-FA1F-4408-BA13-B2371206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6777-90D9-4155-AD65-D9144902153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3E01-62E1-4668-A14E-1E0756963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4074C-75A2-42D3-B5C5-3C05193E635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E7085-1CDC-4ECB-B953-CF2B51D6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kka.ru/uniform/images/grabin_bw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3"/>
          <p:cNvSpPr>
            <a:spLocks noChangeArrowheads="1" noChangeShapeType="1" noTextEdit="1"/>
          </p:cNvSpPr>
          <p:nvPr/>
        </p:nvSpPr>
        <p:spPr bwMode="auto">
          <a:xfrm>
            <a:off x="1476375" y="1052513"/>
            <a:ext cx="5903913" cy="3671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Решение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задач</a:t>
            </a:r>
          </a:p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-1" y="0"/>
          <a:ext cx="9162071" cy="6858000"/>
        </p:xfrm>
        <a:graphic>
          <a:graphicData uri="http://schemas.openxmlformats.org/presentationml/2006/ole">
            <p:oleObj spid="_x0000_s33793" name="Слайд" r:id="rId3" imgW="3688240" imgH="2765977" progId="PowerPoint.Slide.12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500570"/>
            <a:ext cx="2808287" cy="1152525"/>
          </a:xfrm>
          <a:prstGeom prst="rect">
            <a:avLst/>
          </a:prstGeom>
          <a:solidFill>
            <a:srgbClr val="AFE7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Ученик 51</a:t>
            </a:r>
            <a:endParaRPr lang="ru-RU" sz="2400" b="1" dirty="0"/>
          </a:p>
          <a:p>
            <a:pPr algn="ctr"/>
            <a:r>
              <a:rPr lang="ru-RU" sz="2400" b="1" dirty="0" smtClean="0"/>
              <a:t>Рабочий 102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154320" y="3857628"/>
            <a:ext cx="4989680" cy="2643182"/>
            <a:chOff x="4154320" y="3857628"/>
            <a:chExt cx="4989680" cy="2643182"/>
          </a:xfrm>
        </p:grpSpPr>
        <p:pic>
          <p:nvPicPr>
            <p:cNvPr id="8" name="Picture 2" descr="&amp;Vcy;&amp;IEcy;&amp;Scy;&amp;IOcy;&amp;Lcy;&amp;Ycy;&amp;IEcy; &amp;Rcy;&amp;IEcy;&amp;Bcy;&amp;YAcy;&amp;Tcy;&amp;Acy; &amp;Gcy;&amp;Rcy;&amp;Acy;&amp;Ncy;&amp;Icy;&amp;Tcy;&amp;Ncy;&amp;Ycy;&amp;Jcy; &amp;Gcy;&amp;Ocy;&amp;Rcy;&amp;Ocy;&amp;Dcy; &amp;Scy;&amp;kcy;&amp;acy;&amp;chcy;&amp;acy;&amp;tcy;&amp;softcy; &amp;icy; &amp;scy;&amp;lcy;&amp;ucy;&amp;shcy;&amp;acy;&amp;tcy;&amp;softcy; &amp;bcy;&amp;iecy;&amp;scy;&amp;pcy;&amp;lcy;&amp;acy;&amp;tcy;&amp;ncy;&amp;ocy; &amp;ncy;&amp;acy; mp3muzon.com - &amp;iecy;&amp;scy;&amp;tcy;&amp;softcy; &amp;vcy;&amp;scy;&amp;yacy; &amp;mcy;&amp;ucy;&amp;zcy;&amp;ycy;&amp;kcy;&amp;acy;! &amp;Scy;&amp;lcy;&amp;ucy;&amp;shcy;&amp;acy;&amp;tcy;&amp;softcy; &amp;mcy;&amp;ucy;&amp;zcy;&amp;ycy;&amp;kcy;&amp;ucy; &amp;ocy;&amp;ncy;&amp;lcy;&amp;acy;&amp;jcy;&amp;ncy; &amp;Scy;&amp;kcy;&amp;acy;&amp;chcy;&amp;acy;&amp;tcy;&amp;softcy; mp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4320" y="3857628"/>
              <a:ext cx="4989680" cy="264318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4429124" y="5500702"/>
              <a:ext cx="3911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Ленинград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Тимофеевич Калашников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1"/>
          </p:nvPr>
        </p:nvSpPr>
        <p:spPr>
          <a:xfrm>
            <a:off x="285720" y="1357298"/>
            <a:ext cx="4419600" cy="4114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Arial" charset="0"/>
              </a:rPr>
              <a:t>Выдающимся конструктом стрелкового автоматического оружия является доктор технических наук, генерал-майор Михаил Тимофеевич </a:t>
            </a:r>
            <a:r>
              <a:rPr lang="ru-RU" sz="2400" dirty="0" smtClean="0">
                <a:latin typeface="Arial" charset="0"/>
              </a:rPr>
              <a:t>Калашников. </a:t>
            </a:r>
            <a:r>
              <a:rPr lang="ru-RU" sz="2400" dirty="0" smtClean="0">
                <a:latin typeface="Arial" charset="0"/>
              </a:rPr>
              <a:t>Созданное Калашниковым оружие отличается простотой конструкции, высокой надежностью и эффективностью.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endParaRPr lang="ru-RU" sz="20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31749" name="Picture 5" descr="51020501_85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287655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ru-RU" b="1" smtClean="0"/>
              <a:t>Стрелковое оружие</a:t>
            </a:r>
            <a:endParaRPr lang="ru-RU" sz="2800" b="1" smtClean="0"/>
          </a:p>
        </p:txBody>
      </p:sp>
      <p:sp>
        <p:nvSpPr>
          <p:cNvPr id="32771" name="Rectangle 3"/>
          <p:cNvSpPr>
            <a:spLocks noGrp="1"/>
          </p:cNvSpPr>
          <p:nvPr>
            <p:ph sz="quarter" idx="1"/>
          </p:nvPr>
        </p:nvSpPr>
        <p:spPr>
          <a:xfrm>
            <a:off x="928662" y="1295400"/>
            <a:ext cx="8215338" cy="77627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Первый советский автомат под промежуточный патрон образца 1943 года (</a:t>
            </a:r>
            <a:r>
              <a:rPr lang="ru-RU" sz="2400" dirty="0" smtClean="0"/>
              <a:t>7.62х41)</a:t>
            </a:r>
            <a:endParaRPr lang="ru-RU" sz="2400" dirty="0" smtClean="0"/>
          </a:p>
        </p:txBody>
      </p:sp>
      <p:sp>
        <p:nvSpPr>
          <p:cNvPr id="32772" name="Rectangle 4"/>
          <p:cNvSpPr>
            <a:spLocks noGrp="1"/>
          </p:cNvSpPr>
          <p:nvPr>
            <p:ph sz="quarter" idx="2"/>
          </p:nvPr>
        </p:nvSpPr>
        <p:spPr>
          <a:xfrm>
            <a:off x="428596" y="4000504"/>
            <a:ext cx="7467600" cy="9144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Э</a:t>
            </a:r>
            <a:r>
              <a:rPr lang="ru-RU" sz="2400" dirty="0" smtClean="0"/>
              <a:t>кспериментальный </a:t>
            </a:r>
            <a:r>
              <a:rPr lang="ru-RU" sz="2400" dirty="0" smtClean="0"/>
              <a:t>автомат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1945 </a:t>
            </a:r>
            <a:r>
              <a:rPr lang="ru-RU" sz="2400" dirty="0" smtClean="0"/>
              <a:t>год </a:t>
            </a:r>
          </a:p>
        </p:txBody>
      </p:sp>
      <p:pic>
        <p:nvPicPr>
          <p:cNvPr id="32773" name="Picture 5" descr="as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6191250" cy="1733550"/>
          </a:xfrm>
          <a:prstGeom prst="rect">
            <a:avLst/>
          </a:prstGeom>
          <a:noFill/>
        </p:spPr>
      </p:pic>
      <p:pic>
        <p:nvPicPr>
          <p:cNvPr id="32774" name="Picture 6" descr="at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619125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В трех ящиках 140 </a:t>
            </a:r>
            <a:r>
              <a:rPr lang="ru-RU" sz="3600" b="1" dirty="0" smtClean="0"/>
              <a:t>снарядов. </a:t>
            </a:r>
            <a:r>
              <a:rPr lang="ru-RU" sz="3600" b="1" dirty="0"/>
              <a:t>Известно, что в первом ящике на 20 </a:t>
            </a:r>
            <a:r>
              <a:rPr lang="ru-RU" sz="3600" b="1" dirty="0" smtClean="0"/>
              <a:t>снарядов </a:t>
            </a:r>
            <a:r>
              <a:rPr lang="ru-RU" sz="3600" b="1" dirty="0"/>
              <a:t>больше, чем во втором ящике. А в третьем ящике в два раза больше </a:t>
            </a:r>
            <a:r>
              <a:rPr lang="ru-RU" sz="3600" b="1" dirty="0" smtClean="0"/>
              <a:t>снарядов, </a:t>
            </a:r>
            <a:r>
              <a:rPr lang="ru-RU" sz="3600" b="1" dirty="0"/>
              <a:t>чем во втором ящике. Сколько </a:t>
            </a:r>
            <a:r>
              <a:rPr lang="ru-RU" sz="3600" b="1" dirty="0" smtClean="0"/>
              <a:t>снарядов </a:t>
            </a:r>
            <a:r>
              <a:rPr lang="ru-RU" sz="3600" b="1" dirty="0"/>
              <a:t>в каждом ящике?</a:t>
            </a:r>
            <a:r>
              <a:rPr lang="ru-RU" sz="3600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57224" y="4929198"/>
            <a:ext cx="28082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1я  50 </a:t>
            </a:r>
            <a:r>
              <a:rPr lang="ru-RU" sz="2400" b="1" dirty="0" smtClean="0"/>
              <a:t>снарядов</a:t>
            </a:r>
            <a:endParaRPr lang="ru-RU" sz="2400" b="1" dirty="0"/>
          </a:p>
          <a:p>
            <a:pPr algn="ctr"/>
            <a:r>
              <a:rPr lang="ru-RU" sz="2400" b="1" dirty="0"/>
              <a:t>2я 30 </a:t>
            </a:r>
            <a:r>
              <a:rPr lang="ru-RU" sz="2400" b="1" dirty="0" smtClean="0"/>
              <a:t>снарядов</a:t>
            </a:r>
            <a:endParaRPr lang="ru-RU" sz="2400" b="1" dirty="0"/>
          </a:p>
          <a:p>
            <a:pPr algn="ctr"/>
            <a:r>
              <a:rPr lang="ru-RU" sz="2400" b="1" dirty="0"/>
              <a:t>3я 60 </a:t>
            </a:r>
            <a:r>
              <a:rPr lang="ru-RU" sz="2400" b="1" dirty="0" smtClean="0"/>
              <a:t>снарядов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8545" y="4857760"/>
            <a:ext cx="42354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попали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шторм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257676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Упростите выражения: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5а+4а-3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b(x-7)-7b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-2xy·0,7xz</a:t>
            </a:r>
          </a:p>
          <a:p>
            <a:pPr marL="514350" indent="-514350">
              <a:buNone/>
            </a:pPr>
            <a:r>
              <a:rPr lang="en-US" dirty="0" smtClean="0"/>
              <a:t>2)</a:t>
            </a:r>
            <a:r>
              <a:rPr lang="ru-RU" dirty="0" smtClean="0"/>
              <a:t>Задача</a:t>
            </a:r>
          </a:p>
          <a:p>
            <a:pPr marL="514350" indent="-514350">
              <a:buNone/>
            </a:pPr>
            <a:r>
              <a:rPr lang="ru-RU" dirty="0" smtClean="0"/>
              <a:t>В двух группах 80 Сколько среди них мальчиков и сколько девочек, если девочек на 12 больше мальчиков?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500594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Упростите выражения: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3x</a:t>
            </a:r>
            <a:r>
              <a:rPr lang="ru-RU" dirty="0" smtClean="0"/>
              <a:t>+</a:t>
            </a:r>
            <a:r>
              <a:rPr lang="en-US" dirty="0" smtClean="0"/>
              <a:t>2x</a:t>
            </a:r>
            <a:r>
              <a:rPr lang="ru-RU" dirty="0" smtClean="0"/>
              <a:t>-</a:t>
            </a:r>
            <a:r>
              <a:rPr lang="en-US" dirty="0" smtClean="0"/>
              <a:t>10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c(y-12)+7y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0,2ab·(-3ac)</a:t>
            </a:r>
          </a:p>
          <a:p>
            <a:pPr marL="514350" indent="-514350">
              <a:buNone/>
            </a:pPr>
            <a:r>
              <a:rPr lang="en-US" dirty="0" smtClean="0"/>
              <a:t>2)</a:t>
            </a:r>
            <a:r>
              <a:rPr lang="ru-RU" dirty="0" smtClean="0"/>
              <a:t>Задача</a:t>
            </a:r>
          </a:p>
          <a:p>
            <a:pPr marL="514350" indent="-514350">
              <a:buNone/>
            </a:pPr>
            <a:r>
              <a:rPr lang="ru-RU" dirty="0" smtClean="0"/>
              <a:t>В двух пачках 350 листов бумаги. Сколько листов бумаги в каждой пачке, если в одной из них листов в 4 раза больше, чем в другой?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500306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мы узнали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полёте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3237"/>
            <a:ext cx="8229600" cy="635476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dirty="0"/>
              <a:t>   Исключительно большой вклад внесли в совершенствование военной техники в годы Великой Отечественной войны советские ученые и конструкторы.</a:t>
            </a:r>
          </a:p>
          <a:p>
            <a:pPr>
              <a:buFontTx/>
              <a:buNone/>
            </a:pPr>
            <a:r>
              <a:rPr lang="ru-RU" sz="4000" dirty="0"/>
              <a:t>   Велика роль военной науки, вооружения и боевой техники в  Победе нашей страны в Великой Отечественной войне.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6500858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Желаю удачи!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14950"/>
            <a:ext cx="733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5" y="142875"/>
            <a:ext cx="8286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Корабельный кок принял на борт 7 больших коробок, каждая массой 9 кг, и 5 маленьких. Какова масса маленькой коробки, если масса всех коробок составила 78 кг?</a:t>
            </a:r>
            <a:endParaRPr lang="ru-RU" sz="4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78125" y="3444875"/>
            <a:ext cx="2579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(х × 5) (кг)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73363" y="4373563"/>
            <a:ext cx="2784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 × 7) (кг)</a:t>
            </a:r>
            <a:endParaRPr lang="ru-RU" sz="44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5813" y="5302250"/>
            <a:ext cx="4516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 × 5 + 9 × 7) (кг)</a:t>
            </a:r>
            <a:endParaRPr lang="ru-RU" sz="44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30" grpId="0"/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000232" y="4500570"/>
            <a:ext cx="635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1E1EC4"/>
                </a:solidFill>
                <a:latin typeface="Calibri" pitchFamily="34" charset="0"/>
              </a:rPr>
              <a:t>Мы отправляемся в полёт. </a:t>
            </a:r>
            <a:endParaRPr lang="ru-RU" i="1" dirty="0">
              <a:solidFill>
                <a:srgbClr val="1E1EC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15361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Раскрыть скобки</a:t>
            </a:r>
          </a:p>
        </p:txBody>
      </p:sp>
      <p:sp>
        <p:nvSpPr>
          <p:cNvPr id="15362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1828784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а(</a:t>
            </a:r>
            <a:r>
              <a:rPr lang="ru-RU" sz="2800" dirty="0" err="1" smtClean="0"/>
              <a:t>х+у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2(</a:t>
            </a:r>
            <a:r>
              <a:rPr lang="ru-RU" sz="2800" dirty="0" err="1" smtClean="0"/>
              <a:t>х-у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4(3х+у)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-2а(а+1)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-(</a:t>
            </a:r>
            <a:r>
              <a:rPr lang="ru-RU" sz="2800" dirty="0" err="1" smtClean="0"/>
              <a:t>х+у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3а+2(</a:t>
            </a:r>
            <a:r>
              <a:rPr lang="ru-RU" sz="2800" dirty="0" err="1" smtClean="0"/>
              <a:t>х+у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sp>
        <p:nvSpPr>
          <p:cNvPr id="15363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1924064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err="1" smtClean="0"/>
              <a:t>х</a:t>
            </a:r>
            <a:r>
              <a:rPr lang="ru-RU" sz="2800" dirty="0" smtClean="0"/>
              <a:t>(</a:t>
            </a:r>
            <a:r>
              <a:rPr lang="ru-RU" sz="2800" dirty="0" err="1" smtClean="0"/>
              <a:t>а+в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2(</a:t>
            </a:r>
            <a:r>
              <a:rPr lang="ru-RU" sz="2800" dirty="0" err="1" smtClean="0"/>
              <a:t>а-в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3(3а+в)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-5а(а+1)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-(</a:t>
            </a:r>
            <a:r>
              <a:rPr lang="ru-RU" sz="2800" dirty="0" err="1" smtClean="0"/>
              <a:t>а+в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  <a:p>
            <a:pPr>
              <a:buFont typeface="Arial" charset="0"/>
              <a:buNone/>
            </a:pPr>
            <a:r>
              <a:rPr lang="ru-RU" sz="2800" dirty="0" smtClean="0"/>
              <a:t>4х+2(</a:t>
            </a:r>
            <a:r>
              <a:rPr lang="ru-RU" sz="2800" dirty="0" err="1" smtClean="0"/>
              <a:t>а+в</a:t>
            </a:r>
            <a:r>
              <a:rPr lang="ru-RU" sz="2800" dirty="0" smtClean="0"/>
              <a:t>)</a:t>
            </a:r>
            <a:r>
              <a:rPr lang="en-US" sz="2800" dirty="0" smtClean="0"/>
              <a:t>=</a:t>
            </a:r>
            <a:endParaRPr lang="ru-RU" sz="2800" dirty="0" smtClean="0"/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2195513" y="1628775"/>
            <a:ext cx="1724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ах+ау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2х-2у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12х+4у)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-2а</a:t>
            </a:r>
            <a:r>
              <a:rPr lang="ru-RU" sz="2800" baseline="44000">
                <a:latin typeface="Calibri" pitchFamily="34" charset="0"/>
              </a:rPr>
              <a:t>2</a:t>
            </a:r>
            <a:r>
              <a:rPr lang="ru-RU" sz="2800">
                <a:latin typeface="Calibri" pitchFamily="34" charset="0"/>
              </a:rPr>
              <a:t>-2а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-х-у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3а+2х+2у</a:t>
            </a:r>
          </a:p>
        </p:txBody>
      </p:sp>
      <p:sp>
        <p:nvSpPr>
          <p:cNvPr id="16396" name="Rectangle 12"/>
          <p:cNvSpPr>
            <a:spLocks/>
          </p:cNvSpPr>
          <p:nvPr/>
        </p:nvSpPr>
        <p:spPr bwMode="auto">
          <a:xfrm>
            <a:off x="6804025" y="1557338"/>
            <a:ext cx="17240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ха+хв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2а-2в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9а+3в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-5а</a:t>
            </a:r>
            <a:r>
              <a:rPr lang="ru-RU" sz="2800" baseline="42000">
                <a:latin typeface="Calibri" pitchFamily="34" charset="0"/>
              </a:rPr>
              <a:t>2</a:t>
            </a:r>
            <a:r>
              <a:rPr lang="ru-RU" sz="2800">
                <a:latin typeface="Calibri" pitchFamily="34" charset="0"/>
              </a:rPr>
              <a:t>-5а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-а-в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4х+2а+2в</a:t>
            </a:r>
          </a:p>
        </p:txBody>
      </p:sp>
      <p:pic>
        <p:nvPicPr>
          <p:cNvPr id="15369" name="Picture 9" descr="&amp;Vcy;&amp;ocy;&amp;zcy;&amp;dcy;&amp;ucy;&amp;shcy;&amp;ncy;&amp;ycy;&amp;iecy; &amp;shcy;&amp;acy;&amp;rcy;&amp;ycy;, &amp;kcy;&amp;ocy;&amp;rcy;&amp;zcy;&amp;icy;&amp;ncy;&amp;acy;, &amp;pcy;&amp;ocy;&amp;lcy;&amp;iecy;&amp;tcy; &amp;ocy;&amp;bcy;&amp;ocy;&amp;icy;, &amp;fcy;&amp;ocy;&amp;tcy;&amp;ocy;,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867275"/>
            <a:ext cx="2951162" cy="184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arenR"/>
            </a:pPr>
            <a:r>
              <a:rPr lang="ru-RU" sz="2800" dirty="0" smtClean="0">
                <a:latin typeface="Arial" charset="0"/>
              </a:rPr>
              <a:t>Упростить выражение и найти его числовое значение при заданной переменной:</a:t>
            </a:r>
          </a:p>
          <a:p>
            <a:pPr marL="609600" indent="-609600" eaLnBrk="1" hangingPunct="1">
              <a:buFont typeface="Arial" charset="0"/>
              <a:buAutoNum type="arabicParenR"/>
            </a:pPr>
            <a:endParaRPr lang="ru-RU" sz="28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AutoNum type="arabicParenR"/>
            </a:pPr>
            <a:endParaRPr lang="ru-RU" sz="28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а) 4-(2х-3)-2(х+4) при х=-1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б) 7-(у-2)+3(2-4у) при у=1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227763" y="2492375"/>
            <a:ext cx="8636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156325" y="3644900"/>
            <a:ext cx="8636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5364163" y="4076700"/>
            <a:ext cx="3143250" cy="2293938"/>
            <a:chOff x="3379" y="2568"/>
            <a:chExt cx="1980" cy="1445"/>
          </a:xfrm>
        </p:grpSpPr>
        <p:pic>
          <p:nvPicPr>
            <p:cNvPr id="16389" name="Picture 5" descr="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2568"/>
              <a:ext cx="1980" cy="1443"/>
            </a:xfrm>
            <a:prstGeom prst="rect">
              <a:avLst/>
            </a:prstGeom>
            <a:noFill/>
          </p:spPr>
        </p:pic>
        <p:sp>
          <p:nvSpPr>
            <p:cNvPr id="163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059" y="3657"/>
              <a:ext cx="1208" cy="35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Харьков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62088"/>
          </a:xfrm>
        </p:spPr>
        <p:txBody>
          <a:bodyPr/>
          <a:lstStyle/>
          <a:p>
            <a:r>
              <a:rPr lang="ru-RU" b="1" dirty="0" smtClean="0">
                <a:latin typeface="Arial" charset="0"/>
              </a:rPr>
              <a:t>Михаил Ильич Кошкин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51054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Arial" charset="0"/>
              </a:rPr>
              <a:t>С 1937 г. главный конструктор танкового конструкторского бюро - на Харьковском заводе. По его замыслу и под его руководством был создан опытный образец гусеничного танка А-32 (Т-32</a:t>
            </a:r>
            <a:r>
              <a:rPr lang="en-US" sz="2400" dirty="0" smtClean="0">
                <a:latin typeface="Arial" charset="0"/>
              </a:rPr>
              <a:t>)</a:t>
            </a:r>
            <a:r>
              <a:rPr lang="ru-RU" sz="2400" dirty="0" smtClean="0">
                <a:latin typeface="Arial" charset="0"/>
              </a:rPr>
              <a:t>. Этот танк был подлинным шедевром военной техники. В нем удачно сочетались быстроходность и неуязвимость. </a:t>
            </a:r>
          </a:p>
        </p:txBody>
      </p:sp>
      <p:pic>
        <p:nvPicPr>
          <p:cNvPr id="25604" name="Picture 4" descr="К"/>
          <p:cNvPicPr>
            <a:picLocks noChangeAspect="1" noChangeArrowheads="1"/>
          </p:cNvPicPr>
          <p:nvPr/>
        </p:nvPicPr>
        <p:blipFill>
          <a:blip r:embed="rId2" cstate="print"/>
          <a:srcRect t="16982"/>
          <a:stretch>
            <a:fillRect/>
          </a:stretch>
        </p:blipFill>
        <p:spPr bwMode="auto">
          <a:xfrm>
            <a:off x="5791200" y="2209800"/>
            <a:ext cx="2438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a_20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076825" cy="2820988"/>
          </a:xfrm>
          <a:prstGeom prst="rect">
            <a:avLst/>
          </a:prstGeom>
          <a:noFill/>
        </p:spPr>
      </p:pic>
      <p:pic>
        <p:nvPicPr>
          <p:cNvPr id="26634" name="Picture 10" descr="kv_1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8463" y="3213100"/>
            <a:ext cx="4935537" cy="3454400"/>
          </a:xfrm>
          <a:prstGeom prst="rect">
            <a:avLst/>
          </a:prstGeom>
          <a:noFill/>
        </p:spPr>
      </p:pic>
      <p:pic>
        <p:nvPicPr>
          <p:cNvPr id="26635" name="Picture 11" descr="тан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620713"/>
            <a:ext cx="4171950" cy="2565400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5288" y="3357563"/>
            <a:ext cx="44545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Т-34 - лучший танк Второй мировой войны. Он был основным и по существу единственным </a:t>
            </a:r>
            <a:r>
              <a:rPr lang="ru-RU" sz="2400" dirty="0" smtClean="0"/>
              <a:t>серийным </a:t>
            </a:r>
            <a:r>
              <a:rPr lang="ru-RU" sz="2400" dirty="0"/>
              <a:t>танком Красной армии на протяжении  </a:t>
            </a:r>
            <a:r>
              <a:rPr lang="ru-RU" sz="2400" b="1" dirty="0"/>
              <a:t> Великой </a:t>
            </a:r>
            <a:r>
              <a:rPr lang="ru-RU" sz="2400" dirty="0"/>
              <a:t>   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Отечественной </a:t>
            </a:r>
            <a:r>
              <a:rPr lang="ru-RU" sz="2400" dirty="0"/>
              <a:t>   </a:t>
            </a:r>
            <a:r>
              <a:rPr lang="ru-RU" sz="2400" b="1" dirty="0"/>
              <a:t> 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Ncy;&amp;acy; &amp;chcy;&amp;iocy;&amp;mcy; &amp;icy; &amp;kcy;&amp;acy;&amp;kcy; &amp;lcy;&amp;iecy;&amp;tcy;&amp;acy;&amp;yucy;&amp;tcy; - &amp;Gcy;&amp;Ocy;&amp;Rcy;&amp;Ncy;&amp;Ocy;&amp;Lcy;&amp;Ycy;&amp;ZH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7019925" cy="7019925"/>
          </a:xfrm>
          <a:prstGeom prst="rect">
            <a:avLst/>
          </a:prstGeom>
          <a:noFill/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424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/>
              <a:t>Петя и Вова участвовали в раскопках и нашли 78 гильз от пуль, причем у Пети на 10 гильз больше, чем у Вовы. Сколько гильз у каждого мальчика?</a:t>
            </a:r>
            <a:r>
              <a:rPr lang="ru-RU" sz="3600" dirty="0"/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4348" y="5429264"/>
            <a:ext cx="388937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Вова  34</a:t>
            </a:r>
          </a:p>
          <a:p>
            <a:pPr algn="ctr"/>
            <a:r>
              <a:rPr lang="ru-RU" sz="2400" b="1"/>
              <a:t>Петя  44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6092825" y="3500438"/>
            <a:ext cx="2865438" cy="3127375"/>
            <a:chOff x="3838" y="1979"/>
            <a:chExt cx="1805" cy="2196"/>
          </a:xfrm>
        </p:grpSpPr>
        <p:pic>
          <p:nvPicPr>
            <p:cNvPr id="33797" name="Picture 5" descr="&amp;kcy;&amp;ucy;&amp;dcy;&amp;acy; &amp;scy;&amp;khcy;&amp;ocy;&amp;dcy;&amp;icy;&amp;tcy;&amp;softcy; &amp;gcy;&amp;ocy;&amp;scy;&amp;tcy;&amp;yacy;&amp;mcy; &amp;ncy;&amp;icy;&amp;zhcy;&amp;ncy;&amp;iecy;&amp;gcy;&amp;ocy; &amp;ncy;&amp;ocy;&amp;vcy;&amp;gcy;&amp;ocy;&amp;rcy;&amp;ocy;&amp;dcy;&amp;acy;?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8" y="1979"/>
              <a:ext cx="1805" cy="2196"/>
            </a:xfrm>
            <a:prstGeom prst="rect">
              <a:avLst/>
            </a:prstGeom>
            <a:noFill/>
          </p:spPr>
        </p:pic>
        <p:sp>
          <p:nvSpPr>
            <p:cNvPr id="3379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332" y="3657"/>
              <a:ext cx="1180" cy="49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Горький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Гаврилович </a:t>
            </a:r>
            <a:r>
              <a:rPr lang="ru-RU" dirty="0" err="1" smtClean="0"/>
              <a:t>Грабин</a:t>
            </a:r>
            <a:endParaRPr lang="ru-RU" dirty="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531972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Arial" charset="0"/>
              </a:rPr>
              <a:t>Главным конструктором на Горьковском заводе трудился  Василий Гаврилович </a:t>
            </a:r>
            <a:r>
              <a:rPr lang="ru-RU" sz="2400" dirty="0" err="1" smtClean="0">
                <a:latin typeface="Arial" charset="0"/>
              </a:rPr>
              <a:t>Грабин</a:t>
            </a:r>
            <a:r>
              <a:rPr lang="ru-RU" sz="2400" dirty="0" smtClean="0">
                <a:latin typeface="Arial" charset="0"/>
              </a:rPr>
              <a:t>. Из </a:t>
            </a:r>
            <a:r>
              <a:rPr lang="ru-RU" sz="2400" dirty="0" smtClean="0">
                <a:latin typeface="Arial" charset="0"/>
              </a:rPr>
              <a:t>140 тысяч полевых орудий, которые использовали во время  </a:t>
            </a:r>
            <a:r>
              <a:rPr lang="ru-RU" sz="2400" b="1" dirty="0" smtClean="0"/>
              <a:t> </a:t>
            </a:r>
            <a:r>
              <a:rPr lang="ru-RU" sz="2400" b="1" dirty="0" smtClean="0">
                <a:latin typeface="Arial" charset="0"/>
              </a:rPr>
              <a:t>Великой</a:t>
            </a:r>
            <a:r>
              <a:rPr lang="ru-RU" sz="2400" b="1" dirty="0" smtClean="0"/>
              <a:t> </a:t>
            </a:r>
            <a:r>
              <a:rPr lang="ru-RU" sz="2400" dirty="0" smtClean="0">
                <a:latin typeface="Arial" charset="0"/>
              </a:rPr>
              <a:t>   </a:t>
            </a:r>
            <a:r>
              <a:rPr lang="ru-RU" sz="2400" b="1" dirty="0" smtClean="0"/>
              <a:t> </a:t>
            </a:r>
            <a:r>
              <a:rPr lang="ru-RU" sz="2400" b="1" dirty="0" smtClean="0">
                <a:latin typeface="Arial" charset="0"/>
              </a:rPr>
              <a:t>Отечественной </a:t>
            </a:r>
            <a:r>
              <a:rPr lang="ru-RU" sz="2400" b="1" dirty="0" smtClean="0">
                <a:latin typeface="Arial" charset="0"/>
              </a:rPr>
              <a:t>войны,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более 90 тысяч были сделаны на </a:t>
            </a:r>
            <a:r>
              <a:rPr lang="ru-RU" sz="2400" dirty="0" smtClean="0">
                <a:latin typeface="Arial" charset="0"/>
              </a:rPr>
              <a:t>этом заводе, а </a:t>
            </a:r>
            <a:r>
              <a:rPr lang="ru-RU" sz="2400" dirty="0" smtClean="0">
                <a:latin typeface="Arial" charset="0"/>
              </a:rPr>
              <a:t>еще 30 тысяч изготовлены по его проектам на других предприятиях страны. </a:t>
            </a:r>
          </a:p>
        </p:txBody>
      </p:sp>
      <p:pic>
        <p:nvPicPr>
          <p:cNvPr id="30725" name="Picture 5" descr="Картинка 2 из 2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пушк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8353425" cy="4410075"/>
          </a:xfrm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85786" y="4572008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Мало кто знал имя </a:t>
            </a:r>
            <a:r>
              <a:rPr lang="ru-RU" sz="2400" dirty="0" err="1"/>
              <a:t>Грабина</a:t>
            </a:r>
            <a:r>
              <a:rPr lang="ru-RU" sz="2400" dirty="0"/>
              <a:t> тогда, но всем известна знаменитая дивизионная пушка ЗИС-3, вобравшая в себя все достоинства прославленной русской трехдюймовки и многократно умножившая ее.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797</TotalTime>
  <Words>555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Слайд 1</vt:lpstr>
      <vt:lpstr>Слайд 2</vt:lpstr>
      <vt:lpstr>Раскрыть скобки</vt:lpstr>
      <vt:lpstr>Слайд 4</vt:lpstr>
      <vt:lpstr>Михаил Ильич Кошкин</vt:lpstr>
      <vt:lpstr>Слайд 6</vt:lpstr>
      <vt:lpstr>Слайд 7</vt:lpstr>
      <vt:lpstr>Василий Гаврилович Грабин</vt:lpstr>
      <vt:lpstr>Слайд 9</vt:lpstr>
      <vt:lpstr>Слайд 10</vt:lpstr>
      <vt:lpstr>Михаил Тимофеевич Калашников</vt:lpstr>
      <vt:lpstr>Стрелковое оружие</vt:lpstr>
      <vt:lpstr>Слайд 13</vt:lpstr>
      <vt:lpstr>Самостоятельная работа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Щаповы</dc:creator>
  <cp:lastModifiedBy>Admin</cp:lastModifiedBy>
  <cp:revision>68</cp:revision>
  <dcterms:created xsi:type="dcterms:W3CDTF">2009-04-02T13:03:49Z</dcterms:created>
  <dcterms:modified xsi:type="dcterms:W3CDTF">2014-11-25T22:27:43Z</dcterms:modified>
</cp:coreProperties>
</file>