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74" r:id="rId9"/>
    <p:sldId id="275" r:id="rId10"/>
    <p:sldId id="276" r:id="rId11"/>
    <p:sldId id="277" r:id="rId12"/>
    <p:sldId id="278" r:id="rId13"/>
    <p:sldId id="263" r:id="rId14"/>
    <p:sldId id="264" r:id="rId15"/>
    <p:sldId id="266" r:id="rId16"/>
    <p:sldId id="268" r:id="rId17"/>
    <p:sldId id="269" r:id="rId18"/>
    <p:sldId id="270" r:id="rId19"/>
    <p:sldId id="271" r:id="rId20"/>
    <p:sldId id="272" r:id="rId21"/>
    <p:sldId id="273" r:id="rId22"/>
    <p:sldId id="267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96" y="-12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pieChart>
        <c:varyColors val="1"/>
        <c:ser>
          <c:idx val="0"/>
          <c:order val="0"/>
          <c:explosion val="25"/>
          <c:dLbls>
            <c:dLblPos val="outEnd"/>
            <c:showVal val="1"/>
            <c:showLeaderLines val="1"/>
          </c:dLbls>
          <c:cat>
            <c:strRef>
              <c:f>Лист1!$A$1:$A$5</c:f>
              <c:strCache>
                <c:ptCount val="5"/>
                <c:pt idx="0">
                  <c:v>Интерактивная доска</c:v>
                </c:pt>
                <c:pt idx="1">
                  <c:v>Видеопрезентации</c:v>
                </c:pt>
                <c:pt idx="2">
                  <c:v>Электронные учебники</c:v>
                </c:pt>
                <c:pt idx="3">
                  <c:v>ПК</c:v>
                </c:pt>
                <c:pt idx="4">
                  <c:v>Интернет</c:v>
                </c:pt>
              </c:strCache>
            </c:strRef>
          </c:cat>
          <c:val>
            <c:numRef>
              <c:f>Лист1!$B$1:$B$5</c:f>
              <c:numCache>
                <c:formatCode>0%</c:formatCode>
                <c:ptCount val="5"/>
                <c:pt idx="0">
                  <c:v>0.24000000000000013</c:v>
                </c:pt>
                <c:pt idx="1">
                  <c:v>0.52</c:v>
                </c:pt>
                <c:pt idx="2">
                  <c:v>0.36000000000000026</c:v>
                </c:pt>
                <c:pt idx="3">
                  <c:v>0.56999999999999995</c:v>
                </c:pt>
                <c:pt idx="4">
                  <c:v>0.52</c:v>
                </c:pt>
              </c:numCache>
            </c:numRef>
          </c:val>
        </c:ser>
        <c:dLbls>
          <c:showVal val="1"/>
        </c:dLbls>
        <c:firstSliceAng val="0"/>
      </c:pieChart>
    </c:plotArea>
    <c:legend>
      <c:legendPos val="r"/>
      <c:layout/>
    </c:legend>
    <c:plotVisOnly val="1"/>
  </c:chart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34"/>
  <c:chart>
    <c:plotArea>
      <c:layout/>
      <c:pieChart>
        <c:varyColors val="1"/>
        <c:ser>
          <c:idx val="0"/>
          <c:order val="0"/>
          <c:explosion val="25"/>
          <c:dLbls>
            <c:dLblPos val="outEnd"/>
            <c:showVal val="1"/>
            <c:showLeaderLines val="1"/>
          </c:dLbls>
          <c:cat>
            <c:strRef>
              <c:f>Лист1!$A$7:$A$10</c:f>
              <c:strCache>
                <c:ptCount val="4"/>
                <c:pt idx="0">
                  <c:v>8 "б"</c:v>
                </c:pt>
                <c:pt idx="1">
                  <c:v>8 "в"</c:v>
                </c:pt>
                <c:pt idx="2">
                  <c:v>10 "а"</c:v>
                </c:pt>
                <c:pt idx="3">
                  <c:v>10 "б"</c:v>
                </c:pt>
              </c:strCache>
            </c:strRef>
          </c:cat>
          <c:val>
            <c:numRef>
              <c:f>Лист1!$B$7:$B$10</c:f>
              <c:numCache>
                <c:formatCode>General</c:formatCode>
                <c:ptCount val="4"/>
                <c:pt idx="0">
                  <c:v>0.73000000000000065</c:v>
                </c:pt>
                <c:pt idx="1">
                  <c:v>6.0000000000000032E-2</c:v>
                </c:pt>
                <c:pt idx="2">
                  <c:v>0.71000000000000063</c:v>
                </c:pt>
                <c:pt idx="3">
                  <c:v>4.0000000000000022E-2</c:v>
                </c:pt>
              </c:numCache>
            </c:numRef>
          </c:val>
        </c:ser>
        <c:dLbls>
          <c:showVal val="1"/>
        </c:dLbls>
        <c:firstSliceAng val="0"/>
      </c:pie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/>
    <c:plotArea>
      <c:layout/>
      <c:barChart>
        <c:barDir val="col"/>
        <c:grouping val="clustered"/>
        <c:ser>
          <c:idx val="0"/>
          <c:order val="0"/>
          <c:tx>
            <c:strRef>
              <c:f>Лист2!$A$12</c:f>
              <c:strCache>
                <c:ptCount val="1"/>
                <c:pt idx="0">
                  <c:v>8 «в»</c:v>
                </c:pt>
              </c:strCache>
            </c:strRef>
          </c:tx>
          <c:cat>
            <c:strRef>
              <c:f>Лист2!$B$9:$M$11</c:f>
              <c:strCache>
                <c:ptCount val="12"/>
                <c:pt idx="0">
                  <c:v>Алгебра</c:v>
                </c:pt>
                <c:pt idx="1">
                  <c:v>Русский</c:v>
                </c:pt>
                <c:pt idx="2">
                  <c:v>Литература</c:v>
                </c:pt>
                <c:pt idx="3">
                  <c:v>Английский</c:v>
                </c:pt>
                <c:pt idx="4">
                  <c:v>Информатика</c:v>
                </c:pt>
                <c:pt idx="5">
                  <c:v>Биология</c:v>
                </c:pt>
                <c:pt idx="6">
                  <c:v>Физика</c:v>
                </c:pt>
                <c:pt idx="7">
                  <c:v>Химия</c:v>
                </c:pt>
                <c:pt idx="8">
                  <c:v>История</c:v>
                </c:pt>
                <c:pt idx="9">
                  <c:v>Обществознание</c:v>
                </c:pt>
                <c:pt idx="10">
                  <c:v>География</c:v>
                </c:pt>
                <c:pt idx="11">
                  <c:v>Технология</c:v>
                </c:pt>
              </c:strCache>
            </c:strRef>
          </c:cat>
          <c:val>
            <c:numRef>
              <c:f>Лист2!$B$12:$M$12</c:f>
              <c:numCache>
                <c:formatCode>General</c:formatCode>
                <c:ptCount val="12"/>
                <c:pt idx="0">
                  <c:v>3</c:v>
                </c:pt>
                <c:pt idx="1">
                  <c:v>3.3</c:v>
                </c:pt>
                <c:pt idx="2">
                  <c:v>3</c:v>
                </c:pt>
                <c:pt idx="3">
                  <c:v>3.1</c:v>
                </c:pt>
                <c:pt idx="4">
                  <c:v>3</c:v>
                </c:pt>
                <c:pt idx="5">
                  <c:v>3</c:v>
                </c:pt>
                <c:pt idx="6">
                  <c:v>3</c:v>
                </c:pt>
                <c:pt idx="7">
                  <c:v>3.1</c:v>
                </c:pt>
                <c:pt idx="8">
                  <c:v>3.1</c:v>
                </c:pt>
                <c:pt idx="9">
                  <c:v>3</c:v>
                </c:pt>
                <c:pt idx="10">
                  <c:v>3</c:v>
                </c:pt>
                <c:pt idx="11">
                  <c:v>3</c:v>
                </c:pt>
              </c:numCache>
            </c:numRef>
          </c:val>
        </c:ser>
        <c:axId val="47054848"/>
        <c:axId val="47056768"/>
      </c:barChart>
      <c:catAx>
        <c:axId val="47054848"/>
        <c:scaling>
          <c:orientation val="minMax"/>
        </c:scaling>
        <c:axPos val="b"/>
        <c:tickLblPos val="nextTo"/>
        <c:crossAx val="47056768"/>
        <c:crosses val="autoZero"/>
        <c:auto val="1"/>
        <c:lblAlgn val="ctr"/>
        <c:lblOffset val="100"/>
      </c:catAx>
      <c:valAx>
        <c:axId val="47056768"/>
        <c:scaling>
          <c:orientation val="minMax"/>
        </c:scaling>
        <c:axPos val="l"/>
        <c:majorGridlines/>
        <c:numFmt formatCode="General" sourceLinked="1"/>
        <c:tickLblPos val="nextTo"/>
        <c:crossAx val="47054848"/>
        <c:crosses val="autoZero"/>
        <c:crossBetween val="between"/>
      </c:valAx>
    </c:plotArea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/>
    <c:plotArea>
      <c:layout/>
      <c:barChart>
        <c:barDir val="col"/>
        <c:grouping val="clustered"/>
        <c:ser>
          <c:idx val="0"/>
          <c:order val="0"/>
          <c:tx>
            <c:strRef>
              <c:f>Лист2!$A$4</c:f>
              <c:strCache>
                <c:ptCount val="1"/>
                <c:pt idx="0">
                  <c:v>8 «б»</c:v>
                </c:pt>
              </c:strCache>
            </c:strRef>
          </c:tx>
          <c:cat>
            <c:strRef>
              <c:f>Лист2!$B$1:$M$3</c:f>
              <c:strCache>
                <c:ptCount val="12"/>
                <c:pt idx="0">
                  <c:v>Алгебра</c:v>
                </c:pt>
                <c:pt idx="1">
                  <c:v>Русский</c:v>
                </c:pt>
                <c:pt idx="2">
                  <c:v>Литература</c:v>
                </c:pt>
                <c:pt idx="3">
                  <c:v>Английский</c:v>
                </c:pt>
                <c:pt idx="4">
                  <c:v>Информатика</c:v>
                </c:pt>
                <c:pt idx="5">
                  <c:v>Биология</c:v>
                </c:pt>
                <c:pt idx="6">
                  <c:v>Физика</c:v>
                </c:pt>
                <c:pt idx="7">
                  <c:v>Химия</c:v>
                </c:pt>
                <c:pt idx="8">
                  <c:v>История</c:v>
                </c:pt>
                <c:pt idx="9">
                  <c:v>Обществознание</c:v>
                </c:pt>
                <c:pt idx="10">
                  <c:v>География</c:v>
                </c:pt>
                <c:pt idx="11">
                  <c:v>Технология</c:v>
                </c:pt>
              </c:strCache>
            </c:strRef>
          </c:cat>
          <c:val>
            <c:numRef>
              <c:f>Лист2!$B$4:$M$4</c:f>
              <c:numCache>
                <c:formatCode>General</c:formatCode>
                <c:ptCount val="12"/>
                <c:pt idx="0">
                  <c:v>3.5</c:v>
                </c:pt>
                <c:pt idx="1">
                  <c:v>3.3</c:v>
                </c:pt>
                <c:pt idx="2">
                  <c:v>3.1</c:v>
                </c:pt>
                <c:pt idx="3">
                  <c:v>2.8</c:v>
                </c:pt>
                <c:pt idx="4">
                  <c:v>2.8</c:v>
                </c:pt>
                <c:pt idx="5">
                  <c:v>3</c:v>
                </c:pt>
                <c:pt idx="6">
                  <c:v>3.1</c:v>
                </c:pt>
                <c:pt idx="7">
                  <c:v>3</c:v>
                </c:pt>
                <c:pt idx="8">
                  <c:v>3.3</c:v>
                </c:pt>
                <c:pt idx="9">
                  <c:v>3.5</c:v>
                </c:pt>
                <c:pt idx="10">
                  <c:v>3.3</c:v>
                </c:pt>
                <c:pt idx="11">
                  <c:v>3.1</c:v>
                </c:pt>
              </c:numCache>
            </c:numRef>
          </c:val>
        </c:ser>
        <c:axId val="48355968"/>
        <c:axId val="60919808"/>
      </c:barChart>
      <c:catAx>
        <c:axId val="48355968"/>
        <c:scaling>
          <c:orientation val="minMax"/>
        </c:scaling>
        <c:axPos val="b"/>
        <c:tickLblPos val="nextTo"/>
        <c:crossAx val="60919808"/>
        <c:crosses val="autoZero"/>
        <c:auto val="1"/>
        <c:lblAlgn val="ctr"/>
        <c:lblOffset val="100"/>
      </c:catAx>
      <c:valAx>
        <c:axId val="60919808"/>
        <c:scaling>
          <c:orientation val="minMax"/>
        </c:scaling>
        <c:axPos val="l"/>
        <c:majorGridlines/>
        <c:numFmt formatCode="General" sourceLinked="1"/>
        <c:tickLblPos val="nextTo"/>
        <c:crossAx val="48355968"/>
        <c:crosses val="autoZero"/>
        <c:crossBetween val="between"/>
      </c:valAx>
    </c:plotArea>
    <c:plotVisOnly val="1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/>
    <c:plotArea>
      <c:layout/>
      <c:barChart>
        <c:barDir val="col"/>
        <c:grouping val="clustered"/>
        <c:ser>
          <c:idx val="0"/>
          <c:order val="0"/>
          <c:tx>
            <c:strRef>
              <c:f>Лист2!$A$28</c:f>
              <c:strCache>
                <c:ptCount val="1"/>
                <c:pt idx="0">
                  <c:v>10 «а»</c:v>
                </c:pt>
              </c:strCache>
            </c:strRef>
          </c:tx>
          <c:cat>
            <c:strRef>
              <c:f>Лист2!$B$25:$M$27</c:f>
              <c:strCache>
                <c:ptCount val="12"/>
                <c:pt idx="0">
                  <c:v>Алгебра</c:v>
                </c:pt>
                <c:pt idx="1">
                  <c:v>Русский</c:v>
                </c:pt>
                <c:pt idx="2">
                  <c:v>Литература</c:v>
                </c:pt>
                <c:pt idx="3">
                  <c:v>Английский</c:v>
                </c:pt>
                <c:pt idx="4">
                  <c:v>Информатика</c:v>
                </c:pt>
                <c:pt idx="5">
                  <c:v>Биология</c:v>
                </c:pt>
                <c:pt idx="6">
                  <c:v>Физика</c:v>
                </c:pt>
                <c:pt idx="7">
                  <c:v>Химия</c:v>
                </c:pt>
                <c:pt idx="8">
                  <c:v>История</c:v>
                </c:pt>
                <c:pt idx="9">
                  <c:v>Обществознание</c:v>
                </c:pt>
                <c:pt idx="10">
                  <c:v>География</c:v>
                </c:pt>
                <c:pt idx="11">
                  <c:v>Технология</c:v>
                </c:pt>
              </c:strCache>
            </c:strRef>
          </c:cat>
          <c:val>
            <c:numRef>
              <c:f>Лист2!$B$28:$M$28</c:f>
              <c:numCache>
                <c:formatCode>General</c:formatCode>
                <c:ptCount val="12"/>
                <c:pt idx="0">
                  <c:v>3.1</c:v>
                </c:pt>
                <c:pt idx="1">
                  <c:v>3.1</c:v>
                </c:pt>
                <c:pt idx="2">
                  <c:v>2.7</c:v>
                </c:pt>
                <c:pt idx="3">
                  <c:v>2.8</c:v>
                </c:pt>
                <c:pt idx="4">
                  <c:v>3</c:v>
                </c:pt>
                <c:pt idx="5">
                  <c:v>2.8</c:v>
                </c:pt>
                <c:pt idx="6">
                  <c:v>2.8</c:v>
                </c:pt>
                <c:pt idx="7">
                  <c:v>3</c:v>
                </c:pt>
                <c:pt idx="8">
                  <c:v>3</c:v>
                </c:pt>
                <c:pt idx="9">
                  <c:v>3</c:v>
                </c:pt>
                <c:pt idx="10">
                  <c:v>2.7</c:v>
                </c:pt>
                <c:pt idx="11">
                  <c:v>3</c:v>
                </c:pt>
              </c:numCache>
            </c:numRef>
          </c:val>
        </c:ser>
        <c:axId val="75822976"/>
        <c:axId val="668800"/>
      </c:barChart>
      <c:catAx>
        <c:axId val="75822976"/>
        <c:scaling>
          <c:orientation val="minMax"/>
        </c:scaling>
        <c:axPos val="b"/>
        <c:tickLblPos val="nextTo"/>
        <c:crossAx val="668800"/>
        <c:crosses val="autoZero"/>
        <c:auto val="1"/>
        <c:lblAlgn val="ctr"/>
        <c:lblOffset val="100"/>
      </c:catAx>
      <c:valAx>
        <c:axId val="668800"/>
        <c:scaling>
          <c:orientation val="minMax"/>
        </c:scaling>
        <c:axPos val="l"/>
        <c:majorGridlines/>
        <c:numFmt formatCode="General" sourceLinked="1"/>
        <c:tickLblPos val="nextTo"/>
        <c:crossAx val="75822976"/>
        <c:crosses val="autoZero"/>
        <c:crossBetween val="between"/>
      </c:valAx>
    </c:plotArea>
    <c:plotVisOnly val="1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/>
    <c:plotArea>
      <c:layout/>
      <c:barChart>
        <c:barDir val="col"/>
        <c:grouping val="clustered"/>
        <c:ser>
          <c:idx val="0"/>
          <c:order val="0"/>
          <c:tx>
            <c:strRef>
              <c:f>Лист2!$A$17</c:f>
              <c:strCache>
                <c:ptCount val="1"/>
                <c:pt idx="0">
                  <c:v>10 «б»</c:v>
                </c:pt>
              </c:strCache>
            </c:strRef>
          </c:tx>
          <c:cat>
            <c:strRef>
              <c:f>Лист2!$B$14:$M$16</c:f>
              <c:strCache>
                <c:ptCount val="12"/>
                <c:pt idx="0">
                  <c:v>Алгебра</c:v>
                </c:pt>
                <c:pt idx="1">
                  <c:v>Русский</c:v>
                </c:pt>
                <c:pt idx="2">
                  <c:v>Литература</c:v>
                </c:pt>
                <c:pt idx="3">
                  <c:v>Английский</c:v>
                </c:pt>
                <c:pt idx="4">
                  <c:v>Информатика</c:v>
                </c:pt>
                <c:pt idx="5">
                  <c:v>Биология</c:v>
                </c:pt>
                <c:pt idx="6">
                  <c:v>Физика</c:v>
                </c:pt>
                <c:pt idx="7">
                  <c:v>Химия</c:v>
                </c:pt>
                <c:pt idx="8">
                  <c:v>История</c:v>
                </c:pt>
                <c:pt idx="9">
                  <c:v>Обществознание</c:v>
                </c:pt>
                <c:pt idx="10">
                  <c:v>География</c:v>
                </c:pt>
                <c:pt idx="11">
                  <c:v>Технология</c:v>
                </c:pt>
              </c:strCache>
            </c:strRef>
          </c:cat>
          <c:val>
            <c:numRef>
              <c:f>Лист2!$B$17:$M$17</c:f>
              <c:numCache>
                <c:formatCode>General</c:formatCode>
                <c:ptCount val="12"/>
                <c:pt idx="0">
                  <c:v>2</c:v>
                </c:pt>
                <c:pt idx="1">
                  <c:v>1.7</c:v>
                </c:pt>
                <c:pt idx="2">
                  <c:v>1.7</c:v>
                </c:pt>
                <c:pt idx="3">
                  <c:v>1.7</c:v>
                </c:pt>
                <c:pt idx="4">
                  <c:v>1.5</c:v>
                </c:pt>
                <c:pt idx="5">
                  <c:v>1.8</c:v>
                </c:pt>
                <c:pt idx="6">
                  <c:v>1.7</c:v>
                </c:pt>
                <c:pt idx="7">
                  <c:v>1.3</c:v>
                </c:pt>
                <c:pt idx="8">
                  <c:v>1.8</c:v>
                </c:pt>
                <c:pt idx="9">
                  <c:v>2</c:v>
                </c:pt>
                <c:pt idx="10">
                  <c:v>1.2</c:v>
                </c:pt>
                <c:pt idx="11">
                  <c:v>1.4</c:v>
                </c:pt>
              </c:numCache>
            </c:numRef>
          </c:val>
        </c:ser>
        <c:axId val="696704"/>
        <c:axId val="698240"/>
      </c:barChart>
      <c:catAx>
        <c:axId val="696704"/>
        <c:scaling>
          <c:orientation val="minMax"/>
        </c:scaling>
        <c:axPos val="b"/>
        <c:tickLblPos val="nextTo"/>
        <c:crossAx val="698240"/>
        <c:crosses val="autoZero"/>
        <c:auto val="1"/>
        <c:lblAlgn val="ctr"/>
        <c:lblOffset val="100"/>
      </c:catAx>
      <c:valAx>
        <c:axId val="698240"/>
        <c:scaling>
          <c:orientation val="minMax"/>
        </c:scaling>
        <c:axPos val="l"/>
        <c:majorGridlines/>
        <c:numFmt formatCode="General" sourceLinked="1"/>
        <c:tickLblPos val="nextTo"/>
        <c:crossAx val="696704"/>
        <c:crosses val="autoZero"/>
        <c:crossBetween val="between"/>
      </c:valAx>
    </c:plotArea>
    <c:plotVisOnly val="1"/>
  </c:chart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/>
    <c:plotArea>
      <c:layout/>
      <c:barChart>
        <c:barDir val="col"/>
        <c:grouping val="clustered"/>
        <c:ser>
          <c:idx val="0"/>
          <c:order val="0"/>
          <c:tx>
            <c:strRef>
              <c:f>Лист2!$A$4</c:f>
              <c:strCache>
                <c:ptCount val="1"/>
                <c:pt idx="0">
                  <c:v>8 «б»</c:v>
                </c:pt>
              </c:strCache>
            </c:strRef>
          </c:tx>
          <c:cat>
            <c:strRef>
              <c:f>Лист2!$B$1:$M$3</c:f>
              <c:strCache>
                <c:ptCount val="12"/>
                <c:pt idx="0">
                  <c:v>Алгебра</c:v>
                </c:pt>
                <c:pt idx="1">
                  <c:v>Русский</c:v>
                </c:pt>
                <c:pt idx="2">
                  <c:v>Литература</c:v>
                </c:pt>
                <c:pt idx="3">
                  <c:v>Английский</c:v>
                </c:pt>
                <c:pt idx="4">
                  <c:v>Информатика</c:v>
                </c:pt>
                <c:pt idx="5">
                  <c:v>Биология</c:v>
                </c:pt>
                <c:pt idx="6">
                  <c:v>Физика</c:v>
                </c:pt>
                <c:pt idx="7">
                  <c:v>Химия</c:v>
                </c:pt>
                <c:pt idx="8">
                  <c:v>История</c:v>
                </c:pt>
                <c:pt idx="9">
                  <c:v>Обществознание</c:v>
                </c:pt>
                <c:pt idx="10">
                  <c:v>География</c:v>
                </c:pt>
                <c:pt idx="11">
                  <c:v>Технология</c:v>
                </c:pt>
              </c:strCache>
            </c:strRef>
          </c:cat>
          <c:val>
            <c:numRef>
              <c:f>Лист2!$B$4:$M$4</c:f>
              <c:numCache>
                <c:formatCode>General</c:formatCode>
                <c:ptCount val="12"/>
                <c:pt idx="0">
                  <c:v>3.5</c:v>
                </c:pt>
                <c:pt idx="1">
                  <c:v>3.3</c:v>
                </c:pt>
                <c:pt idx="2">
                  <c:v>3.1</c:v>
                </c:pt>
                <c:pt idx="3">
                  <c:v>2.8</c:v>
                </c:pt>
                <c:pt idx="4">
                  <c:v>2.8</c:v>
                </c:pt>
                <c:pt idx="5">
                  <c:v>3</c:v>
                </c:pt>
                <c:pt idx="6">
                  <c:v>3.1</c:v>
                </c:pt>
                <c:pt idx="7">
                  <c:v>3</c:v>
                </c:pt>
                <c:pt idx="8">
                  <c:v>3.3</c:v>
                </c:pt>
                <c:pt idx="9">
                  <c:v>3.5</c:v>
                </c:pt>
                <c:pt idx="10">
                  <c:v>3.3</c:v>
                </c:pt>
                <c:pt idx="11">
                  <c:v>3.1</c:v>
                </c:pt>
              </c:numCache>
            </c:numRef>
          </c:val>
        </c:ser>
        <c:axId val="731776"/>
        <c:axId val="733568"/>
      </c:barChart>
      <c:catAx>
        <c:axId val="731776"/>
        <c:scaling>
          <c:orientation val="minMax"/>
        </c:scaling>
        <c:axPos val="b"/>
        <c:tickLblPos val="nextTo"/>
        <c:crossAx val="733568"/>
        <c:crosses val="autoZero"/>
        <c:auto val="1"/>
        <c:lblAlgn val="ctr"/>
        <c:lblOffset val="100"/>
      </c:catAx>
      <c:valAx>
        <c:axId val="733568"/>
        <c:scaling>
          <c:orientation val="minMax"/>
        </c:scaling>
        <c:axPos val="l"/>
        <c:majorGridlines/>
        <c:numFmt formatCode="General" sourceLinked="1"/>
        <c:tickLblPos val="nextTo"/>
        <c:crossAx val="731776"/>
        <c:crosses val="autoZero"/>
        <c:crossBetween val="between"/>
      </c:valAx>
    </c:plotArea>
    <c:plotVisOnly val="1"/>
  </c:chart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Лист2!$A$12</c:f>
              <c:strCache>
                <c:ptCount val="1"/>
                <c:pt idx="0">
                  <c:v>8 «в»</c:v>
                </c:pt>
              </c:strCache>
            </c:strRef>
          </c:tx>
          <c:cat>
            <c:strRef>
              <c:f>Лист2!$B$9:$M$11</c:f>
              <c:strCache>
                <c:ptCount val="12"/>
                <c:pt idx="0">
                  <c:v>Алгебра</c:v>
                </c:pt>
                <c:pt idx="1">
                  <c:v>Русский</c:v>
                </c:pt>
                <c:pt idx="2">
                  <c:v>Литература</c:v>
                </c:pt>
                <c:pt idx="3">
                  <c:v>Английский</c:v>
                </c:pt>
                <c:pt idx="4">
                  <c:v>Информатика</c:v>
                </c:pt>
                <c:pt idx="5">
                  <c:v>Биология</c:v>
                </c:pt>
                <c:pt idx="6">
                  <c:v>Физика</c:v>
                </c:pt>
                <c:pt idx="7">
                  <c:v>Химия</c:v>
                </c:pt>
                <c:pt idx="8">
                  <c:v>История</c:v>
                </c:pt>
                <c:pt idx="9">
                  <c:v>Обществознание</c:v>
                </c:pt>
                <c:pt idx="10">
                  <c:v>География</c:v>
                </c:pt>
                <c:pt idx="11">
                  <c:v>Технология</c:v>
                </c:pt>
              </c:strCache>
            </c:strRef>
          </c:cat>
          <c:val>
            <c:numRef>
              <c:f>Лист2!$B$12:$M$12</c:f>
              <c:numCache>
                <c:formatCode>General</c:formatCode>
                <c:ptCount val="12"/>
                <c:pt idx="0">
                  <c:v>3</c:v>
                </c:pt>
                <c:pt idx="1">
                  <c:v>3.3</c:v>
                </c:pt>
                <c:pt idx="2">
                  <c:v>3</c:v>
                </c:pt>
                <c:pt idx="3">
                  <c:v>3.1</c:v>
                </c:pt>
                <c:pt idx="4">
                  <c:v>3</c:v>
                </c:pt>
                <c:pt idx="5">
                  <c:v>3</c:v>
                </c:pt>
                <c:pt idx="6">
                  <c:v>3</c:v>
                </c:pt>
                <c:pt idx="7">
                  <c:v>3.1</c:v>
                </c:pt>
                <c:pt idx="8">
                  <c:v>3.1</c:v>
                </c:pt>
                <c:pt idx="9">
                  <c:v>3</c:v>
                </c:pt>
                <c:pt idx="10">
                  <c:v>3</c:v>
                </c:pt>
                <c:pt idx="11">
                  <c:v>3</c:v>
                </c:pt>
              </c:numCache>
            </c:numRef>
          </c:val>
        </c:ser>
        <c:axId val="782336"/>
        <c:axId val="783872"/>
      </c:barChart>
      <c:catAx>
        <c:axId val="782336"/>
        <c:scaling>
          <c:orientation val="minMax"/>
        </c:scaling>
        <c:axPos val="b"/>
        <c:tickLblPos val="nextTo"/>
        <c:crossAx val="783872"/>
        <c:crosses val="autoZero"/>
        <c:auto val="1"/>
        <c:lblAlgn val="ctr"/>
        <c:lblOffset val="100"/>
      </c:catAx>
      <c:valAx>
        <c:axId val="783872"/>
        <c:scaling>
          <c:orientation val="minMax"/>
        </c:scaling>
        <c:axPos val="l"/>
        <c:majorGridlines/>
        <c:numFmt formatCode="General" sourceLinked="1"/>
        <c:tickLblPos val="nextTo"/>
        <c:crossAx val="782336"/>
        <c:crosses val="autoZero"/>
        <c:crossBetween val="between"/>
      </c:valAx>
    </c:plotArea>
    <c:plotVisOnly val="1"/>
  </c:chart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Лист2!$A$28</c:f>
              <c:strCache>
                <c:ptCount val="1"/>
                <c:pt idx="0">
                  <c:v>10 «а»</c:v>
                </c:pt>
              </c:strCache>
            </c:strRef>
          </c:tx>
          <c:cat>
            <c:strRef>
              <c:f>Лист2!$B$25:$M$27</c:f>
              <c:strCache>
                <c:ptCount val="12"/>
                <c:pt idx="0">
                  <c:v>Алгебра</c:v>
                </c:pt>
                <c:pt idx="1">
                  <c:v>Русский</c:v>
                </c:pt>
                <c:pt idx="2">
                  <c:v>Литература</c:v>
                </c:pt>
                <c:pt idx="3">
                  <c:v>Английский</c:v>
                </c:pt>
                <c:pt idx="4">
                  <c:v>Информатика</c:v>
                </c:pt>
                <c:pt idx="5">
                  <c:v>Биология</c:v>
                </c:pt>
                <c:pt idx="6">
                  <c:v>Физика</c:v>
                </c:pt>
                <c:pt idx="7">
                  <c:v>Химия</c:v>
                </c:pt>
                <c:pt idx="8">
                  <c:v>История</c:v>
                </c:pt>
                <c:pt idx="9">
                  <c:v>Обществознание</c:v>
                </c:pt>
                <c:pt idx="10">
                  <c:v>География</c:v>
                </c:pt>
                <c:pt idx="11">
                  <c:v>Технология</c:v>
                </c:pt>
              </c:strCache>
            </c:strRef>
          </c:cat>
          <c:val>
            <c:numRef>
              <c:f>Лист2!$B$28:$M$28</c:f>
              <c:numCache>
                <c:formatCode>General</c:formatCode>
                <c:ptCount val="12"/>
                <c:pt idx="0">
                  <c:v>3.1</c:v>
                </c:pt>
                <c:pt idx="1">
                  <c:v>3.1</c:v>
                </c:pt>
                <c:pt idx="2">
                  <c:v>2.7</c:v>
                </c:pt>
                <c:pt idx="3">
                  <c:v>2.8</c:v>
                </c:pt>
                <c:pt idx="4">
                  <c:v>3</c:v>
                </c:pt>
                <c:pt idx="5">
                  <c:v>2.8</c:v>
                </c:pt>
                <c:pt idx="6">
                  <c:v>2.8</c:v>
                </c:pt>
                <c:pt idx="7">
                  <c:v>3</c:v>
                </c:pt>
                <c:pt idx="8">
                  <c:v>3</c:v>
                </c:pt>
                <c:pt idx="9">
                  <c:v>3</c:v>
                </c:pt>
                <c:pt idx="10">
                  <c:v>2.7</c:v>
                </c:pt>
                <c:pt idx="11">
                  <c:v>3</c:v>
                </c:pt>
              </c:numCache>
            </c:numRef>
          </c:val>
        </c:ser>
        <c:axId val="23602304"/>
        <c:axId val="23603840"/>
      </c:barChart>
      <c:catAx>
        <c:axId val="23602304"/>
        <c:scaling>
          <c:orientation val="minMax"/>
        </c:scaling>
        <c:axPos val="b"/>
        <c:tickLblPos val="nextTo"/>
        <c:crossAx val="23603840"/>
        <c:crosses val="autoZero"/>
        <c:auto val="1"/>
        <c:lblAlgn val="ctr"/>
        <c:lblOffset val="100"/>
      </c:catAx>
      <c:valAx>
        <c:axId val="23603840"/>
        <c:scaling>
          <c:orientation val="minMax"/>
        </c:scaling>
        <c:axPos val="l"/>
        <c:majorGridlines/>
        <c:numFmt formatCode="General" sourceLinked="1"/>
        <c:tickLblPos val="nextTo"/>
        <c:crossAx val="23602304"/>
        <c:crosses val="autoZero"/>
        <c:crossBetween val="between"/>
      </c:valAx>
    </c:plotArea>
    <c:plotVisOnly val="1"/>
  </c:chart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Лист2!$A$17</c:f>
              <c:strCache>
                <c:ptCount val="1"/>
                <c:pt idx="0">
                  <c:v>10 «б»</c:v>
                </c:pt>
              </c:strCache>
            </c:strRef>
          </c:tx>
          <c:cat>
            <c:strRef>
              <c:f>Лист2!$B$14:$M$16</c:f>
              <c:strCache>
                <c:ptCount val="12"/>
                <c:pt idx="0">
                  <c:v>Алгебра</c:v>
                </c:pt>
                <c:pt idx="1">
                  <c:v>Русский</c:v>
                </c:pt>
                <c:pt idx="2">
                  <c:v>Литература</c:v>
                </c:pt>
                <c:pt idx="3">
                  <c:v>Английский</c:v>
                </c:pt>
                <c:pt idx="4">
                  <c:v>Информатика</c:v>
                </c:pt>
                <c:pt idx="5">
                  <c:v>Биология</c:v>
                </c:pt>
                <c:pt idx="6">
                  <c:v>Физика</c:v>
                </c:pt>
                <c:pt idx="7">
                  <c:v>Химия</c:v>
                </c:pt>
                <c:pt idx="8">
                  <c:v>История</c:v>
                </c:pt>
                <c:pt idx="9">
                  <c:v>Обществознание</c:v>
                </c:pt>
                <c:pt idx="10">
                  <c:v>География</c:v>
                </c:pt>
                <c:pt idx="11">
                  <c:v>Технология</c:v>
                </c:pt>
              </c:strCache>
            </c:strRef>
          </c:cat>
          <c:val>
            <c:numRef>
              <c:f>Лист2!$B$17:$M$17</c:f>
              <c:numCache>
                <c:formatCode>General</c:formatCode>
                <c:ptCount val="12"/>
                <c:pt idx="0">
                  <c:v>2</c:v>
                </c:pt>
                <c:pt idx="1">
                  <c:v>1.7</c:v>
                </c:pt>
                <c:pt idx="2">
                  <c:v>1.7</c:v>
                </c:pt>
                <c:pt idx="3">
                  <c:v>1.7</c:v>
                </c:pt>
                <c:pt idx="4">
                  <c:v>1.5</c:v>
                </c:pt>
                <c:pt idx="5">
                  <c:v>1.8</c:v>
                </c:pt>
                <c:pt idx="6">
                  <c:v>1.7</c:v>
                </c:pt>
                <c:pt idx="7">
                  <c:v>1.3</c:v>
                </c:pt>
                <c:pt idx="8">
                  <c:v>1.8</c:v>
                </c:pt>
                <c:pt idx="9">
                  <c:v>2</c:v>
                </c:pt>
                <c:pt idx="10">
                  <c:v>1.2</c:v>
                </c:pt>
                <c:pt idx="11">
                  <c:v>1.4</c:v>
                </c:pt>
              </c:numCache>
            </c:numRef>
          </c:val>
        </c:ser>
        <c:axId val="25532672"/>
        <c:axId val="25534464"/>
      </c:barChart>
      <c:catAx>
        <c:axId val="25532672"/>
        <c:scaling>
          <c:orientation val="minMax"/>
        </c:scaling>
        <c:axPos val="b"/>
        <c:tickLblPos val="nextTo"/>
        <c:crossAx val="25534464"/>
        <c:crosses val="autoZero"/>
        <c:auto val="1"/>
        <c:lblAlgn val="ctr"/>
        <c:lblOffset val="100"/>
      </c:catAx>
      <c:valAx>
        <c:axId val="25534464"/>
        <c:scaling>
          <c:orientation val="minMax"/>
        </c:scaling>
        <c:axPos val="l"/>
        <c:majorGridlines/>
        <c:numFmt formatCode="General" sourceLinked="1"/>
        <c:tickLblPos val="nextTo"/>
        <c:crossAx val="25532672"/>
        <c:crosses val="autoZero"/>
        <c:crossBetween val="between"/>
      </c:valAx>
    </c:plotArea>
    <c:plotVisOnly val="1"/>
  </c:chart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63183E5D-18A0-465B-90A8-59E7AC471D4F}" type="datetimeFigureOut">
              <a:rPr lang="ru-RU" smtClean="0"/>
              <a:pPr/>
              <a:t>22.12.2011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1243BD2-C52C-45B3-B130-AD7AD354FE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83E5D-18A0-465B-90A8-59E7AC471D4F}" type="datetimeFigureOut">
              <a:rPr lang="ru-RU" smtClean="0"/>
              <a:pPr/>
              <a:t>22.12.2011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43BD2-C52C-45B3-B130-AD7AD354FE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63183E5D-18A0-465B-90A8-59E7AC471D4F}" type="datetimeFigureOut">
              <a:rPr lang="ru-RU" smtClean="0"/>
              <a:pPr/>
              <a:t>22.12.2011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A1243BD2-C52C-45B3-B130-AD7AD354FE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83E5D-18A0-465B-90A8-59E7AC471D4F}" type="datetimeFigureOut">
              <a:rPr lang="ru-RU" smtClean="0"/>
              <a:pPr/>
              <a:t>22.12.2011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1243BD2-C52C-45B3-B130-AD7AD354FE5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83E5D-18A0-465B-90A8-59E7AC471D4F}" type="datetimeFigureOut">
              <a:rPr lang="ru-RU" smtClean="0"/>
              <a:pPr/>
              <a:t>22.12.2011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A1243BD2-C52C-45B3-B130-AD7AD354FE5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63183E5D-18A0-465B-90A8-59E7AC471D4F}" type="datetimeFigureOut">
              <a:rPr lang="ru-RU" smtClean="0"/>
              <a:pPr/>
              <a:t>22.12.2011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A1243BD2-C52C-45B3-B130-AD7AD354FE5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63183E5D-18A0-465B-90A8-59E7AC471D4F}" type="datetimeFigureOut">
              <a:rPr lang="ru-RU" smtClean="0"/>
              <a:pPr/>
              <a:t>22.12.2011</a:t>
            </a:fld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A1243BD2-C52C-45B3-B130-AD7AD354FE5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83E5D-18A0-465B-90A8-59E7AC471D4F}" type="datetimeFigureOut">
              <a:rPr lang="ru-RU" smtClean="0"/>
              <a:pPr/>
              <a:t>22.12.2011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1243BD2-C52C-45B3-B130-AD7AD354FE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83E5D-18A0-465B-90A8-59E7AC471D4F}" type="datetimeFigureOut">
              <a:rPr lang="ru-RU" smtClean="0"/>
              <a:pPr/>
              <a:t>22.12.2011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1243BD2-C52C-45B3-B130-AD7AD354FE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83E5D-18A0-465B-90A8-59E7AC471D4F}" type="datetimeFigureOut">
              <a:rPr lang="ru-RU" smtClean="0"/>
              <a:pPr/>
              <a:t>22.12.2011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1243BD2-C52C-45B3-B130-AD7AD354FE5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63183E5D-18A0-465B-90A8-59E7AC471D4F}" type="datetimeFigureOut">
              <a:rPr lang="ru-RU" smtClean="0"/>
              <a:pPr/>
              <a:t>22.12.2011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A1243BD2-C52C-45B3-B130-AD7AD354FE5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3183E5D-18A0-465B-90A8-59E7AC471D4F}" type="datetimeFigureOut">
              <a:rPr lang="ru-RU" smtClean="0"/>
              <a:pPr/>
              <a:t>22.12.2011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1243BD2-C52C-45B3-B130-AD7AD354FE5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5.xml"/><Relationship Id="rId4" Type="http://schemas.openxmlformats.org/officeDocument/2006/relationships/chart" Target="../charts/char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1412776"/>
            <a:ext cx="8587680" cy="4454624"/>
          </a:xfrm>
        </p:spPr>
        <p:txBody>
          <a:bodyPr>
            <a:noAutofit/>
          </a:bodyPr>
          <a:lstStyle/>
          <a:p>
            <a:r>
              <a:rPr lang="ru-RU" sz="4000" dirty="0" smtClean="0">
                <a:solidFill>
                  <a:srgbClr val="C00000"/>
                </a:solidFill>
                <a:latin typeface="Constantia" pitchFamily="18" charset="0"/>
              </a:rPr>
              <a:t>Тема педсовета</a:t>
            </a:r>
            <a:r>
              <a:rPr lang="ru-RU" sz="3600" dirty="0" smtClean="0">
                <a:solidFill>
                  <a:srgbClr val="C00000"/>
                </a:solidFill>
                <a:latin typeface="Constantia" pitchFamily="18" charset="0"/>
              </a:rPr>
              <a:t>: </a:t>
            </a:r>
            <a:r>
              <a:rPr lang="ru-RU" sz="3200" dirty="0" smtClean="0">
                <a:solidFill>
                  <a:srgbClr val="C00000"/>
                </a:solidFill>
                <a:latin typeface="Constantia" pitchFamily="18" charset="0"/>
              </a:rPr>
              <a:t>«</a:t>
            </a:r>
            <a:r>
              <a:rPr lang="ru-RU" sz="4000" dirty="0" smtClean="0">
                <a:solidFill>
                  <a:srgbClr val="C00000"/>
                </a:solidFill>
                <a:latin typeface="Constantia" pitchFamily="18" charset="0"/>
              </a:rPr>
              <a:t>П</a:t>
            </a:r>
            <a:r>
              <a:rPr lang="ru-RU" sz="3200" dirty="0" smtClean="0">
                <a:solidFill>
                  <a:srgbClr val="C00000"/>
                </a:solidFill>
                <a:latin typeface="Constantia" pitchFamily="18" charset="0"/>
              </a:rPr>
              <a:t>овышение мотивации учащихся в </a:t>
            </a:r>
            <a:r>
              <a:rPr lang="ru-RU" sz="3200" dirty="0" err="1" smtClean="0">
                <a:solidFill>
                  <a:srgbClr val="C00000"/>
                </a:solidFill>
                <a:latin typeface="Constantia" pitchFamily="18" charset="0"/>
              </a:rPr>
              <a:t>учебно</a:t>
            </a:r>
            <a:r>
              <a:rPr lang="ru-RU" sz="3200" dirty="0" smtClean="0">
                <a:solidFill>
                  <a:srgbClr val="C00000"/>
                </a:solidFill>
                <a:latin typeface="Constantia" pitchFamily="18" charset="0"/>
              </a:rPr>
              <a:t>- воспитательном процессе через использование современных образовательных технологий»</a:t>
            </a:r>
            <a:endParaRPr lang="ru-RU" sz="3200" dirty="0">
              <a:solidFill>
                <a:srgbClr val="C00000"/>
              </a:solidFill>
              <a:latin typeface="Constantia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467544" y="1268760"/>
          <a:ext cx="8298630" cy="539496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291926"/>
                <a:gridCol w="2079109"/>
                <a:gridCol w="1185519"/>
                <a:gridCol w="1185519"/>
                <a:gridCol w="1185519"/>
                <a:gridCol w="1185519"/>
                <a:gridCol w="1185519"/>
              </a:tblGrid>
              <a:tr h="223311"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err="1" smtClean="0"/>
                        <a:t>Интеракт\д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err="1" smtClean="0"/>
                        <a:t>Видеопрез</a:t>
                      </a:r>
                      <a:r>
                        <a:rPr lang="ru-RU" sz="1400" dirty="0" smtClean="0"/>
                        <a:t>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err="1" smtClean="0"/>
                        <a:t>Эл.\уч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ПК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Интернет</a:t>
                      </a:r>
                      <a:endParaRPr lang="ru-RU" sz="1400" dirty="0"/>
                    </a:p>
                  </a:txBody>
                  <a:tcPr/>
                </a:tc>
              </a:tr>
              <a:tr h="223311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Авдеева Т.Е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+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+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_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+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+</a:t>
                      </a:r>
                      <a:endParaRPr lang="ru-RU" sz="1400" dirty="0"/>
                    </a:p>
                  </a:txBody>
                  <a:tcPr/>
                </a:tc>
              </a:tr>
              <a:tr h="223311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err="1" smtClean="0"/>
                        <a:t>Баткова</a:t>
                      </a:r>
                      <a:r>
                        <a:rPr lang="ru-RU" sz="1400" dirty="0" smtClean="0"/>
                        <a:t> И.В.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-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+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-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-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-</a:t>
                      </a:r>
                      <a:endParaRPr lang="ru-RU" sz="1400" dirty="0"/>
                    </a:p>
                  </a:txBody>
                  <a:tcPr/>
                </a:tc>
              </a:tr>
              <a:tr h="379629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3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Белова Н.В.</a:t>
                      </a:r>
                    </a:p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+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+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-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+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+</a:t>
                      </a:r>
                      <a:endParaRPr lang="ru-RU" sz="1400" dirty="0"/>
                    </a:p>
                  </a:txBody>
                  <a:tcPr/>
                </a:tc>
              </a:tr>
              <a:tr h="223311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4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Вронская Н.В.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_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+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+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+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+</a:t>
                      </a:r>
                      <a:endParaRPr lang="ru-RU" sz="1400" dirty="0"/>
                    </a:p>
                  </a:txBody>
                  <a:tcPr/>
                </a:tc>
              </a:tr>
              <a:tr h="223311"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Волгина Н.Г.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+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+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+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+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+</a:t>
                      </a:r>
                      <a:endParaRPr lang="ru-RU" sz="1400" dirty="0"/>
                    </a:p>
                  </a:txBody>
                  <a:tcPr/>
                </a:tc>
              </a:tr>
              <a:tr h="223311"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Дроздова О.Г.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-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+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+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+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+</a:t>
                      </a:r>
                      <a:endParaRPr lang="ru-RU" sz="1400" dirty="0"/>
                    </a:p>
                  </a:txBody>
                  <a:tcPr/>
                </a:tc>
              </a:tr>
              <a:tr h="223311"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err="1" smtClean="0"/>
                        <a:t>Забавина</a:t>
                      </a:r>
                      <a:r>
                        <a:rPr lang="ru-RU" sz="1400" dirty="0" smtClean="0"/>
                        <a:t> С.П.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_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_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_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+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_</a:t>
                      </a:r>
                      <a:endParaRPr lang="ru-RU" sz="1400" dirty="0"/>
                    </a:p>
                  </a:txBody>
                  <a:tcPr/>
                </a:tc>
              </a:tr>
              <a:tr h="223311"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err="1" smtClean="0"/>
                        <a:t>Забавина</a:t>
                      </a:r>
                      <a:r>
                        <a:rPr lang="ru-RU" sz="1400" dirty="0" smtClean="0"/>
                        <a:t> М.П.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_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_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_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+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_</a:t>
                      </a:r>
                      <a:endParaRPr lang="ru-RU" sz="1400" dirty="0"/>
                    </a:p>
                  </a:txBody>
                  <a:tcPr/>
                </a:tc>
              </a:tr>
              <a:tr h="223311"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Завьялова Е.О.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+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+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+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+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+</a:t>
                      </a:r>
                      <a:endParaRPr lang="ru-RU" sz="1400" dirty="0"/>
                    </a:p>
                  </a:txBody>
                  <a:tcPr/>
                </a:tc>
              </a:tr>
              <a:tr h="223311"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Иванникова И.Н.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_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_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_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+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_</a:t>
                      </a:r>
                      <a:endParaRPr lang="ru-RU" sz="1400" dirty="0"/>
                    </a:p>
                  </a:txBody>
                  <a:tcPr/>
                </a:tc>
              </a:tr>
              <a:tr h="223311"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Изотова Е.А.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_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_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_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+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+</a:t>
                      </a:r>
                      <a:endParaRPr lang="ru-RU" sz="1400" dirty="0"/>
                    </a:p>
                  </a:txBody>
                  <a:tcPr/>
                </a:tc>
              </a:tr>
              <a:tr h="223311"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err="1" smtClean="0"/>
                        <a:t>Имаева</a:t>
                      </a:r>
                      <a:r>
                        <a:rPr lang="ru-RU" sz="1400" dirty="0" smtClean="0"/>
                        <a:t> С.О.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+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+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_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+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+</a:t>
                      </a:r>
                      <a:endParaRPr lang="ru-RU" sz="1400" dirty="0"/>
                    </a:p>
                  </a:txBody>
                  <a:tcPr/>
                </a:tc>
              </a:tr>
              <a:tr h="223311"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err="1" smtClean="0"/>
                        <a:t>Касарская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baseline="0" dirty="0" smtClean="0"/>
                        <a:t> О.А.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_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+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+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+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+</a:t>
                      </a:r>
                      <a:endParaRPr lang="ru-RU" sz="1400" dirty="0"/>
                    </a:p>
                  </a:txBody>
                  <a:tcPr/>
                </a:tc>
              </a:tr>
              <a:tr h="223311"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Киселева Н.И.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_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+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+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+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+</a:t>
                      </a:r>
                      <a:endParaRPr lang="ru-RU" sz="1400" dirty="0"/>
                    </a:p>
                  </a:txBody>
                  <a:tcPr/>
                </a:tc>
              </a:tr>
              <a:tr h="223311"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err="1" smtClean="0"/>
                        <a:t>Котина</a:t>
                      </a:r>
                      <a:r>
                        <a:rPr lang="ru-RU" sz="1400" dirty="0" smtClean="0"/>
                        <a:t> Т.И.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_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+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+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+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+</a:t>
                      </a:r>
                      <a:endParaRPr lang="ru-RU" sz="1400" dirty="0"/>
                    </a:p>
                  </a:txBody>
                  <a:tcPr/>
                </a:tc>
              </a:tr>
              <a:tr h="223311"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Косоротова Л.С.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_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_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_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_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_</a:t>
                      </a:r>
                      <a:endParaRPr lang="ru-RU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612775" y="1600200"/>
          <a:ext cx="8153397" cy="482092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430833"/>
                <a:gridCol w="1898709"/>
                <a:gridCol w="1164771"/>
                <a:gridCol w="1164771"/>
                <a:gridCol w="1164771"/>
                <a:gridCol w="1164771"/>
                <a:gridCol w="1164771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Кузин В.А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_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_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_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_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Кукушкина  Г.И.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_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_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_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_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_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err="1" smtClean="0"/>
                        <a:t>Лухнев</a:t>
                      </a:r>
                      <a:r>
                        <a:rPr lang="ru-RU" sz="1600" dirty="0" smtClean="0"/>
                        <a:t> Д.С.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_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_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_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_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_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Моргунова</a:t>
                      </a:r>
                      <a:r>
                        <a:rPr lang="ru-RU" sz="1600" baseline="0" dirty="0" smtClean="0"/>
                        <a:t> Н.С.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_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_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_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_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_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err="1" smtClean="0"/>
                        <a:t>Мурлина</a:t>
                      </a:r>
                      <a:r>
                        <a:rPr lang="ru-RU" sz="1600" dirty="0" smtClean="0"/>
                        <a:t> А.А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_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_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_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_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_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Муромская В.Д.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_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_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_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_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_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Мышева И.В.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_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_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Назарова И.В.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_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_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err="1" smtClean="0"/>
                        <a:t>Никитенкова</a:t>
                      </a:r>
                      <a:r>
                        <a:rPr lang="ru-RU" sz="1600" baseline="0" dirty="0" smtClean="0"/>
                        <a:t> Е.В.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_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_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_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_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_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Полякова Н.М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_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_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_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_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_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Попов В.С.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_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_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_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_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_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Романов  С.В.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Савина Г</a:t>
                      </a:r>
                      <a:r>
                        <a:rPr lang="ru-RU" sz="1600" b="0" dirty="0" smtClean="0"/>
                        <a:t>.В.</a:t>
                      </a:r>
                      <a:endParaRPr lang="ru-RU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_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Карта использования современных образовательных технологий</a:t>
            </a:r>
            <a:endParaRPr lang="ru-RU" dirty="0">
              <a:solidFill>
                <a:srgbClr val="C000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539552" y="1340768"/>
          <a:ext cx="8153397" cy="519876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286817"/>
                <a:gridCol w="2042725"/>
                <a:gridCol w="1164771"/>
                <a:gridCol w="1164771"/>
                <a:gridCol w="1164771"/>
                <a:gridCol w="1164771"/>
                <a:gridCol w="1164771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Секачева</a:t>
                      </a:r>
                      <a:r>
                        <a:rPr lang="ru-RU" baseline="0" dirty="0" smtClean="0"/>
                        <a:t> Н.В.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</a:tr>
              <a:tr h="377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Семенова В.С.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_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_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_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_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_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Семенова Л.Е.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_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Смекалкина</a:t>
                      </a:r>
                      <a:r>
                        <a:rPr lang="ru-RU" dirty="0" smtClean="0"/>
                        <a:t> Л.П.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_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_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Солнцева</a:t>
                      </a:r>
                      <a:r>
                        <a:rPr lang="ru-RU" baseline="0" dirty="0" smtClean="0"/>
                        <a:t> Г.М.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Фокина Л.Е.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_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_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_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_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_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Фролова Н.В.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_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_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Хромова</a:t>
                      </a:r>
                      <a:r>
                        <a:rPr lang="ru-RU" dirty="0" smtClean="0"/>
                        <a:t> Г.А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_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Чаусова</a:t>
                      </a:r>
                      <a:r>
                        <a:rPr lang="ru-RU" dirty="0" smtClean="0"/>
                        <a:t> О.А.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_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Сяченова</a:t>
                      </a:r>
                      <a:r>
                        <a:rPr lang="ru-RU" dirty="0" smtClean="0"/>
                        <a:t>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_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_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_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_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_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Кондратьева</a:t>
                      </a:r>
                      <a:r>
                        <a:rPr lang="ru-RU" baseline="0" dirty="0" smtClean="0"/>
                        <a:t> Е.Ф.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_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Минникова</a:t>
                      </a:r>
                      <a:r>
                        <a:rPr lang="ru-RU" baseline="0" dirty="0" smtClean="0"/>
                        <a:t> В.В.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_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_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24%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52%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35%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57%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54%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dirty="0" smtClean="0">
                <a:solidFill>
                  <a:srgbClr val="C00000"/>
                </a:solidFill>
              </a:rPr>
              <a:t> Использование современных образовательных технологий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	На протяжении трех лет работы по ЕМТ педагоги школы применяли современные образовательные технологии, формировали информационную культуру учащихся, что по ожидаемым результатам должно было сказаться на повышении уровня мотивации и качестве образования. 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 Метод проектов 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Компьютерные технологии 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Интерактивная доска</a:t>
            </a:r>
          </a:p>
          <a:p>
            <a:pPr>
              <a:buFont typeface="Arial" pitchFamily="34" charset="0"/>
              <a:buChar char="•"/>
            </a:pPr>
            <a:endParaRPr lang="ru-RU" dirty="0" smtClean="0"/>
          </a:p>
          <a:p>
            <a:pPr>
              <a:buFont typeface="Arial" pitchFamily="34" charset="0"/>
              <a:buChar char="•"/>
            </a:pP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700" dirty="0" smtClean="0">
                <a:solidFill>
                  <a:srgbClr val="C00000"/>
                </a:solidFill>
              </a:rPr>
              <a:t>Приемы и методы, развивающие интерес к предмету и способствующие повышению мотивации учащихся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Качество </a:t>
            </a:r>
            <a:r>
              <a:rPr lang="ru-RU" dirty="0" err="1" smtClean="0">
                <a:solidFill>
                  <a:srgbClr val="C00000"/>
                </a:solidFill>
              </a:rPr>
              <a:t>знани</a:t>
            </a:r>
            <a:r>
              <a:rPr lang="ru-RU" dirty="0" smtClean="0">
                <a:solidFill>
                  <a:srgbClr val="C00000"/>
                </a:solidFill>
              </a:rPr>
              <a:t>	</a:t>
            </a:r>
            <a:r>
              <a:rPr lang="ru-RU" dirty="0" err="1" smtClean="0">
                <a:solidFill>
                  <a:srgbClr val="C00000"/>
                </a:solidFill>
              </a:rPr>
              <a:t>й</a:t>
            </a:r>
            <a:endParaRPr lang="ru-RU" dirty="0">
              <a:solidFill>
                <a:srgbClr val="C000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612775" y="1600200"/>
          <a:ext cx="8153400" cy="3474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30680"/>
                <a:gridCol w="1630680"/>
                <a:gridCol w="1630680"/>
                <a:gridCol w="1630680"/>
                <a:gridCol w="1630680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2007-2008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2008-2009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2009-2010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2010-2011(</a:t>
                      </a:r>
                      <a:r>
                        <a:rPr lang="en-US" dirty="0" smtClean="0"/>
                        <a:t>I</a:t>
                      </a:r>
                      <a:r>
                        <a:rPr lang="ru-RU" dirty="0" smtClean="0"/>
                        <a:t>-е</a:t>
                      </a:r>
                      <a:r>
                        <a:rPr lang="ru-RU" baseline="0" dirty="0" smtClean="0"/>
                        <a:t> полугодие</a:t>
                      </a:r>
                      <a:r>
                        <a:rPr lang="ru-RU" dirty="0" smtClean="0"/>
                        <a:t>)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Начальная</a:t>
                      </a:r>
                      <a:r>
                        <a:rPr lang="ru-RU" baseline="0" dirty="0" smtClean="0"/>
                        <a:t> школа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70%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75%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76%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Основная школа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40%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34%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38%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Средняя школа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30%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30%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18%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Общее</a:t>
                      </a:r>
                      <a:r>
                        <a:rPr lang="ru-RU" baseline="0" dirty="0" smtClean="0"/>
                        <a:t> по школе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47.4%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45.6%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48.2%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>
                <a:solidFill>
                  <a:srgbClr val="C00000"/>
                </a:solidFill>
              </a:rPr>
              <a:t>Средний балл, характеризующий уровень познавательного интереса к предмету по классам</a:t>
            </a:r>
            <a:endParaRPr lang="ru-RU" sz="2800" dirty="0">
              <a:solidFill>
                <a:srgbClr val="C00000"/>
              </a:solidFill>
            </a:endParaRPr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sz="quarter" idx="1"/>
          </p:nvPr>
        </p:nvGraphicFramePr>
        <p:xfrm>
          <a:off x="395536" y="1916832"/>
          <a:ext cx="8370648" cy="27994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3896"/>
                <a:gridCol w="643896"/>
                <a:gridCol w="643896"/>
                <a:gridCol w="643896"/>
                <a:gridCol w="643896"/>
                <a:gridCol w="643896"/>
                <a:gridCol w="643896"/>
                <a:gridCol w="643896"/>
                <a:gridCol w="643896"/>
                <a:gridCol w="643896"/>
                <a:gridCol w="643896"/>
                <a:gridCol w="643896"/>
                <a:gridCol w="643896"/>
              </a:tblGrid>
              <a:tr h="898619">
                <a:tc>
                  <a:txBody>
                    <a:bodyPr/>
                    <a:lstStyle/>
                    <a:p>
                      <a:pPr marL="71755" marR="71755"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C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Класс</a:t>
                      </a:r>
                      <a:endParaRPr lang="ru-RU" sz="1100" b="1" dirty="0">
                        <a:solidFill>
                          <a:srgbClr val="C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71755" marR="71755"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C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endParaRPr lang="ru-RU" sz="1000" b="1" dirty="0" smtClean="0">
                        <a:solidFill>
                          <a:srgbClr val="C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71755" marR="71755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rgbClr val="C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         </a:t>
                      </a:r>
                      <a:r>
                        <a:rPr lang="ru-RU" sz="1000" b="1" dirty="0">
                          <a:solidFill>
                            <a:srgbClr val="C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предмет</a:t>
                      </a:r>
                      <a:endParaRPr lang="ru-RU" sz="1100" b="1" dirty="0">
                        <a:solidFill>
                          <a:srgbClr val="C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marL="71755" marR="71755"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C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Алгебра</a:t>
                      </a: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marL="71755" marR="71755"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C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Русский</a:t>
                      </a: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marL="71755" marR="71755"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C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Литература</a:t>
                      </a: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marL="71755" marR="71755"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C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Английский</a:t>
                      </a: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marL="71755" marR="71755"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C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Информатика</a:t>
                      </a: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marL="71755" marR="71755"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C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Биология</a:t>
                      </a: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marL="71755" marR="71755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C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Физика</a:t>
                      </a: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marL="71755" marR="71755"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C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Химия</a:t>
                      </a: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marL="71755" marR="71755"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C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История</a:t>
                      </a: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marL="71755" marR="71755"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C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Обществознание</a:t>
                      </a: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marL="71755" marR="71755"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C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География</a:t>
                      </a: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marL="71755" marR="71755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C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Технология</a:t>
                      </a:r>
                    </a:p>
                  </a:txBody>
                  <a:tcPr marL="68580" marR="68580" marT="0" marB="0" vert="vert270"/>
                </a:tc>
              </a:tr>
              <a:tr h="35411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Calibri"/>
                          <a:ea typeface="Calibri"/>
                          <a:cs typeface="Times New Roman"/>
                        </a:rPr>
                        <a:t>8 «б»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3,5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3,3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3,1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2,8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2,8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3,1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3,3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3,5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3,3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>3,1</a:t>
                      </a:r>
                    </a:p>
                  </a:txBody>
                  <a:tcPr marL="68580" marR="68580" marT="0" marB="0"/>
                </a:tc>
              </a:tr>
              <a:tr h="3600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Calibri"/>
                          <a:ea typeface="Calibri"/>
                          <a:cs typeface="Times New Roman"/>
                        </a:rPr>
                        <a:t>8 «в»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>3,3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3,1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3,1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3,1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/>
                </a:tc>
              </a:tr>
              <a:tr h="2880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Calibri"/>
                          <a:ea typeface="Calibri"/>
                          <a:cs typeface="Times New Roman"/>
                        </a:rPr>
                        <a:t>10 «а»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>3,1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3,1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>2,7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>2,8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>2,8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>2,8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2,7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/>
                </a:tc>
              </a:tr>
              <a:tr h="89861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Calibri"/>
                          <a:ea typeface="Calibri"/>
                          <a:cs typeface="Times New Roman"/>
                        </a:rPr>
                        <a:t>10 «б»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>1,7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>1,7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>1,7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>1,5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>1,8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>1,7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>1,3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>1,8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>1,2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>1,4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cxnSp>
        <p:nvCxnSpPr>
          <p:cNvPr id="1026" name="AutoShape 2"/>
          <p:cNvCxnSpPr>
            <a:cxnSpLocks noChangeShapeType="1"/>
          </p:cNvCxnSpPr>
          <p:nvPr/>
        </p:nvCxnSpPr>
        <p:spPr bwMode="auto">
          <a:xfrm rot="16200000" flipH="1">
            <a:off x="287524" y="2024844"/>
            <a:ext cx="864096" cy="648072"/>
          </a:xfrm>
          <a:prstGeom prst="straightConnector1">
            <a:avLst/>
          </a:prstGeom>
          <a:ln>
            <a:solidFill>
              <a:schemeClr val="bg1"/>
            </a:solidFill>
            <a:headEnd/>
            <a:tailE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Диаграмма 4"/>
          <p:cNvGraphicFramePr/>
          <p:nvPr/>
        </p:nvGraphicFramePr>
        <p:xfrm>
          <a:off x="4427984" y="1412776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Диаграмма 5"/>
          <p:cNvGraphicFramePr/>
          <p:nvPr/>
        </p:nvGraphicFramePr>
        <p:xfrm>
          <a:off x="0" y="1412776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Диаграмма 6"/>
          <p:cNvGraphicFramePr/>
          <p:nvPr/>
        </p:nvGraphicFramePr>
        <p:xfrm>
          <a:off x="107504" y="411480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8" name="Диаграмма 7"/>
          <p:cNvGraphicFramePr/>
          <p:nvPr/>
        </p:nvGraphicFramePr>
        <p:xfrm>
          <a:off x="4427984" y="411480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C00000"/>
                </a:solidFill>
              </a:rPr>
              <a:t>Диаграмма, показывающая уровень познавательного интереса по предметам  в 8 «Б»</a:t>
            </a:r>
            <a:endParaRPr lang="ru-RU" sz="2800" dirty="0">
              <a:solidFill>
                <a:srgbClr val="C000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612775" y="1600200"/>
          <a:ext cx="8153400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C00000"/>
                </a:solidFill>
              </a:rPr>
              <a:t>Уровень познавательного  интереса к предметам в 8 «В» классе</a:t>
            </a:r>
            <a:endParaRPr lang="ru-RU" sz="2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612775" y="1600200"/>
          <a:ext cx="8153400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dirty="0" smtClean="0"/>
              <a:t>Задачи:</a:t>
            </a:r>
          </a:p>
          <a:p>
            <a:pPr marL="514350" indent="-514350">
              <a:buAutoNum type="arabicPeriod"/>
            </a:pPr>
            <a:r>
              <a:rPr lang="ru-RU" dirty="0" smtClean="0"/>
              <a:t>Проанализировать опыт работы школы по использованию современных образовательных технологий.</a:t>
            </a:r>
          </a:p>
          <a:p>
            <a:pPr marL="514350" indent="-514350">
              <a:buAutoNum type="arabicPeriod"/>
            </a:pPr>
            <a:r>
              <a:rPr lang="ru-RU" dirty="0" smtClean="0"/>
              <a:t>Оценить деятельность учителей по формированию положительной мотивации у учащихся через использование современных образовательных, в т.ч. информационных и </a:t>
            </a:r>
            <a:r>
              <a:rPr lang="ru-RU" dirty="0" err="1" smtClean="0"/>
              <a:t>мультимедийных</a:t>
            </a:r>
            <a:r>
              <a:rPr lang="ru-RU" dirty="0" smtClean="0"/>
              <a:t> технологий.</a:t>
            </a:r>
          </a:p>
          <a:p>
            <a:pPr marL="514350" indent="-514350">
              <a:buAutoNum type="arabicPeriod"/>
            </a:pPr>
            <a:r>
              <a:rPr lang="ru-RU" dirty="0" smtClean="0"/>
              <a:t>Выявить какие методы и приемы способствуют развитию интереса к предмету и влияют на повышение качества знаний и успеваемости учащихся.</a:t>
            </a:r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C00000"/>
                </a:solidFill>
              </a:rPr>
              <a:t>Уровень познавательного интереса к предметам в 10 «А» классе</a:t>
            </a:r>
            <a:endParaRPr lang="ru-RU" sz="2800" dirty="0">
              <a:solidFill>
                <a:srgbClr val="C000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612775" y="1600200"/>
          <a:ext cx="8153400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C00000"/>
                </a:solidFill>
              </a:rPr>
              <a:t>Уровень познавательного интереса к предметам в 10 «Б» классе</a:t>
            </a:r>
            <a:endParaRPr lang="ru-RU" sz="2800" dirty="0">
              <a:solidFill>
                <a:srgbClr val="C000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612775" y="1600200"/>
          <a:ext cx="8153400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>
                <a:solidFill>
                  <a:srgbClr val="C00000"/>
                </a:solidFill>
              </a:rPr>
              <a:t>Коэффициент познавательного интереса классного коллектива</a:t>
            </a:r>
            <a:endParaRPr lang="ru-RU" sz="3600" dirty="0">
              <a:solidFill>
                <a:srgbClr val="C00000"/>
              </a:solidFill>
            </a:endParaRPr>
          </a:p>
        </p:txBody>
      </p:sp>
      <p:graphicFrame>
        <p:nvGraphicFramePr>
          <p:cNvPr id="9" name="Содержимое 8"/>
          <p:cNvGraphicFramePr>
            <a:graphicFrameLocks noGrp="1"/>
          </p:cNvGraphicFramePr>
          <p:nvPr>
            <p:ph sz="quarter" idx="1"/>
          </p:nvPr>
        </p:nvGraphicFramePr>
        <p:xfrm>
          <a:off x="612775" y="1600200"/>
          <a:ext cx="8153400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476672"/>
            <a:ext cx="8153400" cy="990600"/>
          </a:xfrm>
        </p:spPr>
        <p:txBody>
          <a:bodyPr>
            <a:noAutofit/>
          </a:bodyPr>
          <a:lstStyle/>
          <a:p>
            <a:pPr algn="r"/>
            <a:r>
              <a:rPr lang="ru-RU" sz="2400" dirty="0" smtClean="0">
                <a:solidFill>
                  <a:srgbClr val="C00000"/>
                </a:solidFill>
              </a:rPr>
              <a:t>«Наличие единой методической темы является одним из условий сплочения коллектива единомышленников»</a:t>
            </a:r>
            <a:br>
              <a:rPr lang="ru-RU" sz="2400" dirty="0" smtClean="0">
                <a:solidFill>
                  <a:srgbClr val="C00000"/>
                </a:solidFill>
              </a:rPr>
            </a:br>
            <a:r>
              <a:rPr lang="ru-RU" sz="2400" dirty="0" smtClean="0">
                <a:solidFill>
                  <a:srgbClr val="C00000"/>
                </a:solidFill>
              </a:rPr>
              <a:t>Л.С. Макаренко</a:t>
            </a:r>
            <a:r>
              <a:rPr lang="ru-RU" sz="3600" dirty="0" smtClean="0"/>
              <a:t/>
            </a:r>
            <a:br>
              <a:rPr lang="ru-RU" sz="3600" dirty="0" smtClean="0"/>
            </a:b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11560" y="1916832"/>
            <a:ext cx="8153400" cy="44958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Цель методической работы: создание условий для реализации личностной функции педагога для повышения уровня его профессионального развития, готовности к инновациям (освоению новых программ и технологий).</a:t>
            </a:r>
          </a:p>
          <a:p>
            <a:pPr>
              <a:buNone/>
            </a:pPr>
            <a:r>
              <a:rPr lang="ru-RU" dirty="0" smtClean="0"/>
              <a:t>Задачи методической службы школы:</a:t>
            </a:r>
          </a:p>
          <a:p>
            <a:pPr marL="514350" indent="-514350">
              <a:buAutoNum type="arabicPeriod"/>
            </a:pPr>
            <a:r>
              <a:rPr lang="ru-RU" dirty="0" smtClean="0"/>
              <a:t>Повышение качества знаний учащихся через развитие мотивационной сферы</a:t>
            </a:r>
          </a:p>
          <a:p>
            <a:pPr marL="514350" indent="-514350">
              <a:buAutoNum type="arabicPeriod"/>
            </a:pPr>
            <a:r>
              <a:rPr lang="ru-RU" dirty="0" smtClean="0"/>
              <a:t>Расширение использования информационных технологий в УВП.</a:t>
            </a:r>
          </a:p>
          <a:p>
            <a:pPr marL="514350" indent="-514350">
              <a:buAutoNum type="arabicPeriod"/>
            </a:pPr>
            <a:r>
              <a:rPr lang="ru-RU" dirty="0" smtClean="0"/>
              <a:t>Формирование и развитие одаренности детей в УВП и во внеклассной работе.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solidFill>
                  <a:srgbClr val="C00000"/>
                </a:solidFill>
              </a:rPr>
              <a:t>Работа над единой методической темой</a:t>
            </a:r>
            <a:endParaRPr lang="ru-RU" sz="3600" dirty="0">
              <a:solidFill>
                <a:srgbClr val="C000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612775" y="1600200"/>
          <a:ext cx="8153400" cy="436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76700"/>
                <a:gridCol w="40767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Коллективные</a:t>
                      </a:r>
                      <a:r>
                        <a:rPr lang="ru-RU" sz="1600" baseline="0" dirty="0" smtClean="0"/>
                        <a:t> формы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Индивидуальные формы</a:t>
                      </a:r>
                      <a:endParaRPr lang="ru-RU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Педсовет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Самообразование</a:t>
                      </a:r>
                      <a:endParaRPr lang="ru-RU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Заседания</a:t>
                      </a:r>
                      <a:r>
                        <a:rPr lang="ru-RU" sz="1600" baseline="0" dirty="0" smtClean="0"/>
                        <a:t> методического совета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Консультации</a:t>
                      </a:r>
                      <a:endParaRPr lang="ru-RU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ШМО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Наставничество</a:t>
                      </a:r>
                      <a:endParaRPr lang="ru-RU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Открытые уроки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Внеклассные мероприятия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Повышение квалификации педагогов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</a:tr>
              <a:tr h="60107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Изучение, обобщение и распространение передового педагогического опыта</a:t>
                      </a:r>
                    </a:p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Постоянно действующий практико-ориентированный семинар 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Семинар муниципального уровня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	</a:t>
            </a:r>
            <a:r>
              <a:rPr lang="ru-RU" dirty="0" smtClean="0">
                <a:solidFill>
                  <a:srgbClr val="C00000"/>
                </a:solidFill>
              </a:rPr>
              <a:t>Цель работы над единой методической темой </a:t>
            </a:r>
            <a:r>
              <a:rPr lang="ru-RU" dirty="0" smtClean="0"/>
              <a:t>– это повышение творческого потенциала учителя и учащихся, интенсификация учебно-воспитательного процесса и мотивация учения школьников.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28600"/>
            <a:ext cx="8370512" cy="990600"/>
          </a:xfrm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rgbClr val="C00000"/>
                </a:solidFill>
              </a:rPr>
              <a:t>Работа педагогического коллектива по ЕМТ </a:t>
            </a:r>
            <a:endParaRPr lang="ru-RU" sz="3200" dirty="0">
              <a:solidFill>
                <a:srgbClr val="C000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612775" y="1600200"/>
          <a:ext cx="8153400" cy="470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17800"/>
                <a:gridCol w="2717800"/>
                <a:gridCol w="27178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2008-2009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2009-2010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2010-2011</a:t>
                      </a:r>
                      <a:endParaRPr lang="ru-RU" sz="1400" dirty="0"/>
                    </a:p>
                  </a:txBody>
                  <a:tcPr/>
                </a:tc>
              </a:tr>
              <a:tr h="433828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Выбор методической темы. Планирование</a:t>
                      </a:r>
                      <a:r>
                        <a:rPr lang="ru-RU" sz="1400" baseline="0" dirty="0" smtClean="0"/>
                        <a:t> работы по теме. Определение тем педсоветов.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Проведение открытых</a:t>
                      </a:r>
                      <a:r>
                        <a:rPr lang="ru-RU" sz="1400" baseline="0" dirty="0" smtClean="0"/>
                        <a:t> уроков и мероприятий. Обобщение и распространение ППО. Тематические консультации. Проведение педсовета. Публикации педагогов в методически источниках.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Внедрени</a:t>
                      </a:r>
                      <a:r>
                        <a:rPr lang="ru-RU" sz="1400" baseline="0" dirty="0" smtClean="0"/>
                        <a:t>е новой системы повышения квалификации. Мастер-классы. Творческие отчеты учителей. Постоянно действующий практико-ориентированный семинар «Применение информационных и </a:t>
                      </a:r>
                      <a:r>
                        <a:rPr lang="ru-RU" sz="1400" baseline="0" dirty="0" err="1" smtClean="0"/>
                        <a:t>мультимедийных</a:t>
                      </a:r>
                      <a:r>
                        <a:rPr lang="ru-RU" sz="1400" baseline="0" dirty="0" smtClean="0"/>
                        <a:t> технологий с целью повышения мотивации и качества знаний учащихся» (плановые занятия по интерактивной доске, применение электронных дисков, </a:t>
                      </a:r>
                      <a:r>
                        <a:rPr lang="ru-RU" sz="1400" baseline="0" dirty="0" err="1" smtClean="0"/>
                        <a:t>мультимедийных</a:t>
                      </a:r>
                      <a:r>
                        <a:rPr lang="ru-RU" sz="1400" baseline="0" dirty="0" smtClean="0"/>
                        <a:t> презентаций, применение электронных учебников, создание электронного журнала учителя-предметника и др.компьютерных технологий)</a:t>
                      </a:r>
                      <a:endParaRPr lang="ru-RU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dirty="0" smtClean="0">
                <a:solidFill>
                  <a:srgbClr val="C00000"/>
                </a:solidFill>
              </a:rPr>
              <a:t>Достоинства применения компьютерных технологий в процессе обучения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pPr marL="514350" indent="-514350">
              <a:buAutoNum type="arabicPeriod"/>
            </a:pPr>
            <a:r>
              <a:rPr lang="ru-RU" u="sng" dirty="0" smtClean="0"/>
              <a:t>Вызывает у детей повышенный интерес и усиливает мотивацию обучения.</a:t>
            </a:r>
          </a:p>
          <a:p>
            <a:pPr marL="514350" indent="-514350">
              <a:buAutoNum type="arabicPeriod"/>
            </a:pPr>
            <a:r>
              <a:rPr lang="ru-RU" dirty="0" smtClean="0"/>
              <a:t>Использование компьютерных технологий создает возможность доступа к большим массивам ранее недоступной современной, свежей информации, осуществляет «диалог» с источником знаний.</a:t>
            </a:r>
          </a:p>
          <a:p>
            <a:pPr marL="514350" indent="-514350">
              <a:buAutoNum type="arabicPeriod"/>
            </a:pPr>
            <a:r>
              <a:rPr lang="ru-RU" dirty="0" smtClean="0"/>
              <a:t>Сочетание цвета, мультипликации, музыки, звуковой речи, динамических моделей расширяет возможности представления учебной информации.</a:t>
            </a:r>
          </a:p>
          <a:p>
            <a:pPr marL="514350" indent="-514350">
              <a:buAutoNum type="arabicPeriod"/>
            </a:pPr>
            <a:r>
              <a:rPr lang="ru-RU" dirty="0" smtClean="0"/>
              <a:t>Применение компьютера в обучении позволяет управлять познавательной деятельностью школьника.</a:t>
            </a:r>
          </a:p>
          <a:p>
            <a:pPr marL="514350" indent="-514350">
              <a:buAutoNum type="arabicPeriod"/>
            </a:pPr>
            <a:r>
              <a:rPr lang="ru-RU" dirty="0" smtClean="0"/>
              <a:t>Экономит время.</a:t>
            </a:r>
          </a:p>
          <a:p>
            <a:pPr marL="514350" indent="-514350">
              <a:buAutoNum type="arabicPeriod"/>
            </a:pPr>
            <a:r>
              <a:rPr lang="ru-RU" dirty="0" smtClean="0"/>
              <a:t>Дает возможность многосторонней и комплексной проверки знаний учащихся.</a:t>
            </a:r>
          </a:p>
          <a:p>
            <a:pPr marL="514350" indent="-514350">
              <a:buAutoNum type="arabicPeriod"/>
            </a:pPr>
            <a:r>
              <a:rPr lang="ru-RU" dirty="0" smtClean="0"/>
              <a:t>Работая на компьютере, каждый учащийся выбирает свой темп работы. 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>
                <a:solidFill>
                  <a:srgbClr val="C00000"/>
                </a:solidFill>
              </a:rPr>
              <a:t>Применение информационных технологий, интернета и интерактивного оборудования в учебно-педагогической деятельности</a:t>
            </a:r>
            <a:endParaRPr lang="ru-RU" sz="2800" dirty="0">
              <a:solidFill>
                <a:srgbClr val="C00000"/>
              </a:solidFill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quarter" idx="1"/>
          </p:nvPr>
        </p:nvGraphicFramePr>
        <p:xfrm>
          <a:off x="612775" y="1600200"/>
          <a:ext cx="8153400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 smtClean="0">
                <a:solidFill>
                  <a:srgbClr val="C00000"/>
                </a:solidFill>
              </a:rPr>
              <a:t>Предметы, на которых применяются современные образовательные технологии</a:t>
            </a:r>
            <a:endParaRPr lang="ru-RU" sz="3200" dirty="0">
              <a:solidFill>
                <a:srgbClr val="C000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612775" y="1600200"/>
          <a:ext cx="8153400" cy="289560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2231033"/>
                <a:gridCol w="5922367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Интерактивная</a:t>
                      </a:r>
                      <a:r>
                        <a:rPr lang="ru-RU" sz="1600" baseline="0" dirty="0" smtClean="0"/>
                        <a:t> доска</a:t>
                      </a:r>
                      <a:endParaRPr lang="ru-RU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Математика, английский, информатика,</a:t>
                      </a:r>
                      <a:r>
                        <a:rPr lang="ru-RU" sz="1600" baseline="0" dirty="0" smtClean="0"/>
                        <a:t> ИЗО, химия, технология, русский язык, начальные классы</a:t>
                      </a:r>
                      <a:endParaRPr lang="ru-RU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err="1" smtClean="0"/>
                        <a:t>Видеопрезентации</a:t>
                      </a:r>
                      <a:endParaRPr lang="ru-RU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Математика, английский, информатика,</a:t>
                      </a:r>
                      <a:r>
                        <a:rPr lang="ru-RU" sz="1600" baseline="0" dirty="0" smtClean="0"/>
                        <a:t> ИЗО, химия, технология, русский язык, начальные классы, география, физика, биология</a:t>
                      </a:r>
                      <a:endParaRPr lang="ru-RU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Мультимедиа(электронные) учебники</a:t>
                      </a:r>
                      <a:endParaRPr lang="ru-RU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География,</a:t>
                      </a:r>
                      <a:r>
                        <a:rPr lang="ru-RU" sz="1600" baseline="0" dirty="0" smtClean="0"/>
                        <a:t> информатика, русский, английский, технология, начальные классы</a:t>
                      </a:r>
                      <a:endParaRPr lang="ru-RU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Интернет</a:t>
                      </a:r>
                      <a:endParaRPr lang="ru-RU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Математика, английский, информатика,</a:t>
                      </a:r>
                      <a:r>
                        <a:rPr lang="ru-RU" sz="1600" baseline="0" dirty="0" smtClean="0"/>
                        <a:t> ИЗО, химия, технология, русский язык, начальные классы, география, физика, биология</a:t>
                      </a:r>
                      <a:endParaRPr lang="ru-RU" sz="16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ПК</a:t>
                      </a:r>
                      <a:endParaRPr lang="ru-RU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Математика, английский, информатика,</a:t>
                      </a:r>
                      <a:r>
                        <a:rPr lang="ru-RU" sz="1600" baseline="0" dirty="0" smtClean="0"/>
                        <a:t> ИЗО, химия, технология, русский язык, начальные классы, география, физика, биология</a:t>
                      </a:r>
                      <a:endParaRPr lang="ru-RU" sz="16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Другая 2">
      <a:dk1>
        <a:sysClr val="windowText" lastClr="000000"/>
      </a:dk1>
      <a:lt1>
        <a:sysClr val="window" lastClr="FFFFFF"/>
      </a:lt1>
      <a:dk2>
        <a:srgbClr val="F5E4A9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154</TotalTime>
  <Words>1074</Words>
  <Application>Microsoft Office PowerPoint</Application>
  <PresentationFormat>Экран (4:3)</PresentationFormat>
  <Paragraphs>423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Обычная</vt:lpstr>
      <vt:lpstr>Тема педсовета: «Повышение мотивации учащихся в учебно- воспитательном процессе через использование современных образовательных технологий»</vt:lpstr>
      <vt:lpstr>Слайд 2</vt:lpstr>
      <vt:lpstr>«Наличие единой методической темы является одним из условий сплочения коллектива единомышленников» Л.С. Макаренко </vt:lpstr>
      <vt:lpstr>Работа над единой методической темой</vt:lpstr>
      <vt:lpstr>Слайд 5</vt:lpstr>
      <vt:lpstr>Работа педагогического коллектива по ЕМТ </vt:lpstr>
      <vt:lpstr>Достоинства применения компьютерных технологий в процессе обучения</vt:lpstr>
      <vt:lpstr>Применение информационных технологий, интернета и интерактивного оборудования в учебно-педагогической деятельности</vt:lpstr>
      <vt:lpstr>Предметы, на которых применяются современные образовательные технологии</vt:lpstr>
      <vt:lpstr>Слайд 10</vt:lpstr>
      <vt:lpstr>Слайд 11</vt:lpstr>
      <vt:lpstr>Карта использования современных образовательных технологий</vt:lpstr>
      <vt:lpstr> Использование современных образовательных технологий</vt:lpstr>
      <vt:lpstr>Приемы и методы, развивающие интерес к предмету и способствующие повышению мотивации учащихся</vt:lpstr>
      <vt:lpstr>Качество знани й</vt:lpstr>
      <vt:lpstr>Средний балл, характеризующий уровень познавательного интереса к предмету по классам</vt:lpstr>
      <vt:lpstr>Слайд 17</vt:lpstr>
      <vt:lpstr>Диаграмма, показывающая уровень познавательного интереса по предметам  в 8 «Б»</vt:lpstr>
      <vt:lpstr>Уровень познавательного  интереса к предметам в 8 «В» классе</vt:lpstr>
      <vt:lpstr>Уровень познавательного интереса к предметам в 10 «А» классе</vt:lpstr>
      <vt:lpstr>Уровень познавательного интереса к предметам в 10 «Б» классе</vt:lpstr>
      <vt:lpstr>Коэффициент познавательного интереса классного коллектива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педсовета: «Повышение мотивации учащихся в учебно- воспитательном процессе через использование современных образовательных технологий»</dc:title>
  <dc:creator>Юрий</dc:creator>
  <cp:lastModifiedBy>Юрий</cp:lastModifiedBy>
  <cp:revision>27</cp:revision>
  <dcterms:created xsi:type="dcterms:W3CDTF">2010-12-28T19:14:20Z</dcterms:created>
  <dcterms:modified xsi:type="dcterms:W3CDTF">2011-12-22T10:38:29Z</dcterms:modified>
</cp:coreProperties>
</file>