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notesMasterIdLst>
    <p:notesMasterId r:id="rId52"/>
  </p:notesMasterIdLst>
  <p:sldIdLst>
    <p:sldId id="256" r:id="rId2"/>
    <p:sldId id="257" r:id="rId3"/>
    <p:sldId id="268" r:id="rId4"/>
    <p:sldId id="258" r:id="rId5"/>
    <p:sldId id="269" r:id="rId6"/>
    <p:sldId id="259" r:id="rId7"/>
    <p:sldId id="270" r:id="rId8"/>
    <p:sldId id="260" r:id="rId9"/>
    <p:sldId id="271" r:id="rId10"/>
    <p:sldId id="261" r:id="rId11"/>
    <p:sldId id="272" r:id="rId12"/>
    <p:sldId id="262" r:id="rId13"/>
    <p:sldId id="263" r:id="rId14"/>
    <p:sldId id="273" r:id="rId15"/>
    <p:sldId id="264" r:id="rId16"/>
    <p:sldId id="278" r:id="rId17"/>
    <p:sldId id="274" r:id="rId18"/>
    <p:sldId id="279" r:id="rId19"/>
    <p:sldId id="280" r:id="rId20"/>
    <p:sldId id="282" r:id="rId21"/>
    <p:sldId id="281" r:id="rId22"/>
    <p:sldId id="283" r:id="rId23"/>
    <p:sldId id="275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76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277" r:id="rId42"/>
    <p:sldId id="300" r:id="rId43"/>
    <p:sldId id="301" r:id="rId44"/>
    <p:sldId id="302" r:id="rId45"/>
    <p:sldId id="303" r:id="rId46"/>
    <p:sldId id="307" r:id="rId47"/>
    <p:sldId id="304" r:id="rId48"/>
    <p:sldId id="305" r:id="rId49"/>
    <p:sldId id="306" r:id="rId50"/>
    <p:sldId id="308" r:id="rId5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FFFF66"/>
    <a:srgbClr val="FFCC66"/>
    <a:srgbClr val="003300"/>
    <a:srgbClr val="006600"/>
    <a:srgbClr val="FFFF00"/>
    <a:srgbClr val="282A76"/>
    <a:srgbClr val="00FF00"/>
    <a:srgbClr val="CC9900"/>
    <a:srgbClr val="00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4DB99E5-8FE1-4E3A-A113-A9D46CED06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A10375-B05A-4CD0-BF1B-23AAB910D9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2026B0-4581-47B9-948B-D5B98DCCA6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1206BA-3F2E-46A0-827A-72EF5378E7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9D8DD-0E96-4A51-8777-AD790BCBC9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ED9815-8E7D-4EB9-A63D-8F74999FDF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85AC70-473B-4B1F-9959-5000B472E1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AD81D-74F9-4AAF-B596-CA6941E573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79918-287C-4FBE-9252-0F61B1A0CE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8B3EB-AA60-4CC2-A9F0-296ABD87FA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6C475981-8A1F-4657-BDBA-607A3465E4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664ACA7-5D42-486F-A812-8A6DA1E5CB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836712"/>
            <a:ext cx="7488832" cy="338437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8000" dirty="0" smtClean="0">
                <a:latin typeface="Calibri" pitchFamily="34" charset="0"/>
              </a:rPr>
              <a:t> Тест</a:t>
            </a:r>
            <a:br>
              <a:rPr lang="ru-RU" sz="8000" dirty="0" smtClean="0">
                <a:latin typeface="Calibri" pitchFamily="34" charset="0"/>
              </a:rPr>
            </a:br>
            <a:r>
              <a:rPr lang="ru-RU" sz="8000" dirty="0" smtClean="0">
                <a:latin typeface="Calibri" pitchFamily="34" charset="0"/>
              </a:rPr>
              <a:t>Эволюции  механизмы</a:t>
            </a:r>
            <a:endParaRPr lang="ru-RU" sz="8000" dirty="0">
              <a:latin typeface="Calibri" pitchFamily="34" charset="0"/>
            </a:endParaRP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5157192"/>
            <a:ext cx="8286750" cy="1224136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ru-RU" sz="2000" dirty="0" smtClean="0"/>
              <a:t>Автор: Першина О. В.</a:t>
            </a:r>
          </a:p>
          <a:p>
            <a:pPr eaLnBrk="1" hangingPunct="1"/>
            <a:r>
              <a:rPr lang="ru-RU" sz="2000" dirty="0" smtClean="0"/>
              <a:t>Учитель биологии </a:t>
            </a:r>
          </a:p>
          <a:p>
            <a:pPr eaLnBrk="1" hangingPunct="1"/>
            <a:r>
              <a:rPr lang="ru-RU" sz="2000" dirty="0" smtClean="0"/>
              <a:t>ГОУ СОШ №405</a:t>
            </a:r>
          </a:p>
          <a:p>
            <a:pPr eaLnBrk="1" hangingPunct="1"/>
            <a:r>
              <a:rPr lang="ru-RU" sz="2000" dirty="0" smtClean="0"/>
              <a:t>Москва</a:t>
            </a:r>
          </a:p>
          <a:p>
            <a:pPr eaLnBrk="1" hangingPunct="1"/>
            <a:endParaRPr lang="ru-RU" sz="4000" dirty="0" smtClean="0"/>
          </a:p>
          <a:p>
            <a:pPr eaLnBrk="1" hangingPunct="1"/>
            <a:endParaRPr lang="ru-R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20048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В. Выберите три правильных ответа.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9</a:t>
            </a:r>
            <a:r>
              <a:rPr lang="ru-RU" b="1" dirty="0" smtClean="0"/>
              <a:t>.Искусственный </a:t>
            </a:r>
            <a:r>
              <a:rPr lang="ru-RU" b="1" dirty="0" smtClean="0"/>
              <a:t>отбор </a:t>
            </a:r>
            <a:br>
              <a:rPr lang="ru-RU" b="1" dirty="0" smtClean="0"/>
            </a:br>
            <a:r>
              <a:rPr lang="ru-RU" b="1" dirty="0" smtClean="0"/>
              <a:t>в отличие от естественного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708920"/>
            <a:ext cx="8507288" cy="361568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1)проводится человеком целенаправленно.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2)осуществляется природой.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3)проводится среди особей сорта, породы.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4)происходит среди популяций.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5)завершается получением новых культурных форм.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6)завершается возникновением новых видов.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1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10</a:t>
            </a:r>
            <a:r>
              <a:rPr lang="ru-RU" b="1" dirty="0" smtClean="0"/>
              <a:t>. </a:t>
            </a:r>
            <a:r>
              <a:rPr lang="ru-RU" b="1" dirty="0" smtClean="0"/>
              <a:t>Результатом эволюции является: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1) Появление новых сортов растений.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) Выведение новых пород.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3)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Появление новых видов в изменившихся условиях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.  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4) Формирование новых приспособлений в изменившихся условиях.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5)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Получение новых пород кур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. 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) Сохранение старых видов в стабильных условиях.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02105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С. Дайте краткий ответ: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1</a:t>
            </a:r>
            <a:r>
              <a:rPr lang="ru-RU" b="1" dirty="0" smtClean="0"/>
              <a:t>1</a:t>
            </a:r>
            <a:r>
              <a:rPr lang="ru-RU" b="1" dirty="0" smtClean="0"/>
              <a:t>.Что </a:t>
            </a:r>
            <a:r>
              <a:rPr lang="ru-RU" b="1" dirty="0" smtClean="0"/>
              <a:t>является результатом искусственного отбора?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380312" y="6237312"/>
            <a:ext cx="1306488" cy="8728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45310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С. Дайте краткий ответ: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12</a:t>
            </a:r>
            <a:r>
              <a:rPr lang="ru-RU" b="1" dirty="0" smtClean="0"/>
              <a:t>.Что </a:t>
            </a:r>
            <a:r>
              <a:rPr lang="ru-RU" b="1" dirty="0" smtClean="0"/>
              <a:t>является результатом борьбы за существование?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8686800" y="6165304"/>
            <a:ext cx="205680" cy="159296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572784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I</a:t>
            </a:r>
            <a:r>
              <a:rPr lang="ru-RU" sz="4000" b="1" dirty="0" smtClean="0"/>
              <a:t>3.</a:t>
            </a:r>
            <a:r>
              <a:rPr lang="ru-RU" sz="4000" b="1" dirty="0" smtClean="0"/>
              <a:t> </a:t>
            </a:r>
            <a:r>
              <a:rPr lang="ru-RU" sz="4000" b="1" dirty="0" smtClean="0"/>
              <a:t>Установите соответствие между движущими силами эволюции и результатами эволюции;</a:t>
            </a: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0" y="3429000"/>
            <a:ext cx="3059832" cy="4434840"/>
          </a:xfrm>
        </p:spPr>
        <p:txBody>
          <a:bodyPr>
            <a:normAutofit fontScale="92500"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А - движущие силы эволюции.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Б -  результат     эволюции.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3491880" y="2276872"/>
            <a:ext cx="5472608" cy="4434840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 </a:t>
            </a:r>
            <a:r>
              <a:rPr lang="ru-RU" b="1" i="1" u="sng" dirty="0" smtClean="0">
                <a:solidFill>
                  <a:srgbClr val="0070C0"/>
                </a:solidFill>
              </a:rPr>
              <a:t>Признаки</a:t>
            </a:r>
            <a:r>
              <a:rPr lang="ru-RU" b="1" i="1" u="sng" dirty="0" smtClean="0"/>
              <a:t>:</a:t>
            </a:r>
            <a:endParaRPr lang="ru-RU" i="1" u="sng" dirty="0" smtClean="0"/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1.Приспособленность к среде обитания.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2.Наследственная изменчивость.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3.Борьба за существование.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4.Естественный отбор.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5.Многообразие видов.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6.Изоляция.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7.Повышение и усложнение организации.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14</a:t>
            </a:r>
            <a:r>
              <a:rPr lang="ru-RU" sz="3600" b="1" dirty="0" smtClean="0"/>
              <a:t>. </a:t>
            </a:r>
            <a:r>
              <a:rPr lang="ru-RU" sz="3600" b="1" dirty="0" smtClean="0"/>
              <a:t>Установите соответствие между причинами и способами видообразования;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79512" y="2924944"/>
            <a:ext cx="4038600" cy="443484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А – географическое (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</a:rPr>
              <a:t>аллопатрическое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Б – экологическое (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</a:rPr>
              <a:t>симпатрическое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779912" y="1920085"/>
            <a:ext cx="4906888" cy="4434840"/>
          </a:xfrm>
        </p:spPr>
        <p:txBody>
          <a:bodyPr>
            <a:normAutofit fontScale="92500" lnSpcReduction="10000"/>
          </a:bodyPr>
          <a:lstStyle/>
          <a:p>
            <a:r>
              <a:rPr lang="ru-RU" b="1" i="1" u="sng" dirty="0" smtClean="0">
                <a:solidFill>
                  <a:srgbClr val="0070C0"/>
                </a:solidFill>
              </a:rPr>
              <a:t> Причины:</a:t>
            </a:r>
            <a:endParaRPr lang="ru-RU" i="1" u="sng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1.Расширение ареала;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2.Стабильность ареала;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3.Разделение ареала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географическими преградами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4.Многообразие изменчивости особей внутри ареала;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5.Многообразие местообитаний в пределах стабильного ареала.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6216" y="188640"/>
            <a:ext cx="2304256" cy="1143000"/>
          </a:xfrm>
        </p:spPr>
        <p:txBody>
          <a:bodyPr/>
          <a:lstStyle/>
          <a:p>
            <a:r>
              <a:rPr lang="ru-RU" b="1" dirty="0" smtClean="0"/>
              <a:t>Ответы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71600" y="620688"/>
            <a:ext cx="2242592" cy="5832648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ru-RU" sz="3600" b="1" dirty="0" smtClean="0"/>
              <a:t>1. -2</a:t>
            </a:r>
          </a:p>
          <a:p>
            <a:r>
              <a:rPr lang="ru-RU" sz="3600" b="1" dirty="0" smtClean="0"/>
              <a:t>2. -2</a:t>
            </a:r>
          </a:p>
          <a:p>
            <a:r>
              <a:rPr lang="ru-RU" sz="3600" b="1" dirty="0" smtClean="0"/>
              <a:t>3. -1</a:t>
            </a:r>
          </a:p>
          <a:p>
            <a:r>
              <a:rPr lang="ru-RU" sz="3600" b="1" dirty="0" smtClean="0"/>
              <a:t>4. -1</a:t>
            </a:r>
          </a:p>
          <a:p>
            <a:r>
              <a:rPr lang="ru-RU" sz="3600" b="1" dirty="0" smtClean="0"/>
              <a:t>5. -2</a:t>
            </a:r>
          </a:p>
          <a:p>
            <a:r>
              <a:rPr lang="ru-RU" sz="3600" b="1" dirty="0" smtClean="0"/>
              <a:t>6. -2</a:t>
            </a:r>
          </a:p>
          <a:p>
            <a:r>
              <a:rPr lang="ru-RU" sz="3600" b="1" dirty="0" smtClean="0"/>
              <a:t>7. -3</a:t>
            </a:r>
          </a:p>
          <a:p>
            <a:r>
              <a:rPr lang="ru-RU" sz="3600" b="1" dirty="0" smtClean="0"/>
              <a:t>8. -2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915816" y="1340768"/>
            <a:ext cx="5770984" cy="4726125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3600" b="1" dirty="0" smtClean="0"/>
              <a:t>9. -1</a:t>
            </a:r>
            <a:r>
              <a:rPr lang="ru-RU" sz="3600" b="1" dirty="0" smtClean="0"/>
              <a:t>, 3, 5.</a:t>
            </a:r>
            <a:endParaRPr lang="ru-RU" sz="3600" b="1" dirty="0" smtClean="0"/>
          </a:p>
          <a:p>
            <a:r>
              <a:rPr lang="ru-RU" sz="3600" b="1" dirty="0" smtClean="0"/>
              <a:t>10. -</a:t>
            </a:r>
            <a:r>
              <a:rPr lang="ru-RU" sz="3600" b="1" dirty="0" smtClean="0"/>
              <a:t>3, 4, 6.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13. – А) 2, 3, 4, 5.  Б) 1, 5, 7.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14. </a:t>
            </a:r>
            <a:r>
              <a:rPr lang="ru-RU" sz="3600" b="1" dirty="0" smtClean="0"/>
              <a:t> </a:t>
            </a:r>
            <a:r>
              <a:rPr lang="ru-RU" sz="3600" b="1" dirty="0" smtClean="0"/>
              <a:t>- А) 1, 3.  Б)2, 4, 5.</a:t>
            </a:r>
            <a:endParaRPr lang="ru-RU" sz="36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ED9815-8E7D-4EB9-A63D-8F74999FDF5D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 flipH="1">
            <a:off x="8686800" y="704088"/>
            <a:ext cx="4572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188640"/>
            <a:ext cx="8964488" cy="61359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. </a:t>
            </a:r>
            <a:r>
              <a:rPr lang="ru-RU" b="1" dirty="0" smtClean="0"/>
              <a:t>Какое из приведенных ниже утверждений можно отнести к взглядам Ламарка на эволюцию?</a:t>
            </a:r>
          </a:p>
          <a:p>
            <a:r>
              <a:rPr lang="ru-RU" dirty="0" smtClean="0"/>
              <a:t>1)Виды не изменяются в течение длительного исторического периода.</a:t>
            </a:r>
          </a:p>
          <a:p>
            <a:r>
              <a:rPr lang="ru-RU" dirty="0" smtClean="0"/>
              <a:t>2)Важнейшими факторами эволюции являются географическая и репродуктивная изоляция.</a:t>
            </a:r>
          </a:p>
          <a:p>
            <a:r>
              <a:rPr lang="ru-RU" dirty="0" smtClean="0"/>
              <a:t>3)Приспособления животных к условиям среды возникают в результате мелких наследственных изменений, передающихся потомкам и сохраняемых естественным отбором.</a:t>
            </a:r>
          </a:p>
          <a:p>
            <a:r>
              <a:rPr lang="ru-RU" b="1" dirty="0" smtClean="0"/>
              <a:t>2. Популяция будет эволюционировать, если:</a:t>
            </a:r>
          </a:p>
          <a:p>
            <a:r>
              <a:rPr lang="ru-RU" dirty="0" smtClean="0"/>
              <a:t>1) ее численность будет постоянной </a:t>
            </a:r>
            <a:endParaRPr lang="ru-RU" dirty="0" smtClean="0"/>
          </a:p>
          <a:p>
            <a:r>
              <a:rPr lang="ru-RU" dirty="0" smtClean="0"/>
              <a:t>2) будут происходить прямые и обратные мутации генов</a:t>
            </a:r>
          </a:p>
          <a:p>
            <a:r>
              <a:rPr lang="ru-RU" dirty="0" smtClean="0"/>
              <a:t>3)не </a:t>
            </a:r>
            <a:r>
              <a:rPr lang="ru-RU" dirty="0" smtClean="0"/>
              <a:t>будет мутационного процесса</a:t>
            </a:r>
          </a:p>
          <a:p>
            <a:r>
              <a:rPr lang="ru-RU" dirty="0" smtClean="0"/>
              <a:t>4</a:t>
            </a:r>
            <a:r>
              <a:rPr lang="ru-RU" dirty="0" smtClean="0"/>
              <a:t>) нет возможностей для свободного скрещивания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ED9815-8E7D-4EB9-A63D-8F74999FDF5D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88640"/>
            <a:ext cx="8579296" cy="6135960"/>
          </a:xfrm>
        </p:spPr>
        <p:txBody>
          <a:bodyPr>
            <a:normAutofit/>
          </a:bodyPr>
          <a:lstStyle/>
          <a:p>
            <a:r>
              <a:rPr lang="ru-RU" b="1" dirty="0" smtClean="0"/>
              <a:t>3</a:t>
            </a:r>
            <a:r>
              <a:rPr lang="ru-RU" b="1" dirty="0" smtClean="0"/>
              <a:t>. Из перечисленных организмов быстрее будет эволюционировать:</a:t>
            </a:r>
          </a:p>
          <a:p>
            <a:r>
              <a:rPr lang="ru-RU" dirty="0" smtClean="0"/>
              <a:t>1) гаплоидный трутень </a:t>
            </a:r>
            <a:endParaRPr lang="ru-RU" dirty="0" smtClean="0"/>
          </a:p>
          <a:p>
            <a:r>
              <a:rPr lang="ru-RU" dirty="0" smtClean="0"/>
              <a:t>2)гомозиготная </a:t>
            </a:r>
            <a:r>
              <a:rPr lang="ru-RU" dirty="0" smtClean="0"/>
              <a:t>по многим аллелям линия гороха</a:t>
            </a:r>
          </a:p>
          <a:p>
            <a:r>
              <a:rPr lang="ru-RU" dirty="0" smtClean="0"/>
              <a:t>3) гетерозиготная по многим аллелям популяция овса</a:t>
            </a:r>
          </a:p>
          <a:p>
            <a:r>
              <a:rPr lang="ru-RU" dirty="0" smtClean="0"/>
              <a:t>4) популяция самок тутового </a:t>
            </a:r>
            <a:r>
              <a:rPr lang="ru-RU" dirty="0" smtClean="0"/>
              <a:t>шелкопряда</a:t>
            </a:r>
          </a:p>
          <a:p>
            <a:endParaRPr lang="ru-RU" dirty="0" smtClean="0"/>
          </a:p>
          <a:p>
            <a:r>
              <a:rPr lang="ru-RU" sz="2800" dirty="0" smtClean="0"/>
              <a:t>4. </a:t>
            </a:r>
            <a:r>
              <a:rPr lang="ru-RU" sz="2800" b="1" dirty="0" smtClean="0"/>
              <a:t>Историческое развитие организмов называется:</a:t>
            </a:r>
          </a:p>
          <a:p>
            <a:r>
              <a:rPr lang="ru-RU" sz="2800" dirty="0" smtClean="0"/>
              <a:t>1)онтогенез   2)гаметогенез          </a:t>
            </a:r>
          </a:p>
          <a:p>
            <a:r>
              <a:rPr lang="ru-RU" sz="2800" dirty="0" smtClean="0"/>
              <a:t>3) овогенез    </a:t>
            </a:r>
            <a:r>
              <a:rPr lang="ru-RU" sz="2800" dirty="0" smtClean="0"/>
              <a:t>4</a:t>
            </a:r>
            <a:r>
              <a:rPr lang="ru-RU" sz="2800" dirty="0" smtClean="0"/>
              <a:t>) филогенез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570391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5</a:t>
            </a:r>
            <a:r>
              <a:rPr lang="ru-RU" sz="3600" b="1" dirty="0" smtClean="0"/>
              <a:t>. </a:t>
            </a:r>
            <a:r>
              <a:rPr lang="ru-RU" sz="3600" b="1" dirty="0" smtClean="0"/>
              <a:t>В изменяющихся условиях среды давление естественного отбора направлено в сторону:</a:t>
            </a:r>
          </a:p>
          <a:p>
            <a:r>
              <a:rPr lang="ru-RU" sz="3600" dirty="0" smtClean="0"/>
              <a:t>1)увеличения количества мутаций          </a:t>
            </a:r>
            <a:endParaRPr lang="ru-RU" sz="3600" dirty="0" smtClean="0"/>
          </a:p>
          <a:p>
            <a:r>
              <a:rPr lang="ru-RU" sz="3600" dirty="0" smtClean="0"/>
              <a:t>2)отсева </a:t>
            </a:r>
            <a:r>
              <a:rPr lang="ru-RU" sz="3600" dirty="0" smtClean="0"/>
              <a:t>новых признаков</a:t>
            </a:r>
          </a:p>
          <a:p>
            <a:r>
              <a:rPr lang="ru-RU" sz="3600" dirty="0" smtClean="0"/>
              <a:t>3)сохранения новых приспособлений     </a:t>
            </a:r>
            <a:endParaRPr lang="ru-RU" sz="3600" dirty="0" smtClean="0"/>
          </a:p>
          <a:p>
            <a:r>
              <a:rPr lang="ru-RU" sz="3600" dirty="0" smtClean="0"/>
              <a:t>4)сохранения </a:t>
            </a:r>
            <a:r>
              <a:rPr lang="ru-RU" sz="3600" dirty="0" smtClean="0"/>
              <a:t>старых </a:t>
            </a:r>
            <a:r>
              <a:rPr lang="ru-RU" sz="3600" dirty="0" smtClean="0"/>
              <a:t>видов</a:t>
            </a:r>
          </a:p>
          <a:p>
            <a:endParaRPr lang="ru-RU" sz="36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А. Из предложенных ответов выберите один верный.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1.Естественный </a:t>
            </a:r>
            <a:r>
              <a:rPr lang="ru-RU" b="1" dirty="0" smtClean="0"/>
              <a:t>отбор – это;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1) сложные отношения между организмами и природой.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2) процесс сохранения особей с полезными наследственными изменениями.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3) процесс образования новых видов.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4) процесс роста численности популяций.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91944"/>
          </a:xfrm>
        </p:spPr>
        <p:txBody>
          <a:bodyPr>
            <a:normAutofit/>
          </a:bodyPr>
          <a:lstStyle/>
          <a:p>
            <a:r>
              <a:rPr lang="ru-RU" dirty="0" smtClean="0"/>
              <a:t>6</a:t>
            </a:r>
            <a:r>
              <a:rPr lang="ru-RU" b="1" dirty="0" smtClean="0"/>
              <a:t>. Эволюционное преимущество перед остальными получит та из популяций, у которой:</a:t>
            </a:r>
          </a:p>
          <a:p>
            <a:r>
              <a:rPr lang="ru-RU" dirty="0" smtClean="0"/>
              <a:t>1)разнообразнее генофонд                     </a:t>
            </a:r>
          </a:p>
          <a:p>
            <a:r>
              <a:rPr lang="ru-RU" dirty="0" smtClean="0"/>
              <a:t>2)стабильный возрастной состав</a:t>
            </a:r>
          </a:p>
          <a:p>
            <a:r>
              <a:rPr lang="ru-RU" dirty="0" smtClean="0"/>
              <a:t>3)стабильная численность                      </a:t>
            </a:r>
          </a:p>
          <a:p>
            <a:r>
              <a:rPr lang="ru-RU" dirty="0" smtClean="0"/>
              <a:t>4)постоянный генофонд</a:t>
            </a:r>
          </a:p>
          <a:p>
            <a:r>
              <a:rPr lang="ru-RU" b="1" dirty="0" smtClean="0"/>
              <a:t>7. Минимальной живой системой, способной к эволюции, является:</a:t>
            </a:r>
          </a:p>
          <a:p>
            <a:r>
              <a:rPr lang="ru-RU" dirty="0" smtClean="0"/>
              <a:t>1)один голубь                      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/>
              <a:t>) вид — африканский слон</a:t>
            </a:r>
          </a:p>
          <a:p>
            <a:r>
              <a:rPr lang="ru-RU" dirty="0" smtClean="0"/>
              <a:t>3) популяция ворон            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 smtClean="0"/>
              <a:t>) группа селезней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800" y="704088"/>
            <a:ext cx="85375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91944"/>
          </a:xfrm>
        </p:spPr>
        <p:txBody>
          <a:bodyPr>
            <a:noAutofit/>
          </a:bodyPr>
          <a:lstStyle/>
          <a:p>
            <a:r>
              <a:rPr lang="ru-RU" sz="2400" dirty="0" smtClean="0"/>
              <a:t>8. </a:t>
            </a:r>
            <a:r>
              <a:rPr lang="ru-RU" sz="2400" b="1" dirty="0" smtClean="0"/>
              <a:t>К сохранению уже выработанных приспособлений приводит:</a:t>
            </a:r>
          </a:p>
          <a:p>
            <a:r>
              <a:rPr lang="ru-RU" sz="2400" dirty="0" smtClean="0"/>
              <a:t>1)дивергенция                     </a:t>
            </a:r>
            <a:endParaRPr lang="ru-RU" sz="2400" dirty="0" smtClean="0"/>
          </a:p>
          <a:p>
            <a:r>
              <a:rPr lang="ru-RU" sz="2400" dirty="0" smtClean="0"/>
              <a:t> 3) идиоадаптация</a:t>
            </a:r>
          </a:p>
          <a:p>
            <a:r>
              <a:rPr lang="ru-RU" sz="2400" dirty="0" smtClean="0"/>
              <a:t>2)стабилизирующий отбор    </a:t>
            </a:r>
            <a:endParaRPr lang="ru-RU" sz="2400" dirty="0" smtClean="0"/>
          </a:p>
          <a:p>
            <a:r>
              <a:rPr lang="ru-RU" sz="2400" dirty="0" smtClean="0"/>
              <a:t>4</a:t>
            </a:r>
            <a:r>
              <a:rPr lang="ru-RU" sz="2400" dirty="0" smtClean="0"/>
              <a:t>) движущий </a:t>
            </a:r>
            <a:r>
              <a:rPr lang="ru-RU" sz="2400" dirty="0" smtClean="0"/>
              <a:t>отбор</a:t>
            </a:r>
          </a:p>
          <a:p>
            <a:endParaRPr lang="ru-RU" sz="2400" dirty="0" smtClean="0"/>
          </a:p>
          <a:p>
            <a:r>
              <a:rPr lang="ru-RU" sz="2400" b="1" dirty="0" smtClean="0"/>
              <a:t>9. Закрепление зеленой окраски кузнечиков на зеленом лугу — это результат действия:</a:t>
            </a:r>
          </a:p>
          <a:p>
            <a:r>
              <a:rPr lang="ru-RU" sz="2400" dirty="0" smtClean="0"/>
              <a:t>1)наследственной изменчивости   </a:t>
            </a:r>
            <a:endParaRPr lang="ru-RU" sz="2400" dirty="0" smtClean="0"/>
          </a:p>
          <a:p>
            <a:r>
              <a:rPr lang="ru-RU" sz="2400" dirty="0" smtClean="0"/>
              <a:t>3</a:t>
            </a:r>
            <a:r>
              <a:rPr lang="ru-RU" sz="2400" dirty="0" smtClean="0"/>
              <a:t>) естественного отбора</a:t>
            </a:r>
          </a:p>
          <a:p>
            <a:r>
              <a:rPr lang="ru-RU" sz="2400" dirty="0" smtClean="0"/>
              <a:t>2)ненаследственной изменчивости        </a:t>
            </a:r>
            <a:endParaRPr lang="ru-RU" sz="2400" dirty="0" smtClean="0"/>
          </a:p>
          <a:p>
            <a:r>
              <a:rPr lang="ru-RU" sz="2400" dirty="0" smtClean="0"/>
              <a:t>4</a:t>
            </a:r>
            <a:r>
              <a:rPr lang="ru-RU" sz="2400" dirty="0" smtClean="0"/>
              <a:t>) </a:t>
            </a:r>
            <a:r>
              <a:rPr lang="ru-RU" sz="2400" dirty="0" smtClean="0"/>
              <a:t>изоляции</a:t>
            </a:r>
            <a:endParaRPr lang="ru-RU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5991944"/>
          </a:xfrm>
        </p:spPr>
        <p:txBody>
          <a:bodyPr>
            <a:normAutofit fontScale="85000" lnSpcReduction="10000"/>
          </a:bodyPr>
          <a:lstStyle/>
          <a:p>
            <a:r>
              <a:rPr lang="ru-RU" sz="3600" b="1" dirty="0" smtClean="0"/>
              <a:t>10. К внезапному изменению генома организма может привести:</a:t>
            </a:r>
          </a:p>
          <a:p>
            <a:r>
              <a:rPr lang="ru-RU" sz="3600" dirty="0" smtClean="0"/>
              <a:t>1)дегенерация           </a:t>
            </a:r>
            <a:r>
              <a:rPr lang="ru-RU" sz="3600" dirty="0" smtClean="0"/>
              <a:t>3)ароморфоз</a:t>
            </a:r>
            <a:r>
              <a:rPr lang="ru-RU" sz="3600" dirty="0" smtClean="0"/>
              <a:t>  </a:t>
            </a:r>
            <a:endParaRPr lang="ru-RU" sz="3600" dirty="0" smtClean="0"/>
          </a:p>
          <a:p>
            <a:r>
              <a:rPr lang="ru-RU" sz="3600" dirty="0" smtClean="0"/>
              <a:t> 2)идиоадаптация      4) генная мутация</a:t>
            </a:r>
          </a:p>
          <a:p>
            <a:r>
              <a:rPr lang="ru-RU" sz="3600" b="1" dirty="0" smtClean="0"/>
              <a:t>11. «Эволюцией, направляемой волей человека», по выражению Н.И. Вавилова, можно назвать:</a:t>
            </a:r>
          </a:p>
          <a:p>
            <a:r>
              <a:rPr lang="ru-RU" sz="3600" dirty="0" smtClean="0"/>
              <a:t>1)получение </a:t>
            </a:r>
            <a:r>
              <a:rPr lang="ru-RU" sz="3600" dirty="0" err="1" smtClean="0"/>
              <a:t>модификационных</a:t>
            </a:r>
            <a:r>
              <a:rPr lang="ru-RU" sz="3600" dirty="0" smtClean="0"/>
              <a:t> изменений</a:t>
            </a:r>
          </a:p>
          <a:p>
            <a:r>
              <a:rPr lang="ru-RU" sz="3600" dirty="0" smtClean="0"/>
              <a:t>2)выведение новых пород и сортов </a:t>
            </a:r>
            <a:endParaRPr lang="ru-RU" sz="3600" dirty="0" smtClean="0"/>
          </a:p>
          <a:p>
            <a:r>
              <a:rPr lang="ru-RU" sz="3600" dirty="0" smtClean="0"/>
              <a:t>3)естественный </a:t>
            </a:r>
            <a:r>
              <a:rPr lang="ru-RU" sz="3600" dirty="0" smtClean="0"/>
              <a:t>отбор</a:t>
            </a:r>
          </a:p>
          <a:p>
            <a:r>
              <a:rPr lang="ru-RU" sz="3600" dirty="0" smtClean="0"/>
              <a:t>4)направленные изменения окружающей среды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35960"/>
          </a:xfrm>
        </p:spPr>
        <p:txBody>
          <a:bodyPr>
            <a:normAutofit/>
          </a:bodyPr>
          <a:lstStyle/>
          <a:p>
            <a:r>
              <a:rPr lang="ru-RU" b="1" dirty="0" smtClean="0"/>
              <a:t>12. Естественный отбор действует эффективнее в условиях:</a:t>
            </a:r>
          </a:p>
          <a:p>
            <a:r>
              <a:rPr lang="ru-RU" dirty="0" smtClean="0"/>
              <a:t>1)однообразного генофонда популяции 2)стабильного возрастного состава</a:t>
            </a:r>
          </a:p>
          <a:p>
            <a:r>
              <a:rPr lang="ru-RU" dirty="0" smtClean="0"/>
              <a:t>3)разнообразного генофонда популяции 4)отсутствия мутаций</a:t>
            </a:r>
          </a:p>
          <a:p>
            <a:r>
              <a:rPr lang="ru-RU" b="1" dirty="0" smtClean="0"/>
              <a:t>13. Быстрее всего эволюционирует популяция животных, если:</a:t>
            </a:r>
          </a:p>
          <a:p>
            <a:r>
              <a:rPr lang="ru-RU" dirty="0" smtClean="0"/>
              <a:t>1)ее особи не </a:t>
            </a:r>
            <a:r>
              <a:rPr lang="ru-RU" dirty="0" err="1" smtClean="0"/>
              <a:t>мутируют</a:t>
            </a:r>
            <a:r>
              <a:rPr lang="ru-RU" dirty="0" smtClean="0"/>
              <a:t>   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/>
              <a:t>) особи не покидают популяцию</a:t>
            </a:r>
          </a:p>
          <a:p>
            <a:r>
              <a:rPr lang="ru-RU" dirty="0" smtClean="0"/>
              <a:t>3)ее численность велика  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 smtClean="0"/>
              <a:t>) в ней большая концентрация гетерозиготных особей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599194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14. Элементарным фактором эволюции является:</a:t>
            </a:r>
          </a:p>
          <a:p>
            <a:r>
              <a:rPr lang="ru-RU" dirty="0" smtClean="0"/>
              <a:t>1)</a:t>
            </a:r>
            <a:r>
              <a:rPr lang="ru-RU" dirty="0" err="1" smtClean="0"/>
              <a:t>модификационная</a:t>
            </a:r>
            <a:r>
              <a:rPr lang="ru-RU" dirty="0" smtClean="0"/>
              <a:t> изменчивость              </a:t>
            </a:r>
            <a:endParaRPr lang="ru-RU" dirty="0" smtClean="0"/>
          </a:p>
          <a:p>
            <a:r>
              <a:rPr lang="ru-RU" dirty="0" smtClean="0"/>
              <a:t>2)мутационный </a:t>
            </a:r>
            <a:r>
              <a:rPr lang="ru-RU" dirty="0" smtClean="0"/>
              <a:t>процесс</a:t>
            </a:r>
          </a:p>
          <a:p>
            <a:r>
              <a:rPr lang="ru-RU" dirty="0" smtClean="0"/>
              <a:t>3) хищничество                                             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 smtClean="0"/>
              <a:t>) антропогенный фактор</a:t>
            </a:r>
          </a:p>
          <a:p>
            <a:r>
              <a:rPr lang="ru-RU" b="1" dirty="0" smtClean="0"/>
              <a:t>15.Ошибочным представлением об эволюции является убежденность в:</a:t>
            </a:r>
          </a:p>
          <a:p>
            <a:r>
              <a:rPr lang="ru-RU" dirty="0" smtClean="0"/>
              <a:t>1)наследовании полезных, вредных и безразличных признаков</a:t>
            </a:r>
          </a:p>
          <a:p>
            <a:r>
              <a:rPr lang="ru-RU" dirty="0" smtClean="0"/>
              <a:t>2)наследовании только полезных признаков</a:t>
            </a:r>
          </a:p>
          <a:p>
            <a:r>
              <a:rPr lang="ru-RU" dirty="0" smtClean="0"/>
              <a:t>3)сохранении естественным отбором полезных в определенных условиях признаков</a:t>
            </a:r>
          </a:p>
          <a:p>
            <a:r>
              <a:rPr lang="ru-RU" dirty="0" smtClean="0"/>
              <a:t>4)том, что на развитие признака влияют условия среды</a:t>
            </a:r>
          </a:p>
          <a:p>
            <a:r>
              <a:rPr lang="ru-RU" dirty="0" smtClean="0"/>
              <a:t>3)естественного </a:t>
            </a:r>
            <a:r>
              <a:rPr lang="ru-RU" dirty="0" smtClean="0"/>
              <a:t>отбора                      </a:t>
            </a:r>
            <a:endParaRPr lang="ru-RU" dirty="0" smtClean="0"/>
          </a:p>
          <a:p>
            <a:r>
              <a:rPr lang="ru-RU" dirty="0" smtClean="0"/>
              <a:t>4)колебания </a:t>
            </a:r>
            <a:r>
              <a:rPr lang="ru-RU" dirty="0" smtClean="0"/>
              <a:t>численности особей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324600"/>
          </a:xfrm>
        </p:spPr>
        <p:txBody>
          <a:bodyPr>
            <a:normAutofit fontScale="92500"/>
          </a:bodyPr>
          <a:lstStyle/>
          <a:p>
            <a:r>
              <a:rPr lang="ru-RU" sz="3600" b="1" dirty="0" smtClean="0"/>
              <a:t>16. Минимальной эволюционирующей единицей является:</a:t>
            </a:r>
          </a:p>
          <a:p>
            <a:r>
              <a:rPr lang="ru-RU" sz="3600" dirty="0" smtClean="0"/>
              <a:t>1) сообщество    2)вид         </a:t>
            </a:r>
            <a:endParaRPr lang="ru-RU" sz="3600" dirty="0" smtClean="0"/>
          </a:p>
          <a:p>
            <a:r>
              <a:rPr lang="ru-RU" sz="3600" dirty="0" smtClean="0"/>
              <a:t>3</a:t>
            </a:r>
            <a:r>
              <a:rPr lang="ru-RU" sz="3600" dirty="0" smtClean="0"/>
              <a:t>) особь             4)популяция</a:t>
            </a:r>
          </a:p>
          <a:p>
            <a:r>
              <a:rPr lang="ru-RU" sz="3600" b="1" dirty="0" smtClean="0"/>
              <a:t>17. Наиболее благоприятным условием для развития популяции можно считать:</a:t>
            </a:r>
          </a:p>
          <a:p>
            <a:r>
              <a:rPr lang="ru-RU" sz="3600" dirty="0" smtClean="0"/>
              <a:t>1)резкое увеличение численности     </a:t>
            </a:r>
            <a:endParaRPr lang="ru-RU" sz="3600" dirty="0" smtClean="0"/>
          </a:p>
          <a:p>
            <a:r>
              <a:rPr lang="ru-RU" sz="3600" dirty="0" smtClean="0"/>
              <a:t>2)снижение </a:t>
            </a:r>
            <a:r>
              <a:rPr lang="ru-RU" sz="3600" dirty="0" smtClean="0"/>
              <a:t>численности </a:t>
            </a:r>
          </a:p>
          <a:p>
            <a:r>
              <a:rPr lang="ru-RU" sz="3600" dirty="0" smtClean="0"/>
              <a:t>3)повышение </a:t>
            </a:r>
            <a:r>
              <a:rPr lang="ru-RU" sz="3600" dirty="0" err="1" smtClean="0"/>
              <a:t>гетерозиготности</a:t>
            </a:r>
            <a:r>
              <a:rPr lang="ru-RU" sz="3600" dirty="0" smtClean="0"/>
              <a:t>         </a:t>
            </a:r>
            <a:endParaRPr lang="ru-RU" sz="3600" dirty="0" smtClean="0"/>
          </a:p>
          <a:p>
            <a:r>
              <a:rPr lang="ru-RU" sz="3600" dirty="0" smtClean="0"/>
              <a:t>4)снижение </a:t>
            </a:r>
            <a:r>
              <a:rPr lang="ru-RU" sz="3600" dirty="0" err="1" smtClean="0"/>
              <a:t>гетерозиготности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964488" cy="6135960"/>
          </a:xfrm>
        </p:spPr>
        <p:txBody>
          <a:bodyPr>
            <a:normAutofit fontScale="85000" lnSpcReduction="10000"/>
          </a:bodyPr>
          <a:lstStyle/>
          <a:p>
            <a:r>
              <a:rPr lang="ru-RU" sz="3600" b="1" dirty="0" smtClean="0"/>
              <a:t>18. Креационизм — это теория, признающая:</a:t>
            </a:r>
          </a:p>
          <a:p>
            <a:r>
              <a:rPr lang="ru-RU" sz="3600" dirty="0" smtClean="0"/>
              <a:t>1)сотворение мира              </a:t>
            </a:r>
            <a:endParaRPr lang="ru-RU" sz="3600" dirty="0" smtClean="0"/>
          </a:p>
          <a:p>
            <a:r>
              <a:rPr lang="ru-RU" sz="3600" dirty="0" smtClean="0"/>
              <a:t> 2)биохимическую эволюцию жизни</a:t>
            </a:r>
          </a:p>
          <a:p>
            <a:r>
              <a:rPr lang="ru-RU" sz="3600" dirty="0" smtClean="0"/>
              <a:t>3)самозарождение              </a:t>
            </a:r>
            <a:endParaRPr lang="ru-RU" sz="3600" dirty="0" smtClean="0"/>
          </a:p>
          <a:p>
            <a:r>
              <a:rPr lang="ru-RU" sz="3600" dirty="0" smtClean="0"/>
              <a:t> 4)занесение жизни из космоса в виде спор</a:t>
            </a:r>
          </a:p>
          <a:p>
            <a:r>
              <a:rPr lang="ru-RU" sz="3600" b="1" dirty="0" smtClean="0"/>
              <a:t>19. Естественный отбор, действующий в неизменных условиях среды, называется:</a:t>
            </a:r>
          </a:p>
          <a:p>
            <a:r>
              <a:rPr lang="ru-RU" sz="3600" dirty="0" smtClean="0"/>
              <a:t>1)искусственным  </a:t>
            </a:r>
            <a:endParaRPr lang="ru-RU" sz="3600" dirty="0" smtClean="0"/>
          </a:p>
          <a:p>
            <a:r>
              <a:rPr lang="ru-RU" sz="3600" dirty="0" smtClean="0"/>
              <a:t>2)</a:t>
            </a:r>
            <a:r>
              <a:rPr lang="ru-RU" sz="3600" dirty="0" err="1" smtClean="0"/>
              <a:t>дизруптивным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3)движущим</a:t>
            </a:r>
            <a:r>
              <a:rPr lang="ru-RU" sz="3600" dirty="0" smtClean="0"/>
              <a:t> </a:t>
            </a:r>
            <a:endParaRPr lang="ru-RU" sz="3600" dirty="0" smtClean="0"/>
          </a:p>
          <a:p>
            <a:r>
              <a:rPr lang="ru-RU" sz="3600" dirty="0" smtClean="0"/>
              <a:t> </a:t>
            </a:r>
            <a:r>
              <a:rPr lang="ru-RU" sz="3600" dirty="0" smtClean="0"/>
              <a:t>4)стабилизирующим</a:t>
            </a:r>
            <a:r>
              <a:rPr lang="ru-RU" sz="3600" dirty="0" smtClean="0"/>
              <a:t>   </a:t>
            </a:r>
            <a:r>
              <a:rPr lang="ru-RU" dirty="0" smtClean="0"/>
              <a:t>          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207968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20. Процесс видообразования в дикой природе:</a:t>
            </a:r>
          </a:p>
          <a:p>
            <a:r>
              <a:rPr lang="ru-RU" dirty="0" smtClean="0"/>
              <a:t>1)происходит всегда </a:t>
            </a:r>
            <a:endParaRPr lang="ru-RU" dirty="0" smtClean="0"/>
          </a:p>
          <a:p>
            <a:r>
              <a:rPr lang="ru-RU" dirty="0" smtClean="0"/>
              <a:t>2)в </a:t>
            </a:r>
            <a:r>
              <a:rPr lang="ru-RU" dirty="0" smtClean="0"/>
              <a:t>настоящее время не происходит из-за действия антропогенных факторов </a:t>
            </a:r>
            <a:endParaRPr lang="ru-RU" dirty="0" smtClean="0"/>
          </a:p>
          <a:p>
            <a:r>
              <a:rPr lang="ru-RU" dirty="0" smtClean="0"/>
              <a:t>3)не </a:t>
            </a:r>
            <a:r>
              <a:rPr lang="ru-RU" dirty="0" smtClean="0"/>
              <a:t>происходит с конца XX в. из-за отсутствия свободных экологических ниш </a:t>
            </a:r>
            <a:endParaRPr lang="ru-RU" dirty="0" smtClean="0"/>
          </a:p>
          <a:p>
            <a:r>
              <a:rPr lang="ru-RU" dirty="0" smtClean="0"/>
              <a:t>4)начал </a:t>
            </a:r>
            <a:r>
              <a:rPr lang="ru-RU" dirty="0" smtClean="0"/>
              <a:t>происходить только под действием человека</a:t>
            </a:r>
          </a:p>
          <a:p>
            <a:r>
              <a:rPr lang="ru-RU" b="1" dirty="0" smtClean="0"/>
              <a:t>21. Направляющим фактором эволюционного процесса является:</a:t>
            </a:r>
          </a:p>
          <a:p>
            <a:r>
              <a:rPr lang="ru-RU" dirty="0" smtClean="0"/>
              <a:t>1)дрейф генов                        </a:t>
            </a:r>
            <a:endParaRPr lang="ru-RU" dirty="0" smtClean="0"/>
          </a:p>
          <a:p>
            <a:r>
              <a:rPr lang="ru-RU" dirty="0" smtClean="0"/>
              <a:t> 2)колебание численности популяций</a:t>
            </a:r>
          </a:p>
          <a:p>
            <a:r>
              <a:rPr lang="ru-RU" dirty="0" smtClean="0"/>
              <a:t>3)естественный отбор            </a:t>
            </a:r>
            <a:endParaRPr lang="ru-RU" dirty="0" smtClean="0"/>
          </a:p>
          <a:p>
            <a:r>
              <a:rPr lang="ru-RU" dirty="0" smtClean="0"/>
              <a:t>4)мутационный </a:t>
            </a:r>
            <a:r>
              <a:rPr lang="ru-RU" dirty="0" smtClean="0"/>
              <a:t>процесс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91944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22. Многообразие видов живых организмов является результатом:</a:t>
            </a:r>
          </a:p>
          <a:p>
            <a:r>
              <a:rPr lang="ru-RU" dirty="0" smtClean="0"/>
              <a:t>1)активного мутационного процесса           </a:t>
            </a:r>
            <a:endParaRPr lang="ru-RU" dirty="0" smtClean="0"/>
          </a:p>
          <a:p>
            <a:r>
              <a:rPr lang="ru-RU" dirty="0" smtClean="0"/>
              <a:t>2)эволюции</a:t>
            </a:r>
            <a:endParaRPr lang="ru-RU" dirty="0" smtClean="0"/>
          </a:p>
          <a:p>
            <a:r>
              <a:rPr lang="ru-RU" dirty="0" smtClean="0"/>
              <a:t>3)межвидовой борьбы                                  </a:t>
            </a:r>
            <a:endParaRPr lang="ru-RU" dirty="0" smtClean="0"/>
          </a:p>
          <a:p>
            <a:r>
              <a:rPr lang="ru-RU" dirty="0" smtClean="0"/>
              <a:t> 4)комбинативной изменчивости</a:t>
            </a:r>
          </a:p>
          <a:p>
            <a:r>
              <a:rPr lang="ru-RU" b="1" dirty="0" smtClean="0"/>
              <a:t>23. Процесс, в результате которого выживают и оставляют после себя потомство преимущественно особи с полезными в данных условиях наследственными изменениями, называют:</a:t>
            </a:r>
          </a:p>
          <a:p>
            <a:r>
              <a:rPr lang="ru-RU" dirty="0" smtClean="0"/>
              <a:t>1)естественным отбором                    </a:t>
            </a:r>
            <a:endParaRPr lang="ru-RU" dirty="0" smtClean="0"/>
          </a:p>
          <a:p>
            <a:r>
              <a:rPr lang="ru-RU" dirty="0" smtClean="0"/>
              <a:t>2)</a:t>
            </a:r>
            <a:r>
              <a:rPr lang="ru-RU" dirty="0" err="1" smtClean="0"/>
              <a:t>модификационной</a:t>
            </a:r>
            <a:r>
              <a:rPr lang="ru-RU" dirty="0" smtClean="0"/>
              <a:t> </a:t>
            </a:r>
            <a:r>
              <a:rPr lang="ru-RU" dirty="0" smtClean="0"/>
              <a:t>изменчивостью</a:t>
            </a:r>
          </a:p>
          <a:p>
            <a:r>
              <a:rPr lang="ru-RU" dirty="0" smtClean="0"/>
              <a:t>3)наследственной изменчивостью   </a:t>
            </a:r>
            <a:endParaRPr lang="ru-RU" dirty="0" smtClean="0"/>
          </a:p>
          <a:p>
            <a:r>
              <a:rPr lang="ru-RU" dirty="0" smtClean="0"/>
              <a:t> 4)комбинативной изменчивостью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135960"/>
          </a:xfrm>
        </p:spPr>
        <p:txBody>
          <a:bodyPr>
            <a:normAutofit fontScale="62500" lnSpcReduction="20000"/>
          </a:bodyPr>
          <a:lstStyle/>
          <a:p>
            <a:r>
              <a:rPr lang="ru-RU" sz="4200" b="1" dirty="0" smtClean="0"/>
              <a:t>24. Многообразие пород собак является результатом</a:t>
            </a:r>
            <a:r>
              <a:rPr lang="ru-RU" sz="4200" dirty="0" smtClean="0"/>
              <a:t>:</a:t>
            </a:r>
          </a:p>
          <a:p>
            <a:r>
              <a:rPr lang="ru-RU" sz="4200" dirty="0" smtClean="0"/>
              <a:t>1)естественного отбора                        </a:t>
            </a:r>
            <a:endParaRPr lang="ru-RU" sz="4200" dirty="0" smtClean="0"/>
          </a:p>
          <a:p>
            <a:r>
              <a:rPr lang="ru-RU" sz="4200" dirty="0" smtClean="0"/>
              <a:t>2)искусственного </a:t>
            </a:r>
            <a:r>
              <a:rPr lang="ru-RU" sz="4200" dirty="0" smtClean="0"/>
              <a:t>отбора</a:t>
            </a:r>
          </a:p>
          <a:p>
            <a:r>
              <a:rPr lang="ru-RU" sz="4200" dirty="0" smtClean="0"/>
              <a:t>3)мутационного процесса               </a:t>
            </a:r>
            <a:endParaRPr lang="ru-RU" sz="4200" dirty="0" smtClean="0"/>
          </a:p>
          <a:p>
            <a:r>
              <a:rPr lang="ru-RU" sz="4200" dirty="0" smtClean="0"/>
              <a:t>4)</a:t>
            </a:r>
            <a:r>
              <a:rPr lang="ru-RU" sz="4200" dirty="0" err="1" smtClean="0"/>
              <a:t>модификационной</a:t>
            </a:r>
            <a:r>
              <a:rPr lang="ru-RU" sz="4200" dirty="0" smtClean="0"/>
              <a:t> изменчивости</a:t>
            </a:r>
          </a:p>
          <a:p>
            <a:endParaRPr lang="ru-RU" sz="4200" dirty="0" smtClean="0"/>
          </a:p>
          <a:p>
            <a:r>
              <a:rPr lang="ru-RU" sz="4200" b="1" dirty="0" smtClean="0"/>
              <a:t>25. В природных условиях особи различных популяций одного вида</a:t>
            </a:r>
          </a:p>
          <a:p>
            <a:r>
              <a:rPr lang="ru-RU" sz="4200" dirty="0" smtClean="0"/>
              <a:t>1)никогда не скрещиваются</a:t>
            </a:r>
          </a:p>
          <a:p>
            <a:r>
              <a:rPr lang="ru-RU" sz="4200" dirty="0" smtClean="0"/>
              <a:t>2)скрещиваются гораздо реже, чем особи одной популяции данного вида</a:t>
            </a:r>
          </a:p>
          <a:p>
            <a:r>
              <a:rPr lang="ru-RU" sz="4200" dirty="0" smtClean="0"/>
              <a:t>3)скрещиваются так же часто, как и особи одной популяции данного вида</a:t>
            </a:r>
          </a:p>
          <a:p>
            <a:r>
              <a:rPr lang="ru-RU" sz="4200" dirty="0" smtClean="0"/>
              <a:t>4)при скрещивании не дают плодовитого потомства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22208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2</a:t>
            </a:r>
            <a:r>
              <a:rPr lang="ru-RU" dirty="0" smtClean="0"/>
              <a:t>.</a:t>
            </a:r>
            <a:r>
              <a:rPr lang="ru-RU" b="1" dirty="0" smtClean="0"/>
              <a:t> </a:t>
            </a:r>
            <a:r>
              <a:rPr lang="ru-RU" b="1" dirty="0" smtClean="0"/>
              <a:t>Наиболее напряженной формой борьбы за существование считают;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492896"/>
            <a:ext cx="8291264" cy="3831704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1) Межвидовую.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2)  Внутривидовую.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3) С неблагоприятными условиями.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4) С антропогенными факторами.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35960"/>
          </a:xfrm>
        </p:spPr>
        <p:txBody>
          <a:bodyPr>
            <a:normAutofit fontScale="85000" lnSpcReduction="20000"/>
          </a:bodyPr>
          <a:lstStyle/>
          <a:p>
            <a:r>
              <a:rPr lang="ru-RU" sz="3900" b="1" dirty="0" smtClean="0"/>
              <a:t>26. Колебания численности особей популяции называются:</a:t>
            </a:r>
          </a:p>
          <a:p>
            <a:r>
              <a:rPr lang="ru-RU" sz="3900" dirty="0" smtClean="0"/>
              <a:t>1)мутациями                                      </a:t>
            </a:r>
            <a:endParaRPr lang="ru-RU" sz="3900" dirty="0" smtClean="0"/>
          </a:p>
          <a:p>
            <a:r>
              <a:rPr lang="ru-RU" sz="3900" dirty="0" smtClean="0"/>
              <a:t>2)модификациями</a:t>
            </a:r>
            <a:endParaRPr lang="ru-RU" sz="3900" dirty="0" smtClean="0"/>
          </a:p>
          <a:p>
            <a:r>
              <a:rPr lang="ru-RU" sz="3900" dirty="0" smtClean="0"/>
              <a:t>3)популяционными волнами           </a:t>
            </a:r>
            <a:endParaRPr lang="ru-RU" sz="3900" dirty="0" smtClean="0"/>
          </a:p>
          <a:p>
            <a:r>
              <a:rPr lang="ru-RU" sz="3900" dirty="0" smtClean="0"/>
              <a:t>4)естественным </a:t>
            </a:r>
            <a:r>
              <a:rPr lang="ru-RU" sz="3900" dirty="0" smtClean="0"/>
              <a:t>отбором</a:t>
            </a:r>
          </a:p>
          <a:p>
            <a:r>
              <a:rPr lang="ru-RU" sz="3900" b="1" dirty="0" smtClean="0"/>
              <a:t>27. Движущим фактором эволюции является:</a:t>
            </a:r>
          </a:p>
          <a:p>
            <a:r>
              <a:rPr lang="ru-RU" sz="3900" dirty="0" smtClean="0"/>
              <a:t>1)мутационный процесс                         </a:t>
            </a:r>
            <a:endParaRPr lang="ru-RU" sz="3900" dirty="0" smtClean="0"/>
          </a:p>
          <a:p>
            <a:r>
              <a:rPr lang="ru-RU" sz="3900" dirty="0" smtClean="0"/>
              <a:t>2)дрейф </a:t>
            </a:r>
            <a:r>
              <a:rPr lang="ru-RU" sz="3900" dirty="0" smtClean="0"/>
              <a:t>генов</a:t>
            </a:r>
          </a:p>
          <a:p>
            <a:r>
              <a:rPr lang="ru-RU" sz="3900" dirty="0" smtClean="0"/>
              <a:t>3)естественный отбор                              </a:t>
            </a:r>
            <a:endParaRPr lang="ru-RU" sz="3900" dirty="0" smtClean="0"/>
          </a:p>
          <a:p>
            <a:r>
              <a:rPr lang="ru-RU" sz="3900" dirty="0" smtClean="0"/>
              <a:t>4)изоляция </a:t>
            </a:r>
            <a:r>
              <a:rPr lang="ru-RU" sz="3900" dirty="0" smtClean="0"/>
              <a:t>популяций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964488" cy="6063952"/>
          </a:xfrm>
        </p:spPr>
        <p:txBody>
          <a:bodyPr>
            <a:normAutofit fontScale="62500" lnSpcReduction="20000"/>
          </a:bodyPr>
          <a:lstStyle/>
          <a:p>
            <a:r>
              <a:rPr lang="ru-RU" sz="3900" b="1" dirty="0" smtClean="0"/>
              <a:t>28. Группу особей данного вида считают популяцией на основании того что они</a:t>
            </a:r>
            <a:r>
              <a:rPr lang="ru-RU" sz="3900" dirty="0" smtClean="0"/>
              <a:t>: </a:t>
            </a:r>
          </a:p>
          <a:p>
            <a:r>
              <a:rPr lang="ru-RU" sz="3900" dirty="0" smtClean="0"/>
              <a:t>1)могут скрещиваться между собой          </a:t>
            </a:r>
            <a:endParaRPr lang="ru-RU" sz="3900" dirty="0" smtClean="0"/>
          </a:p>
          <a:p>
            <a:r>
              <a:rPr lang="ru-RU" sz="3900" dirty="0" smtClean="0"/>
              <a:t> 2)</a:t>
            </a:r>
            <a:r>
              <a:rPr lang="ru-RU" sz="3900" dirty="0" err="1" smtClean="0"/>
              <a:t>фенотипически</a:t>
            </a:r>
            <a:r>
              <a:rPr lang="ru-RU" sz="3900" dirty="0" smtClean="0"/>
              <a:t> сходны</a:t>
            </a:r>
          </a:p>
          <a:p>
            <a:r>
              <a:rPr lang="ru-RU" sz="3900" dirty="0" smtClean="0"/>
              <a:t>3)генетически близки </a:t>
            </a:r>
            <a:endParaRPr lang="ru-RU" sz="3900" dirty="0" smtClean="0"/>
          </a:p>
          <a:p>
            <a:r>
              <a:rPr lang="ru-RU" sz="3900" dirty="0" smtClean="0"/>
              <a:t>4)на </a:t>
            </a:r>
            <a:r>
              <a:rPr lang="ru-RU" sz="3900" dirty="0" smtClean="0"/>
              <a:t>протяжении ряда поколений существуют относительно обособленно от других групп особей данного </a:t>
            </a:r>
            <a:r>
              <a:rPr lang="ru-RU" sz="3900" dirty="0" smtClean="0"/>
              <a:t>вида.</a:t>
            </a:r>
          </a:p>
          <a:p>
            <a:endParaRPr lang="ru-RU" sz="3900" dirty="0" smtClean="0"/>
          </a:p>
          <a:p>
            <a:r>
              <a:rPr lang="ru-RU" sz="4000" dirty="0" smtClean="0"/>
              <a:t>29</a:t>
            </a:r>
            <a:r>
              <a:rPr lang="ru-RU" sz="4000" b="1" dirty="0" smtClean="0"/>
              <a:t>. </a:t>
            </a:r>
            <a:r>
              <a:rPr lang="ru-RU" sz="4000" b="1" dirty="0" smtClean="0"/>
              <a:t>Примером межвидовой борьбы за существование является:</a:t>
            </a:r>
          </a:p>
          <a:p>
            <a:r>
              <a:rPr lang="ru-RU" sz="4000" dirty="0" smtClean="0"/>
              <a:t>1)повилика, растущая на других растениях  </a:t>
            </a:r>
          </a:p>
          <a:p>
            <a:r>
              <a:rPr lang="ru-RU" sz="4000" dirty="0" smtClean="0"/>
              <a:t>2)сурепка на пшеничном поле</a:t>
            </a:r>
          </a:p>
          <a:p>
            <a:r>
              <a:rPr lang="ru-RU" sz="4000" dirty="0" smtClean="0"/>
              <a:t>3)клубеньковые бактерии на корнях бобовых</a:t>
            </a:r>
          </a:p>
          <a:p>
            <a:r>
              <a:rPr lang="ru-RU" sz="4000" dirty="0" smtClean="0"/>
              <a:t>4)венерина мухоловка, поймавшая муху</a:t>
            </a:r>
          </a:p>
          <a:p>
            <a:endParaRPr lang="ru-RU" sz="3900" dirty="0" smtClean="0"/>
          </a:p>
          <a:p>
            <a:r>
              <a:rPr lang="ru-RU" sz="3900" b="1" dirty="0" smtClean="0"/>
              <a:t> </a:t>
            </a:r>
            <a:endParaRPr lang="ru-RU" sz="39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800" y="704088"/>
            <a:ext cx="337403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35960"/>
          </a:xfrm>
        </p:spPr>
        <p:txBody>
          <a:bodyPr>
            <a:normAutofit fontScale="92500" lnSpcReduction="20000"/>
          </a:bodyPr>
          <a:lstStyle/>
          <a:p>
            <a:r>
              <a:rPr lang="ru-RU" sz="3200" b="1" dirty="0" smtClean="0"/>
              <a:t>30.  Приспособленность является результатом:</a:t>
            </a:r>
          </a:p>
          <a:p>
            <a:r>
              <a:rPr lang="ru-RU" sz="3200" dirty="0" smtClean="0"/>
              <a:t>1)</a:t>
            </a:r>
            <a:r>
              <a:rPr lang="ru-RU" sz="3200" dirty="0" err="1" smtClean="0"/>
              <a:t>модификационной</a:t>
            </a:r>
            <a:r>
              <a:rPr lang="ru-RU" sz="3200" dirty="0" smtClean="0"/>
              <a:t> изменчивости          </a:t>
            </a:r>
            <a:endParaRPr lang="ru-RU" sz="3200" dirty="0" smtClean="0"/>
          </a:p>
          <a:p>
            <a:r>
              <a:rPr lang="ru-RU" sz="3200" dirty="0" smtClean="0"/>
              <a:t>2)мутационной </a:t>
            </a:r>
            <a:r>
              <a:rPr lang="ru-RU" sz="3200" dirty="0" smtClean="0"/>
              <a:t>изменчивости</a:t>
            </a:r>
          </a:p>
          <a:p>
            <a:r>
              <a:rPr lang="ru-RU" sz="3200" dirty="0" smtClean="0"/>
              <a:t>3)комбинативной изменчивости           </a:t>
            </a:r>
            <a:endParaRPr lang="ru-RU" sz="3200" dirty="0" smtClean="0"/>
          </a:p>
          <a:p>
            <a:r>
              <a:rPr lang="ru-RU" sz="3200" dirty="0" smtClean="0"/>
              <a:t>4)действия </a:t>
            </a:r>
            <a:r>
              <a:rPr lang="ru-RU" sz="3200" dirty="0" smtClean="0"/>
              <a:t>естественного </a:t>
            </a:r>
            <a:r>
              <a:rPr lang="ru-RU" sz="3200" dirty="0" smtClean="0"/>
              <a:t>отбора</a:t>
            </a:r>
          </a:p>
          <a:p>
            <a:endParaRPr lang="ru-RU" sz="3200" dirty="0" smtClean="0"/>
          </a:p>
          <a:p>
            <a:r>
              <a:rPr lang="ru-RU" sz="3200" b="1" dirty="0" smtClean="0"/>
              <a:t>31. Обмен генов между популяциями одного вида может прекратиться в результате</a:t>
            </a:r>
            <a:r>
              <a:rPr lang="ru-RU" sz="3200" b="1" dirty="0" smtClean="0"/>
              <a:t>: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1)внутривидовой борьбы             </a:t>
            </a:r>
            <a:endParaRPr lang="ru-RU" sz="3200" dirty="0" smtClean="0"/>
          </a:p>
          <a:p>
            <a:r>
              <a:rPr lang="ru-RU" sz="3200" dirty="0" smtClean="0"/>
              <a:t>2)изменения </a:t>
            </a:r>
            <a:r>
              <a:rPr lang="ru-RU" sz="3200" dirty="0" smtClean="0"/>
              <a:t>климатических условий </a:t>
            </a:r>
            <a:endParaRPr lang="ru-RU" sz="3200" dirty="0" smtClean="0"/>
          </a:p>
          <a:p>
            <a:r>
              <a:rPr lang="ru-RU" sz="3200" dirty="0" smtClean="0"/>
              <a:t>3)увеличения </a:t>
            </a:r>
            <a:r>
              <a:rPr lang="ru-RU" sz="3200" dirty="0" smtClean="0"/>
              <a:t>численности популяций          </a:t>
            </a:r>
            <a:endParaRPr lang="ru-RU" sz="3200" dirty="0" smtClean="0"/>
          </a:p>
          <a:p>
            <a:r>
              <a:rPr lang="ru-RU" sz="3200" dirty="0" smtClean="0"/>
              <a:t> 4)изоляции популяций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35960"/>
          </a:xfrm>
        </p:spPr>
        <p:txBody>
          <a:bodyPr>
            <a:normAutofit fontScale="70000" lnSpcReduction="20000"/>
          </a:bodyPr>
          <a:lstStyle/>
          <a:p>
            <a:r>
              <a:rPr lang="ru-RU" sz="3900" b="1" dirty="0" smtClean="0"/>
              <a:t>32. Наиболее напряженной формой борьбы за существование является борьба:  </a:t>
            </a:r>
          </a:p>
          <a:p>
            <a:r>
              <a:rPr lang="ru-RU" sz="3900" dirty="0" smtClean="0"/>
              <a:t>1)с неблагоприятными условиями среды  </a:t>
            </a:r>
            <a:endParaRPr lang="ru-RU" sz="3900" dirty="0" smtClean="0"/>
          </a:p>
          <a:p>
            <a:r>
              <a:rPr lang="ru-RU" sz="3900" dirty="0" smtClean="0"/>
              <a:t>2)с </a:t>
            </a:r>
            <a:r>
              <a:rPr lang="ru-RU" sz="3900" dirty="0" smtClean="0"/>
              <a:t>паразитами </a:t>
            </a:r>
            <a:endParaRPr lang="ru-RU" sz="3900" dirty="0" smtClean="0"/>
          </a:p>
          <a:p>
            <a:r>
              <a:rPr lang="ru-RU" sz="3900" dirty="0" smtClean="0"/>
              <a:t> 3)межвидовая         </a:t>
            </a:r>
            <a:endParaRPr lang="ru-RU" sz="3900" dirty="0" smtClean="0"/>
          </a:p>
          <a:p>
            <a:r>
              <a:rPr lang="ru-RU" sz="3900" dirty="0" smtClean="0"/>
              <a:t>4)внутривидовая</a:t>
            </a:r>
            <a:endParaRPr lang="ru-RU" sz="3900" dirty="0" smtClean="0"/>
          </a:p>
          <a:p>
            <a:r>
              <a:rPr lang="ru-RU" sz="3900" b="1" dirty="0" smtClean="0"/>
              <a:t>33. Отбор, приводящий к смещению средней нормы показателя признака, называется:</a:t>
            </a:r>
          </a:p>
          <a:p>
            <a:r>
              <a:rPr lang="ru-RU" sz="3900" dirty="0" smtClean="0"/>
              <a:t>1)искусственным     </a:t>
            </a:r>
            <a:r>
              <a:rPr lang="ru-RU" sz="3900" dirty="0" smtClean="0"/>
              <a:t>2)</a:t>
            </a:r>
            <a:r>
              <a:rPr lang="ru-RU" sz="3900" dirty="0" err="1" smtClean="0"/>
              <a:t>дизруптивным</a:t>
            </a:r>
            <a:r>
              <a:rPr lang="ru-RU" sz="3900" dirty="0" smtClean="0"/>
              <a:t>     3)движущим </a:t>
            </a:r>
            <a:r>
              <a:rPr lang="ru-RU" sz="3900" dirty="0" smtClean="0"/>
              <a:t>4)стабилизирующим                          </a:t>
            </a:r>
          </a:p>
          <a:p>
            <a:r>
              <a:rPr lang="ru-RU" sz="3900" b="1" dirty="0" smtClean="0"/>
              <a:t>34. Направляющим фактором эволюции является:</a:t>
            </a:r>
          </a:p>
          <a:p>
            <a:r>
              <a:rPr lang="ru-RU" sz="3900" dirty="0" smtClean="0"/>
              <a:t>1)наследственность   </a:t>
            </a:r>
            <a:r>
              <a:rPr lang="ru-RU" sz="3900" dirty="0" smtClean="0"/>
              <a:t>2)изменчивость </a:t>
            </a:r>
          </a:p>
          <a:p>
            <a:r>
              <a:rPr lang="ru-RU" sz="3900" dirty="0" smtClean="0"/>
              <a:t>3)мутация</a:t>
            </a:r>
            <a:r>
              <a:rPr lang="ru-RU" sz="3900" dirty="0" smtClean="0"/>
              <a:t>  4)естественный отбор   </a:t>
            </a:r>
            <a:r>
              <a:rPr lang="ru-RU" dirty="0" smtClean="0"/>
              <a:t>                               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6063952"/>
          </a:xfrm>
        </p:spPr>
        <p:txBody>
          <a:bodyPr>
            <a:normAutofit fontScale="77500" lnSpcReduction="20000"/>
          </a:bodyPr>
          <a:lstStyle/>
          <a:p>
            <a:r>
              <a:rPr lang="ru-RU" sz="3500" b="1" dirty="0" smtClean="0"/>
              <a:t>35. Материалом для естественного отбора является:</a:t>
            </a:r>
          </a:p>
          <a:p>
            <a:r>
              <a:rPr lang="ru-RU" sz="3500" dirty="0" smtClean="0"/>
              <a:t>1)наследственная изменчивость 2)</a:t>
            </a:r>
            <a:r>
              <a:rPr lang="ru-RU" sz="3500" dirty="0" err="1" smtClean="0"/>
              <a:t>модификационная</a:t>
            </a:r>
            <a:r>
              <a:rPr lang="ru-RU" sz="3500" dirty="0" smtClean="0"/>
              <a:t> изменчивость</a:t>
            </a:r>
          </a:p>
          <a:p>
            <a:r>
              <a:rPr lang="ru-RU" sz="3500" dirty="0" smtClean="0"/>
              <a:t>3)приспособленность популяций к среде </a:t>
            </a:r>
            <a:r>
              <a:rPr lang="ru-RU" sz="3500" dirty="0" smtClean="0"/>
              <a:t>обитания</a:t>
            </a:r>
          </a:p>
          <a:p>
            <a:r>
              <a:rPr lang="ru-RU" sz="3500" dirty="0" smtClean="0"/>
              <a:t> </a:t>
            </a:r>
            <a:r>
              <a:rPr lang="ru-RU" sz="3500" dirty="0" smtClean="0"/>
              <a:t>4)многообразие </a:t>
            </a:r>
            <a:r>
              <a:rPr lang="ru-RU" sz="3500" dirty="0" smtClean="0"/>
              <a:t>видов</a:t>
            </a:r>
          </a:p>
          <a:p>
            <a:endParaRPr lang="ru-RU" sz="3500" dirty="0" smtClean="0"/>
          </a:p>
          <a:p>
            <a:r>
              <a:rPr lang="ru-RU" sz="3500" b="1" dirty="0" smtClean="0"/>
              <a:t>36. Приспособленность является результатом:</a:t>
            </a:r>
          </a:p>
          <a:p>
            <a:r>
              <a:rPr lang="ru-RU" sz="3500" dirty="0" smtClean="0"/>
              <a:t>1) </a:t>
            </a:r>
            <a:r>
              <a:rPr lang="ru-RU" sz="3500" dirty="0" err="1" smtClean="0"/>
              <a:t>модификационной</a:t>
            </a:r>
            <a:r>
              <a:rPr lang="ru-RU" sz="3500" dirty="0" smtClean="0"/>
              <a:t> изменчивости</a:t>
            </a:r>
          </a:p>
          <a:p>
            <a:r>
              <a:rPr lang="ru-RU" sz="3500" dirty="0" smtClean="0"/>
              <a:t>2) естественного отбора и сохранения особей с полезными признаками</a:t>
            </a:r>
          </a:p>
          <a:p>
            <a:r>
              <a:rPr lang="ru-RU" sz="3500" dirty="0" smtClean="0"/>
              <a:t>3) увеличения численности </a:t>
            </a:r>
            <a:r>
              <a:rPr lang="ru-RU" sz="3500" dirty="0" err="1" smtClean="0"/>
              <a:t>гомозигот</a:t>
            </a:r>
            <a:r>
              <a:rPr lang="ru-RU" sz="3500" dirty="0" smtClean="0"/>
              <a:t> в популяции  </a:t>
            </a:r>
            <a:endParaRPr lang="ru-RU" sz="3500" dirty="0" smtClean="0"/>
          </a:p>
          <a:p>
            <a:r>
              <a:rPr lang="ru-RU" sz="3500" dirty="0" smtClean="0"/>
              <a:t>4</a:t>
            </a:r>
            <a:r>
              <a:rPr lang="ru-RU" sz="3500" dirty="0" smtClean="0"/>
              <a:t>) близкородственного скрещивания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063952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37. Способность живых существ производить большое количество потомков и ограниченность мест обитания и жизненных ресурсов являются непосредственными причинами:</a:t>
            </a:r>
          </a:p>
          <a:p>
            <a:r>
              <a:rPr lang="ru-RU" dirty="0" smtClean="0"/>
              <a:t>1)наследственной изменчивости;       </a:t>
            </a:r>
            <a:endParaRPr lang="ru-RU" dirty="0" smtClean="0"/>
          </a:p>
          <a:p>
            <a:r>
              <a:rPr lang="ru-RU" dirty="0" smtClean="0"/>
              <a:t> 2)борьбы за существование;</a:t>
            </a:r>
          </a:p>
          <a:p>
            <a:r>
              <a:rPr lang="ru-RU" dirty="0" smtClean="0"/>
              <a:t>3)вымирания;                                        </a:t>
            </a:r>
            <a:endParaRPr lang="ru-RU" dirty="0" smtClean="0"/>
          </a:p>
          <a:p>
            <a:r>
              <a:rPr lang="ru-RU" dirty="0" smtClean="0"/>
              <a:t> 4)видообразования.</a:t>
            </a:r>
          </a:p>
          <a:p>
            <a:r>
              <a:rPr lang="ru-RU" b="1" dirty="0" smtClean="0"/>
              <a:t>38. Наследственная изменчивость в процессе эволюции:</a:t>
            </a:r>
          </a:p>
          <a:p>
            <a:r>
              <a:rPr lang="ru-RU" dirty="0" smtClean="0"/>
              <a:t>1)создает новые виды; </a:t>
            </a:r>
            <a:endParaRPr lang="ru-RU" dirty="0" smtClean="0"/>
          </a:p>
          <a:p>
            <a:r>
              <a:rPr lang="ru-RU" dirty="0" smtClean="0"/>
              <a:t>2)доставляет </a:t>
            </a:r>
            <a:r>
              <a:rPr lang="ru-RU" dirty="0" smtClean="0"/>
              <a:t>материал для эволюции;</a:t>
            </a:r>
          </a:p>
          <a:p>
            <a:r>
              <a:rPr lang="ru-RU" dirty="0" smtClean="0"/>
              <a:t>3)закрепляет созданный в процессе эволюции материал;</a:t>
            </a:r>
          </a:p>
          <a:p>
            <a:r>
              <a:rPr lang="ru-RU" dirty="0" smtClean="0"/>
              <a:t>4)сохраняет наиболее полезные изменения.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6063952"/>
          </a:xfrm>
        </p:spPr>
        <p:txBody>
          <a:bodyPr>
            <a:normAutofit/>
          </a:bodyPr>
          <a:lstStyle/>
          <a:p>
            <a:r>
              <a:rPr lang="ru-RU" b="1" dirty="0" smtClean="0"/>
              <a:t>39. Естественный отбор действует на уровне:</a:t>
            </a:r>
          </a:p>
          <a:p>
            <a:r>
              <a:rPr lang="ru-RU" dirty="0" smtClean="0"/>
              <a:t>1)отдельного организма;    </a:t>
            </a:r>
            <a:endParaRPr lang="ru-RU" dirty="0" smtClean="0"/>
          </a:p>
          <a:p>
            <a:r>
              <a:rPr lang="ru-RU" dirty="0" smtClean="0"/>
              <a:t>2)популяции</a:t>
            </a:r>
            <a:r>
              <a:rPr lang="ru-RU" dirty="0" smtClean="0"/>
              <a:t>; </a:t>
            </a:r>
            <a:endParaRPr lang="ru-RU" dirty="0" smtClean="0"/>
          </a:p>
          <a:p>
            <a:r>
              <a:rPr lang="ru-RU" dirty="0" smtClean="0"/>
              <a:t>3)вида</a:t>
            </a:r>
            <a:r>
              <a:rPr lang="ru-RU" dirty="0" smtClean="0"/>
              <a:t>;    </a:t>
            </a:r>
            <a:endParaRPr lang="ru-RU" dirty="0" smtClean="0"/>
          </a:p>
          <a:p>
            <a:r>
              <a:rPr lang="ru-RU" dirty="0" smtClean="0"/>
              <a:t> 4)биоценоза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dirty="0" smtClean="0"/>
              <a:t>40. Движущая форма отбора обычно приводит к:</a:t>
            </a:r>
          </a:p>
          <a:p>
            <a:r>
              <a:rPr lang="ru-RU" dirty="0" smtClean="0"/>
              <a:t>1)уничтожению особей с отклонениями от прежней нормы реакции;</a:t>
            </a:r>
          </a:p>
          <a:p>
            <a:r>
              <a:rPr lang="ru-RU" dirty="0" smtClean="0"/>
              <a:t>2)сужению прежней нормы реакции;  </a:t>
            </a:r>
            <a:endParaRPr lang="ru-RU" dirty="0" smtClean="0"/>
          </a:p>
          <a:p>
            <a:r>
              <a:rPr lang="ru-RU" dirty="0" smtClean="0"/>
              <a:t>4)сдвигу </a:t>
            </a:r>
            <a:r>
              <a:rPr lang="ru-RU" dirty="0" smtClean="0"/>
              <a:t>прежней нормы реакции.</a:t>
            </a:r>
          </a:p>
          <a:p>
            <a:r>
              <a:rPr lang="ru-RU" dirty="0" smtClean="0"/>
              <a:t>3)расширению прежней нормы реакции;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591993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41. Результатом действия естественного отбора </a:t>
            </a:r>
            <a:r>
              <a:rPr lang="ru-RU" sz="4000" b="1" dirty="0" smtClean="0"/>
              <a:t>не</a:t>
            </a:r>
            <a:r>
              <a:rPr lang="ru-RU" b="1" dirty="0" smtClean="0"/>
              <a:t> является:</a:t>
            </a:r>
          </a:p>
          <a:p>
            <a:r>
              <a:rPr lang="ru-RU" dirty="0" smtClean="0"/>
              <a:t>1)приспособленность организмов к среде обитания;</a:t>
            </a:r>
          </a:p>
          <a:p>
            <a:r>
              <a:rPr lang="ru-RU" dirty="0" smtClean="0"/>
              <a:t>2)многообразие органического мира; </a:t>
            </a:r>
            <a:endParaRPr lang="ru-RU" dirty="0" smtClean="0"/>
          </a:p>
          <a:p>
            <a:r>
              <a:rPr lang="ru-RU" dirty="0" smtClean="0"/>
              <a:t>3)борьба </a:t>
            </a:r>
            <a:r>
              <a:rPr lang="ru-RU" dirty="0" smtClean="0"/>
              <a:t>за существование;</a:t>
            </a:r>
          </a:p>
          <a:p>
            <a:r>
              <a:rPr lang="ru-RU" dirty="0" smtClean="0"/>
              <a:t>4)совершенствование организации живых существ.</a:t>
            </a:r>
          </a:p>
          <a:p>
            <a:r>
              <a:rPr lang="ru-RU" b="1" dirty="0" smtClean="0"/>
              <a:t>42. Изоляция - это фактор эволюции, который:</a:t>
            </a:r>
          </a:p>
          <a:p>
            <a:r>
              <a:rPr lang="ru-RU" dirty="0" smtClean="0"/>
              <a:t>1)не влияет на скорость видообразования; 2)замедляет процесс формирования приспособленности;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 smtClean="0"/>
              <a:t>) не препятствует смешиванию популяции внутри вида;</a:t>
            </a:r>
          </a:p>
          <a:p>
            <a:r>
              <a:rPr lang="ru-RU" dirty="0" smtClean="0"/>
              <a:t>4) ускоряет эволюционный процесс.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>
            <a:normAutofit fontScale="62500" lnSpcReduction="20000"/>
          </a:bodyPr>
          <a:lstStyle/>
          <a:p>
            <a:r>
              <a:rPr lang="ru-RU" sz="4200" b="1" dirty="0" smtClean="0"/>
              <a:t>43. Популяцию считают элементарной единицей </a:t>
            </a:r>
            <a:r>
              <a:rPr lang="ru-RU" sz="4200" b="1" dirty="0" smtClean="0"/>
              <a:t>эволюции</a:t>
            </a:r>
            <a:r>
              <a:rPr lang="ru-RU" sz="4200" b="1" dirty="0" smtClean="0"/>
              <a:t>, т.к.:</a:t>
            </a:r>
          </a:p>
          <a:p>
            <a:r>
              <a:rPr lang="ru-RU" sz="4200" dirty="0" smtClean="0"/>
              <a:t>1) она обладает целостным генофондом, способным изменяться;</a:t>
            </a:r>
          </a:p>
          <a:p>
            <a:r>
              <a:rPr lang="ru-RU" sz="4200" dirty="0" smtClean="0"/>
              <a:t>2) особи популяции имеют сходный обмен веществ;</a:t>
            </a:r>
          </a:p>
          <a:p>
            <a:r>
              <a:rPr lang="ru-RU" sz="4200" dirty="0" smtClean="0"/>
              <a:t>3) особи популяции отличаются размерами; </a:t>
            </a:r>
            <a:endParaRPr lang="ru-RU" sz="4200" dirty="0" smtClean="0"/>
          </a:p>
          <a:p>
            <a:r>
              <a:rPr lang="ru-RU" sz="4200" dirty="0" smtClean="0"/>
              <a:t>4</a:t>
            </a:r>
            <a:r>
              <a:rPr lang="ru-RU" sz="4200" dirty="0" smtClean="0"/>
              <a:t>) она не способна изменяться во времени.</a:t>
            </a:r>
          </a:p>
          <a:p>
            <a:r>
              <a:rPr lang="ru-RU" sz="4200" b="1" dirty="0" smtClean="0"/>
              <a:t>44. Увеличение численного состава популяции определяется:</a:t>
            </a:r>
          </a:p>
          <a:p>
            <a:r>
              <a:rPr lang="ru-RU" sz="4200" dirty="0" smtClean="0"/>
              <a:t>1) высокой частотой мутаций; </a:t>
            </a:r>
            <a:endParaRPr lang="ru-RU" sz="4200" dirty="0" smtClean="0"/>
          </a:p>
          <a:p>
            <a:r>
              <a:rPr lang="ru-RU" sz="4200" dirty="0" smtClean="0"/>
              <a:t>2</a:t>
            </a:r>
            <a:r>
              <a:rPr lang="ru-RU" sz="4200" dirty="0" smtClean="0"/>
              <a:t>) разнообразием составляющих её организмов;</a:t>
            </a:r>
          </a:p>
          <a:p>
            <a:r>
              <a:rPr lang="ru-RU" sz="4200" dirty="0" smtClean="0"/>
              <a:t>3) популяционными волнами</a:t>
            </a:r>
            <a:r>
              <a:rPr lang="ru-RU" sz="4200" dirty="0" smtClean="0"/>
              <a:t>;</a:t>
            </a:r>
          </a:p>
          <a:p>
            <a:r>
              <a:rPr lang="ru-RU" sz="4200" dirty="0" smtClean="0"/>
              <a:t>4</a:t>
            </a:r>
            <a:r>
              <a:rPr lang="ru-RU" sz="4200" dirty="0" smtClean="0"/>
              <a:t>) преобладанием рождаемости над смертностью.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>
            <a:normAutofit/>
          </a:bodyPr>
          <a:lstStyle/>
          <a:p>
            <a:r>
              <a:rPr lang="ru-RU" b="1" dirty="0" smtClean="0"/>
              <a:t>45. Целостность вида обусловлена:</a:t>
            </a:r>
          </a:p>
          <a:p>
            <a:r>
              <a:rPr lang="ru-RU" dirty="0" smtClean="0"/>
              <a:t>1) сходными пищевыми потребностями;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/>
              <a:t>) генетическим единством его особей;</a:t>
            </a:r>
          </a:p>
          <a:p>
            <a:r>
              <a:rPr lang="ru-RU" dirty="0" smtClean="0"/>
              <a:t>3) колебаниями численности его особей;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 smtClean="0"/>
              <a:t>) связями между популяциями разных видов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dirty="0" smtClean="0"/>
              <a:t>46. Какую роль в природе играет состязание самцов за самку:</a:t>
            </a:r>
          </a:p>
          <a:p>
            <a:r>
              <a:rPr lang="ru-RU" dirty="0" smtClean="0"/>
              <a:t>1) улучшает генофонд популяции;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 smtClean="0"/>
              <a:t>) сохраняет плодовитость самок;</a:t>
            </a:r>
          </a:p>
          <a:p>
            <a:r>
              <a:rPr lang="ru-RU" dirty="0" smtClean="0"/>
              <a:t>2) способствует развитию видовых признаков;</a:t>
            </a:r>
          </a:p>
          <a:p>
            <a:r>
              <a:rPr lang="ru-RU" dirty="0" smtClean="0"/>
              <a:t>4) способствует повышению плодовитости особей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23762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3</a:t>
            </a:r>
            <a:r>
              <a:rPr lang="ru-RU" b="1" dirty="0" smtClean="0"/>
              <a:t>.Борьба </a:t>
            </a:r>
            <a:r>
              <a:rPr lang="ru-RU" b="1" dirty="0" smtClean="0"/>
              <a:t>за существование </a:t>
            </a:r>
            <a:br>
              <a:rPr lang="ru-RU" b="1" dirty="0" smtClean="0"/>
            </a:br>
            <a:r>
              <a:rPr lang="ru-RU" b="1" dirty="0" smtClean="0"/>
              <a:t>играет большую роль в эволюции, так как;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996952"/>
            <a:ext cx="8003232" cy="361568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1) сохраняет особей с полезными признаками.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2) сохраняет особей с любыми признаками.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3) поставляет материал для отбора.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4) обостряет взаимоотношения.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91944"/>
          </a:xfrm>
        </p:spPr>
        <p:txBody>
          <a:bodyPr>
            <a:normAutofit/>
          </a:bodyPr>
          <a:lstStyle/>
          <a:p>
            <a:r>
              <a:rPr lang="ru-RU" b="1" dirty="0" smtClean="0"/>
              <a:t>47. Роль рецессивных мутаций в эволюции состоит в том, что они</a:t>
            </a:r>
          </a:p>
          <a:p>
            <a:r>
              <a:rPr lang="ru-RU" dirty="0" smtClean="0"/>
              <a:t>1) проявляются в первом поколении;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 smtClean="0"/>
              <a:t>) ведут к ароморфозам;</a:t>
            </a:r>
          </a:p>
          <a:p>
            <a:r>
              <a:rPr lang="ru-RU" dirty="0" smtClean="0"/>
              <a:t>2) являются скрытым резервом наследственной изменчивости;</a:t>
            </a:r>
          </a:p>
          <a:p>
            <a:r>
              <a:rPr lang="ru-RU" dirty="0" smtClean="0"/>
              <a:t>4) затрагивают гены соматических </a:t>
            </a:r>
            <a:r>
              <a:rPr lang="ru-RU" dirty="0" smtClean="0"/>
              <a:t>клеток</a:t>
            </a:r>
          </a:p>
          <a:p>
            <a:r>
              <a:rPr lang="ru-RU" b="1" dirty="0" smtClean="0"/>
              <a:t>48. Генетическое единство особей популяции одного вида проявляется в:</a:t>
            </a:r>
          </a:p>
          <a:p>
            <a:r>
              <a:rPr lang="ru-RU" dirty="0" smtClean="0"/>
              <a:t>1) общности их местообитания;        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/>
              <a:t>) сходстве процессов онтогенеза;</a:t>
            </a:r>
          </a:p>
          <a:p>
            <a:r>
              <a:rPr lang="ru-RU" dirty="0" smtClean="0"/>
              <a:t>3) равном соотношении полов;          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 smtClean="0"/>
              <a:t>) скрещивании особей.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800" y="704088"/>
            <a:ext cx="85375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>
            <a:normAutofit/>
          </a:bodyPr>
          <a:lstStyle/>
          <a:p>
            <a:r>
              <a:rPr lang="ru-RU" b="1" dirty="0" smtClean="0"/>
              <a:t>49</a:t>
            </a:r>
            <a:r>
              <a:rPr lang="ru-RU" b="1" dirty="0" smtClean="0"/>
              <a:t>. Интенсивность размножения и ограниченность ресурсов для жизни организмов является причиной:</a:t>
            </a:r>
          </a:p>
          <a:p>
            <a:r>
              <a:rPr lang="ru-RU" dirty="0" smtClean="0"/>
              <a:t>1) естественного отбора;   2) дрейфа генов;</a:t>
            </a:r>
          </a:p>
          <a:p>
            <a:r>
              <a:rPr lang="ru-RU" dirty="0" smtClean="0"/>
              <a:t>3) формирования приспособленности;      </a:t>
            </a:r>
            <a:endParaRPr lang="ru-RU" dirty="0" smtClean="0"/>
          </a:p>
          <a:p>
            <a:r>
              <a:rPr lang="ru-RU" dirty="0" smtClean="0"/>
              <a:t> 4) борьбы за существование.</a:t>
            </a:r>
          </a:p>
          <a:p>
            <a:r>
              <a:rPr lang="ru-RU" b="1" dirty="0" smtClean="0"/>
              <a:t>50. Материалом для естественного отбора служит изменчивость:</a:t>
            </a:r>
          </a:p>
          <a:p>
            <a:r>
              <a:rPr lang="ru-RU" dirty="0" smtClean="0"/>
              <a:t>1) </a:t>
            </a:r>
            <a:r>
              <a:rPr lang="ru-RU" dirty="0" smtClean="0"/>
              <a:t>сезонная</a:t>
            </a:r>
          </a:p>
          <a:p>
            <a:r>
              <a:rPr lang="ru-RU" dirty="0" smtClean="0"/>
              <a:t> </a:t>
            </a:r>
            <a:r>
              <a:rPr lang="ru-RU" dirty="0" smtClean="0"/>
              <a:t>2) мутационная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 smtClean="0"/>
              <a:t>) определённая  </a:t>
            </a:r>
            <a:endParaRPr lang="ru-RU" dirty="0" smtClean="0"/>
          </a:p>
          <a:p>
            <a:r>
              <a:rPr lang="ru-RU" dirty="0" smtClean="0"/>
              <a:t> 4) фенотипическая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577592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51. Дрейф генов – это:</a:t>
            </a:r>
          </a:p>
          <a:p>
            <a:r>
              <a:rPr lang="ru-RU" dirty="0" smtClean="0"/>
              <a:t>1) случайное изменение частот встречаемости их аллелей в популяции</a:t>
            </a:r>
          </a:p>
          <a:p>
            <a:r>
              <a:rPr lang="ru-RU" dirty="0" smtClean="0"/>
              <a:t>2) перемещение особей их одной популяции в другую</a:t>
            </a:r>
          </a:p>
          <a:p>
            <a:r>
              <a:rPr lang="ru-RU" dirty="0" smtClean="0"/>
              <a:t>3) </a:t>
            </a:r>
            <a:r>
              <a:rPr lang="ru-RU" dirty="0" smtClean="0"/>
              <a:t>направленное </a:t>
            </a:r>
            <a:r>
              <a:rPr lang="ru-RU" dirty="0" smtClean="0"/>
              <a:t>скрещивание особей в популяции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 smtClean="0"/>
              <a:t>) результат естественного отбора</a:t>
            </a:r>
          </a:p>
          <a:p>
            <a:r>
              <a:rPr lang="ru-RU" b="1" dirty="0" smtClean="0"/>
              <a:t>52. Пример внутривидовой борьбы за существование:</a:t>
            </a:r>
          </a:p>
          <a:p>
            <a:r>
              <a:rPr lang="ru-RU" dirty="0" smtClean="0"/>
              <a:t>1) соперничество самцов из-за самки  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 smtClean="0"/>
              <a:t>) поедание птицами плодов и семян</a:t>
            </a:r>
          </a:p>
          <a:p>
            <a:r>
              <a:rPr lang="ru-RU" dirty="0" smtClean="0"/>
              <a:t>2) «борьба с засухой» растений пустыни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 smtClean="0"/>
              <a:t>) сражение хищника с жертвой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>
            <a:normAutofit/>
          </a:bodyPr>
          <a:lstStyle/>
          <a:p>
            <a:r>
              <a:rPr lang="ru-RU" b="1" dirty="0" smtClean="0"/>
              <a:t>53. Следствием эволюции организмов нельзя назвать:</a:t>
            </a:r>
          </a:p>
          <a:p>
            <a:r>
              <a:rPr lang="ru-RU" dirty="0" smtClean="0"/>
              <a:t>1) приспособленность к среде обитания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/>
              <a:t>) многообразие органического мира</a:t>
            </a:r>
          </a:p>
          <a:p>
            <a:r>
              <a:rPr lang="ru-RU" dirty="0" smtClean="0"/>
              <a:t>3) наследственную изменчивость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 smtClean="0"/>
              <a:t>) образование новых видов</a:t>
            </a:r>
          </a:p>
          <a:p>
            <a:r>
              <a:rPr lang="ru-RU" b="1" dirty="0" smtClean="0"/>
              <a:t>54. Эффективность действия естественного отбора в природе повышается при:</a:t>
            </a:r>
          </a:p>
          <a:p>
            <a:r>
              <a:rPr lang="ru-RU" dirty="0" smtClean="0"/>
              <a:t>1) усилении мутационного процесса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/>
              <a:t>) ослаблении внутривидовой борьбы</a:t>
            </a:r>
          </a:p>
          <a:p>
            <a:r>
              <a:rPr lang="ru-RU" dirty="0" smtClean="0"/>
              <a:t>3) снижении численности популяции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 smtClean="0"/>
              <a:t>) увеличении числа гомозиготных особей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43</a:t>
            </a:fld>
            <a:endParaRPr lang="ru-RU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063952"/>
          </a:xfrm>
        </p:spPr>
        <p:txBody>
          <a:bodyPr>
            <a:normAutofit fontScale="25000" lnSpcReduction="20000"/>
          </a:bodyPr>
          <a:lstStyle/>
          <a:p>
            <a:r>
              <a:rPr lang="ru-RU" sz="11200" b="1" dirty="0" smtClean="0"/>
              <a:t>В 1. Соотнесите факторы эволюции с их особенностями</a:t>
            </a:r>
          </a:p>
          <a:p>
            <a:r>
              <a:rPr lang="ru-RU" sz="11200" b="1" dirty="0" smtClean="0"/>
              <a:t>Особенности                                                                               </a:t>
            </a:r>
            <a:endParaRPr lang="ru-RU" sz="11200" b="1" dirty="0" smtClean="0"/>
          </a:p>
          <a:p>
            <a:r>
              <a:rPr lang="ru-RU" sz="11200" b="1" dirty="0" smtClean="0"/>
              <a:t> Факторы эволюции: </a:t>
            </a:r>
            <a:r>
              <a:rPr lang="ru-RU" sz="11200" dirty="0" smtClean="0"/>
              <a:t>   </a:t>
            </a:r>
            <a:endParaRPr lang="ru-RU" sz="11200" dirty="0" smtClean="0"/>
          </a:p>
          <a:p>
            <a:r>
              <a:rPr lang="ru-RU" sz="11200" b="1" dirty="0" smtClean="0"/>
              <a:t>А</a:t>
            </a:r>
            <a:r>
              <a:rPr lang="ru-RU" sz="11200" b="1" dirty="0" smtClean="0"/>
              <a:t>) Популяционные волны</a:t>
            </a:r>
            <a:r>
              <a:rPr lang="ru-RU" sz="11200" dirty="0" smtClean="0"/>
              <a:t>  </a:t>
            </a:r>
            <a:endParaRPr lang="ru-RU" sz="11200" dirty="0" smtClean="0"/>
          </a:p>
          <a:p>
            <a:r>
              <a:rPr lang="ru-RU" sz="11200" b="1" dirty="0" smtClean="0"/>
              <a:t>Б</a:t>
            </a:r>
            <a:r>
              <a:rPr lang="ru-RU" sz="11200" b="1" dirty="0" smtClean="0"/>
              <a:t>) Естественный </a:t>
            </a:r>
            <a:r>
              <a:rPr lang="ru-RU" sz="11200" b="1" dirty="0" smtClean="0"/>
              <a:t>отбор</a:t>
            </a:r>
            <a:endParaRPr lang="ru-RU" sz="6500" dirty="0" smtClean="0"/>
          </a:p>
          <a:p>
            <a:endParaRPr lang="ru-RU" sz="6500" dirty="0" smtClean="0"/>
          </a:p>
          <a:p>
            <a:r>
              <a:rPr lang="ru-RU" sz="9800" dirty="0" smtClean="0"/>
              <a:t>1</a:t>
            </a:r>
            <a:r>
              <a:rPr lang="ru-RU" sz="9800" dirty="0" smtClean="0"/>
              <a:t>) Один из источников эволюционного материала       </a:t>
            </a:r>
          </a:p>
          <a:p>
            <a:r>
              <a:rPr lang="ru-RU" sz="9800" dirty="0" smtClean="0"/>
              <a:t>2) Не имеет направленного действия                               </a:t>
            </a:r>
            <a:endParaRPr lang="ru-RU" sz="9800" b="1" dirty="0" smtClean="0"/>
          </a:p>
          <a:p>
            <a:r>
              <a:rPr lang="ru-RU" sz="9800" dirty="0" smtClean="0"/>
              <a:t>3) Представляет собой колебания численности популяции</a:t>
            </a:r>
          </a:p>
          <a:p>
            <a:r>
              <a:rPr lang="ru-RU" sz="9800" dirty="0" smtClean="0"/>
              <a:t>4) Действие фактора направлено</a:t>
            </a:r>
          </a:p>
          <a:p>
            <a:r>
              <a:rPr lang="ru-RU" sz="9800" dirty="0" smtClean="0"/>
              <a:t>5) Обеспечивает селекцию генотипов</a:t>
            </a:r>
          </a:p>
          <a:p>
            <a:r>
              <a:rPr lang="ru-RU" sz="9800" dirty="0" smtClean="0"/>
              <a:t>6) Изменяет частоту аллелей в генофонде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44</a:t>
            </a:fld>
            <a:endParaRPr lang="ru-RU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В 2. Элементарными эволюционными факторами в популяциях являются:</a:t>
            </a:r>
          </a:p>
          <a:p>
            <a:r>
              <a:rPr lang="ru-RU" sz="3600" dirty="0" smtClean="0"/>
              <a:t>A)мутации Б) изоляция B)</a:t>
            </a:r>
            <a:r>
              <a:rPr lang="ru-RU" sz="3600" dirty="0" err="1" smtClean="0"/>
              <a:t>модификационная</a:t>
            </a:r>
            <a:r>
              <a:rPr lang="ru-RU" sz="3600" dirty="0" smtClean="0"/>
              <a:t> изменчивость Г) плотность популяции</a:t>
            </a:r>
          </a:p>
          <a:p>
            <a:r>
              <a:rPr lang="ru-RU" sz="3600" dirty="0" smtClean="0"/>
              <a:t>Д) недостаточная приспособленность особей  Е) естественный отбор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45</a:t>
            </a:fld>
            <a:endParaRPr lang="ru-RU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>
            <a:normAutofit fontScale="77500" lnSpcReduction="20000"/>
          </a:bodyPr>
          <a:lstStyle/>
          <a:p>
            <a:r>
              <a:rPr lang="ru-RU" sz="3900" b="1" dirty="0" smtClean="0"/>
              <a:t>В 3. В отличие от искусственного отбора, естественный отбор: </a:t>
            </a:r>
          </a:p>
          <a:p>
            <a:r>
              <a:rPr lang="ru-RU" sz="3900" dirty="0" smtClean="0"/>
              <a:t>1)базируется на </a:t>
            </a:r>
            <a:r>
              <a:rPr lang="ru-RU" sz="3900" dirty="0" err="1" smtClean="0"/>
              <a:t>модификационной</a:t>
            </a:r>
            <a:r>
              <a:rPr lang="ru-RU" sz="3900" dirty="0" smtClean="0"/>
              <a:t> изменчивости</a:t>
            </a:r>
          </a:p>
          <a:p>
            <a:r>
              <a:rPr lang="ru-RU" sz="3900" dirty="0" smtClean="0"/>
              <a:t>2)сохраняет и отбирает только признаки, важные для выживания организма</a:t>
            </a:r>
          </a:p>
          <a:p>
            <a:r>
              <a:rPr lang="ru-RU" sz="3900" dirty="0" smtClean="0"/>
              <a:t>3)приводит к появлению новых форм только через исторически длительные промежутки времени</a:t>
            </a:r>
          </a:p>
          <a:p>
            <a:r>
              <a:rPr lang="ru-RU" sz="3900" dirty="0" smtClean="0"/>
              <a:t>4)не связан с межвидовой и внутривидовой борьбой</a:t>
            </a:r>
          </a:p>
          <a:p>
            <a:r>
              <a:rPr lang="ru-RU" sz="3900" dirty="0" smtClean="0"/>
              <a:t>5)приводит к появлению новых видов</a:t>
            </a:r>
          </a:p>
          <a:p>
            <a:r>
              <a:rPr lang="ru-RU" sz="3900" dirty="0" smtClean="0"/>
              <a:t>6)не может приводить к изменению нормы реакции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46</a:t>
            </a:fld>
            <a:endParaRPr lang="ru-RU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 fontScale="85000" lnSpcReduction="10000"/>
          </a:bodyPr>
          <a:lstStyle/>
          <a:p>
            <a:r>
              <a:rPr lang="ru-RU" sz="3600" b="1" dirty="0" smtClean="0"/>
              <a:t>В 4. Искусственный отбор в отличие от естественного:</a:t>
            </a:r>
          </a:p>
          <a:p>
            <a:r>
              <a:rPr lang="ru-RU" sz="3600" dirty="0" smtClean="0"/>
              <a:t>1) проводится человеком целенаправленно</a:t>
            </a:r>
          </a:p>
          <a:p>
            <a:r>
              <a:rPr lang="ru-RU" sz="3600" dirty="0" smtClean="0"/>
              <a:t>3) осуществляется быстро</a:t>
            </a:r>
          </a:p>
          <a:p>
            <a:r>
              <a:rPr lang="ru-RU" sz="3600" dirty="0" smtClean="0"/>
              <a:t>2) осуществляется природными экологическими факторами</a:t>
            </a:r>
          </a:p>
          <a:p>
            <a:r>
              <a:rPr lang="ru-RU" sz="3600" dirty="0" smtClean="0"/>
              <a:t>4) происходит среди особей природных популяций</a:t>
            </a:r>
          </a:p>
          <a:p>
            <a:r>
              <a:rPr lang="ru-RU" sz="3600" dirty="0" smtClean="0"/>
              <a:t>5) завершается получением новых культурных форм</a:t>
            </a:r>
          </a:p>
          <a:p>
            <a:r>
              <a:rPr lang="ru-RU" sz="3600" dirty="0" smtClean="0"/>
              <a:t>6) завершается возникновением новых видов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47</a:t>
            </a:fld>
            <a:endParaRPr lang="ru-RU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35960"/>
          </a:xfrm>
        </p:spPr>
        <p:txBody>
          <a:bodyPr>
            <a:normAutofit fontScale="77500" lnSpcReduction="20000"/>
          </a:bodyPr>
          <a:lstStyle/>
          <a:p>
            <a:r>
              <a:rPr lang="ru-RU" sz="3900" b="1" dirty="0" smtClean="0"/>
              <a:t>В 5. Установите последовательность действия движущих сил эволюции в популяции растений, начиная с мутационного процесса.</a:t>
            </a:r>
          </a:p>
          <a:p>
            <a:r>
              <a:rPr lang="ru-RU" sz="3900" dirty="0" smtClean="0"/>
              <a:t>А) борьба за существование   </a:t>
            </a:r>
          </a:p>
          <a:p>
            <a:r>
              <a:rPr lang="ru-RU" sz="3900" dirty="0" smtClean="0"/>
              <a:t>Б) размножение особей с полезными изменениями</a:t>
            </a:r>
          </a:p>
          <a:p>
            <a:r>
              <a:rPr lang="ru-RU" sz="3900" dirty="0" smtClean="0"/>
              <a:t>В) появление в популяции разнообразных наследственных изменений</a:t>
            </a:r>
          </a:p>
          <a:p>
            <a:r>
              <a:rPr lang="ru-RU" sz="3900" dirty="0" smtClean="0"/>
              <a:t>Г) преимущественное сохранение особей с полезными в данных условиях среды наследственными изменениями</a:t>
            </a:r>
          </a:p>
          <a:p>
            <a:r>
              <a:rPr lang="ru-RU" sz="3900" dirty="0" smtClean="0"/>
              <a:t>Д) закрепление приспособленности к среде обитания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48</a:t>
            </a:fld>
            <a:endParaRPr lang="ru-RU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/>
              <a:t>В 6. Результатом эволюции являются:</a:t>
            </a:r>
          </a:p>
          <a:p>
            <a:r>
              <a:rPr lang="ru-RU" sz="3600" dirty="0" smtClean="0"/>
              <a:t>1) дрейф генов </a:t>
            </a:r>
            <a:endParaRPr lang="ru-RU" sz="3600" dirty="0" smtClean="0"/>
          </a:p>
          <a:p>
            <a:r>
              <a:rPr lang="ru-RU" sz="3600" dirty="0" smtClean="0"/>
              <a:t>2</a:t>
            </a:r>
            <a:r>
              <a:rPr lang="ru-RU" sz="3600" dirty="0" smtClean="0"/>
              <a:t>) многообразие видов </a:t>
            </a:r>
            <a:endParaRPr lang="ru-RU" sz="3600" dirty="0" smtClean="0"/>
          </a:p>
          <a:p>
            <a:r>
              <a:rPr lang="ru-RU" sz="3600" dirty="0" smtClean="0"/>
              <a:t>3</a:t>
            </a:r>
            <a:r>
              <a:rPr lang="ru-RU" sz="3600" dirty="0" smtClean="0"/>
              <a:t>) мутационная изменчивость</a:t>
            </a:r>
          </a:p>
          <a:p>
            <a:r>
              <a:rPr lang="ru-RU" sz="3600" dirty="0" smtClean="0"/>
              <a:t>4) приспособленность организмов к условиям внешней среды</a:t>
            </a:r>
          </a:p>
          <a:p>
            <a:r>
              <a:rPr lang="ru-RU" sz="3600" dirty="0" smtClean="0"/>
              <a:t>5) повышение организации живых существ </a:t>
            </a:r>
            <a:endParaRPr lang="ru-RU" sz="3600" dirty="0" smtClean="0"/>
          </a:p>
          <a:p>
            <a:r>
              <a:rPr lang="ru-RU" sz="3600" dirty="0" smtClean="0"/>
              <a:t>6</a:t>
            </a:r>
            <a:r>
              <a:rPr lang="ru-RU" sz="3600" dirty="0" smtClean="0"/>
              <a:t>) борьба за существование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49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488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4</a:t>
            </a:r>
            <a:r>
              <a:rPr lang="ru-RU" b="1" dirty="0" smtClean="0"/>
              <a:t>. </a:t>
            </a:r>
            <a:r>
              <a:rPr lang="ru-RU" b="1" dirty="0" smtClean="0"/>
              <a:t>Направляющим фактором эволюции является;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1) Естественный отбор.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2) Наследственная изменчивость.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3) Географическая изоляция.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4) Борьба за существование.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flipH="1">
            <a:off x="2627784" y="116632"/>
            <a:ext cx="1224136" cy="6741368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900" b="1" dirty="0" smtClean="0">
                <a:solidFill>
                  <a:schemeClr val="tx1"/>
                </a:solidFill>
              </a:rPr>
              <a:t>21.3</a:t>
            </a:r>
            <a:br>
              <a:rPr lang="ru-RU" sz="2900" b="1" dirty="0" smtClean="0">
                <a:solidFill>
                  <a:schemeClr val="tx1"/>
                </a:solidFill>
              </a:rPr>
            </a:br>
            <a:r>
              <a:rPr lang="ru-RU" sz="2900" b="1" dirty="0" smtClean="0">
                <a:solidFill>
                  <a:schemeClr val="tx1"/>
                </a:solidFill>
              </a:rPr>
              <a:t>22.2</a:t>
            </a:r>
            <a:br>
              <a:rPr lang="ru-RU" sz="2900" b="1" dirty="0" smtClean="0">
                <a:solidFill>
                  <a:schemeClr val="tx1"/>
                </a:solidFill>
              </a:rPr>
            </a:br>
            <a:r>
              <a:rPr lang="ru-RU" sz="2900" b="1" dirty="0" smtClean="0">
                <a:solidFill>
                  <a:schemeClr val="tx1"/>
                </a:solidFill>
              </a:rPr>
              <a:t>23.1</a:t>
            </a:r>
            <a:br>
              <a:rPr lang="ru-RU" sz="2900" b="1" dirty="0" smtClean="0">
                <a:solidFill>
                  <a:schemeClr val="tx1"/>
                </a:solidFill>
              </a:rPr>
            </a:br>
            <a:r>
              <a:rPr lang="ru-RU" sz="2900" b="1" dirty="0" smtClean="0">
                <a:solidFill>
                  <a:schemeClr val="tx1"/>
                </a:solidFill>
              </a:rPr>
              <a:t>24.2</a:t>
            </a:r>
            <a:br>
              <a:rPr lang="ru-RU" sz="2900" b="1" dirty="0" smtClean="0">
                <a:solidFill>
                  <a:schemeClr val="tx1"/>
                </a:solidFill>
              </a:rPr>
            </a:br>
            <a:r>
              <a:rPr lang="ru-RU" sz="2900" b="1" dirty="0" smtClean="0">
                <a:solidFill>
                  <a:schemeClr val="tx1"/>
                </a:solidFill>
              </a:rPr>
              <a:t>25.2</a:t>
            </a:r>
            <a:br>
              <a:rPr lang="ru-RU" sz="2900" b="1" dirty="0" smtClean="0">
                <a:solidFill>
                  <a:schemeClr val="tx1"/>
                </a:solidFill>
              </a:rPr>
            </a:br>
            <a:r>
              <a:rPr lang="ru-RU" sz="2900" b="1" dirty="0" smtClean="0">
                <a:solidFill>
                  <a:schemeClr val="tx1"/>
                </a:solidFill>
              </a:rPr>
              <a:t>26.3</a:t>
            </a:r>
            <a:br>
              <a:rPr lang="ru-RU" sz="2900" b="1" dirty="0" smtClean="0">
                <a:solidFill>
                  <a:schemeClr val="tx1"/>
                </a:solidFill>
              </a:rPr>
            </a:br>
            <a:r>
              <a:rPr lang="ru-RU" sz="2900" b="1" dirty="0" smtClean="0">
                <a:solidFill>
                  <a:schemeClr val="tx1"/>
                </a:solidFill>
              </a:rPr>
              <a:t>27.3</a:t>
            </a:r>
            <a:br>
              <a:rPr lang="ru-RU" sz="2900" b="1" dirty="0" smtClean="0">
                <a:solidFill>
                  <a:schemeClr val="tx1"/>
                </a:solidFill>
              </a:rPr>
            </a:br>
            <a:r>
              <a:rPr lang="ru-RU" sz="2900" b="1" dirty="0" smtClean="0">
                <a:solidFill>
                  <a:schemeClr val="tx1"/>
                </a:solidFill>
              </a:rPr>
              <a:t>28.4</a:t>
            </a:r>
            <a:br>
              <a:rPr lang="ru-RU" sz="2900" b="1" dirty="0" smtClean="0">
                <a:solidFill>
                  <a:schemeClr val="tx1"/>
                </a:solidFill>
              </a:rPr>
            </a:br>
            <a:r>
              <a:rPr lang="ru-RU" sz="2900" b="1" dirty="0" smtClean="0">
                <a:solidFill>
                  <a:schemeClr val="tx1"/>
                </a:solidFill>
              </a:rPr>
              <a:t>29.2</a:t>
            </a:r>
            <a:br>
              <a:rPr lang="ru-RU" sz="2900" b="1" dirty="0" smtClean="0">
                <a:solidFill>
                  <a:schemeClr val="tx1"/>
                </a:solidFill>
              </a:rPr>
            </a:br>
            <a:r>
              <a:rPr lang="ru-RU" sz="2900" b="1" dirty="0" smtClean="0">
                <a:solidFill>
                  <a:schemeClr val="tx1"/>
                </a:solidFill>
              </a:rPr>
              <a:t>30.4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179512" y="188640"/>
            <a:ext cx="1522512" cy="6166285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ru-RU" sz="3600" dirty="0" smtClean="0"/>
              <a:t>1.3</a:t>
            </a:r>
          </a:p>
          <a:p>
            <a:r>
              <a:rPr lang="ru-RU" sz="3600" dirty="0" smtClean="0"/>
              <a:t>2.2</a:t>
            </a:r>
          </a:p>
          <a:p>
            <a:r>
              <a:rPr lang="ru-RU" sz="3600" dirty="0" smtClean="0"/>
              <a:t>3.4</a:t>
            </a:r>
          </a:p>
          <a:p>
            <a:r>
              <a:rPr lang="ru-RU" sz="3600" dirty="0" smtClean="0"/>
              <a:t>5.3</a:t>
            </a:r>
          </a:p>
          <a:p>
            <a:r>
              <a:rPr lang="ru-RU" sz="3600" dirty="0" smtClean="0"/>
              <a:t>6.1</a:t>
            </a:r>
          </a:p>
          <a:p>
            <a:r>
              <a:rPr lang="ru-RU" sz="3600" dirty="0" smtClean="0"/>
              <a:t>7.3</a:t>
            </a:r>
          </a:p>
          <a:p>
            <a:r>
              <a:rPr lang="ru-RU" sz="3600" dirty="0" smtClean="0"/>
              <a:t>8.2</a:t>
            </a:r>
          </a:p>
          <a:p>
            <a:r>
              <a:rPr lang="ru-RU" sz="3600" dirty="0" smtClean="0"/>
              <a:t>9.3</a:t>
            </a:r>
          </a:p>
          <a:p>
            <a:r>
              <a:rPr lang="ru-RU" sz="3600" dirty="0" smtClean="0"/>
              <a:t>10.4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1403648" y="188640"/>
            <a:ext cx="1152128" cy="6354925"/>
          </a:xfrm>
          <a:solidFill>
            <a:srgbClr val="CCFF66"/>
          </a:solidFill>
        </p:spPr>
        <p:txBody>
          <a:bodyPr>
            <a:normAutofit fontScale="92500"/>
          </a:bodyPr>
          <a:lstStyle/>
          <a:p>
            <a:r>
              <a:rPr lang="ru-RU" sz="3600" dirty="0" smtClean="0"/>
              <a:t>11.2</a:t>
            </a:r>
          </a:p>
          <a:p>
            <a:r>
              <a:rPr lang="ru-RU" sz="3600" dirty="0" smtClean="0"/>
              <a:t>12.3</a:t>
            </a:r>
          </a:p>
          <a:p>
            <a:r>
              <a:rPr lang="ru-RU" sz="3600" dirty="0" smtClean="0"/>
              <a:t>14.2</a:t>
            </a:r>
          </a:p>
          <a:p>
            <a:r>
              <a:rPr lang="ru-RU" sz="3600" dirty="0" smtClean="0"/>
              <a:t>15.1</a:t>
            </a:r>
          </a:p>
          <a:p>
            <a:r>
              <a:rPr lang="ru-RU" sz="3600" dirty="0" smtClean="0"/>
              <a:t>16.4</a:t>
            </a:r>
          </a:p>
          <a:p>
            <a:r>
              <a:rPr lang="ru-RU" sz="3600" dirty="0" smtClean="0"/>
              <a:t>17.3</a:t>
            </a:r>
          </a:p>
          <a:p>
            <a:r>
              <a:rPr lang="ru-RU" sz="3600" dirty="0" smtClean="0"/>
              <a:t>18.1</a:t>
            </a:r>
          </a:p>
          <a:p>
            <a:r>
              <a:rPr lang="ru-RU" sz="3600" dirty="0" smtClean="0"/>
              <a:t>19.4</a:t>
            </a:r>
          </a:p>
          <a:p>
            <a:r>
              <a:rPr lang="ru-RU" sz="3600" dirty="0" smtClean="0"/>
              <a:t>20.1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50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995936" y="332656"/>
            <a:ext cx="1728192" cy="6124754"/>
          </a:xfrm>
          <a:prstGeom prst="rect">
            <a:avLst/>
          </a:prstGeom>
          <a:solidFill>
            <a:srgbClr val="CCFF66"/>
          </a:solidFill>
        </p:spPr>
        <p:txBody>
          <a:bodyPr wrap="square">
            <a:spAutoFit/>
          </a:bodyPr>
          <a:lstStyle/>
          <a:p>
            <a:r>
              <a:rPr lang="ru-RU" sz="2800" dirty="0" smtClean="0"/>
              <a:t>31.4</a:t>
            </a:r>
          </a:p>
          <a:p>
            <a:r>
              <a:rPr lang="ru-RU" sz="2800" dirty="0" smtClean="0"/>
              <a:t>32.4</a:t>
            </a:r>
          </a:p>
          <a:p>
            <a:r>
              <a:rPr lang="ru-RU" sz="2800" dirty="0" smtClean="0"/>
              <a:t>33.2</a:t>
            </a:r>
          </a:p>
          <a:p>
            <a:r>
              <a:rPr lang="ru-RU" sz="2800" dirty="0" smtClean="0"/>
              <a:t>34.4</a:t>
            </a:r>
          </a:p>
          <a:p>
            <a:r>
              <a:rPr lang="ru-RU" sz="2800" dirty="0" smtClean="0"/>
              <a:t>35.1</a:t>
            </a:r>
          </a:p>
          <a:p>
            <a:r>
              <a:rPr lang="ru-RU" sz="2800" dirty="0" smtClean="0"/>
              <a:t>36.2</a:t>
            </a:r>
          </a:p>
          <a:p>
            <a:r>
              <a:rPr lang="ru-RU" sz="2800" dirty="0" smtClean="0"/>
              <a:t>37.2</a:t>
            </a:r>
          </a:p>
          <a:p>
            <a:r>
              <a:rPr lang="ru-RU" sz="2800" dirty="0" smtClean="0"/>
              <a:t>38.3 (4)</a:t>
            </a:r>
          </a:p>
          <a:p>
            <a:r>
              <a:rPr lang="ru-RU" sz="2800" dirty="0" smtClean="0"/>
              <a:t>39.2</a:t>
            </a:r>
          </a:p>
          <a:p>
            <a:r>
              <a:rPr lang="ru-RU" sz="2800" dirty="0" smtClean="0"/>
              <a:t>40.4</a:t>
            </a:r>
          </a:p>
          <a:p>
            <a:r>
              <a:rPr lang="ru-RU" sz="2800" dirty="0" smtClean="0"/>
              <a:t>41.3</a:t>
            </a:r>
          </a:p>
          <a:p>
            <a:r>
              <a:rPr lang="ru-RU" sz="2800" dirty="0" smtClean="0"/>
              <a:t>42.4</a:t>
            </a:r>
          </a:p>
          <a:p>
            <a:endParaRPr lang="ru-RU" sz="2800" dirty="0" smtClean="0"/>
          </a:p>
          <a:p>
            <a:endParaRPr lang="ru-RU" sz="2800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5292080" y="332656"/>
            <a:ext cx="1224136" cy="597086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sz="2800" dirty="0" smtClean="0"/>
              <a:t>43.1</a:t>
            </a:r>
          </a:p>
          <a:p>
            <a:r>
              <a:rPr lang="ru-RU" sz="2800" dirty="0" smtClean="0"/>
              <a:t>44.4</a:t>
            </a:r>
          </a:p>
          <a:p>
            <a:r>
              <a:rPr lang="ru-RU" sz="2800" dirty="0" smtClean="0"/>
              <a:t>45.2</a:t>
            </a:r>
          </a:p>
          <a:p>
            <a:r>
              <a:rPr lang="ru-RU" sz="2800" dirty="0" smtClean="0"/>
              <a:t>46.1</a:t>
            </a:r>
          </a:p>
          <a:p>
            <a:r>
              <a:rPr lang="ru-RU" sz="2800" dirty="0" smtClean="0"/>
              <a:t>47.2</a:t>
            </a:r>
          </a:p>
          <a:p>
            <a:r>
              <a:rPr lang="ru-RU" sz="2800" dirty="0" smtClean="0"/>
              <a:t>48.4</a:t>
            </a:r>
          </a:p>
          <a:p>
            <a:r>
              <a:rPr lang="ru-RU" sz="2800" dirty="0" smtClean="0"/>
              <a:t>49.4</a:t>
            </a:r>
          </a:p>
          <a:p>
            <a:r>
              <a:rPr lang="ru-RU" sz="2800" dirty="0" smtClean="0"/>
              <a:t>50.2</a:t>
            </a:r>
          </a:p>
          <a:p>
            <a:r>
              <a:rPr lang="ru-RU" sz="2800" dirty="0" smtClean="0"/>
              <a:t>51.1</a:t>
            </a:r>
          </a:p>
          <a:p>
            <a:r>
              <a:rPr lang="ru-RU" sz="2800" dirty="0" smtClean="0"/>
              <a:t>52.1</a:t>
            </a:r>
          </a:p>
          <a:p>
            <a:r>
              <a:rPr lang="ru-RU" sz="2800" dirty="0" smtClean="0"/>
              <a:t>53.3</a:t>
            </a:r>
          </a:p>
          <a:p>
            <a:r>
              <a:rPr lang="ru-RU" sz="2800" dirty="0" smtClean="0"/>
              <a:t>54.3?</a:t>
            </a:r>
          </a:p>
          <a:p>
            <a:endParaRPr lang="ru-RU" sz="2800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72200" y="1484784"/>
            <a:ext cx="2520280" cy="1815882"/>
          </a:xfrm>
          <a:prstGeom prst="rect">
            <a:avLst/>
          </a:prstGeom>
          <a:solidFill>
            <a:srgbClr val="CCFF66"/>
          </a:solidFill>
        </p:spPr>
        <p:txBody>
          <a:bodyPr wrap="square">
            <a:spAutoFit/>
          </a:bodyPr>
          <a:lstStyle/>
          <a:p>
            <a:r>
              <a:rPr lang="ru-RU" sz="2800" b="1" dirty="0" smtClean="0"/>
              <a:t>В.3 -2.3.5</a:t>
            </a:r>
          </a:p>
          <a:p>
            <a:r>
              <a:rPr lang="ru-RU" sz="2800" b="1" dirty="0" smtClean="0"/>
              <a:t>В.4 -1.3.5</a:t>
            </a:r>
          </a:p>
          <a:p>
            <a:r>
              <a:rPr lang="ru-RU" sz="2800" b="1" dirty="0" smtClean="0"/>
              <a:t>В.5 –В.А.Г.Б.Д</a:t>
            </a:r>
          </a:p>
          <a:p>
            <a:r>
              <a:rPr lang="ru-RU" sz="2800" b="1" dirty="0" smtClean="0"/>
              <a:t>В.6 – 2.4.5</a:t>
            </a:r>
            <a:endParaRPr lang="ru-RU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142876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5</a:t>
            </a:r>
            <a:r>
              <a:rPr lang="ru-RU" b="1" dirty="0" smtClean="0"/>
              <a:t>.В </a:t>
            </a:r>
            <a:r>
              <a:rPr lang="ru-RU" b="1" dirty="0" smtClean="0"/>
              <a:t>результате действия движущих сил эволюции происходит;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1) размножение организмов.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2) образование новых видов.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3) мутационный процесс.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4) изоляция популяций.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048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6</a:t>
            </a:r>
            <a:r>
              <a:rPr lang="ru-RU" b="1" dirty="0" smtClean="0"/>
              <a:t>. </a:t>
            </a:r>
            <a:r>
              <a:rPr lang="ru-RU" b="1" dirty="0" smtClean="0"/>
              <a:t>К движущим силам эволюции относят;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1) Многообразие видов.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2) Борьба за существование.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3) Видообразование.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4) Приспособленность.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25088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7</a:t>
            </a:r>
            <a:r>
              <a:rPr lang="ru-RU" b="1" dirty="0" smtClean="0"/>
              <a:t>. </a:t>
            </a:r>
            <a:r>
              <a:rPr lang="ru-RU" b="1" dirty="0" smtClean="0"/>
              <a:t>Укажите неверное утверждение: «Результат действия естественного отбора – это …»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780928"/>
            <a:ext cx="8507288" cy="354367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1) приспособленность организмов к среде обитания.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2) многообразие органического мира.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3) наследственная изменчивость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4) образование новых видов.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6529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8</a:t>
            </a:r>
            <a:r>
              <a:rPr lang="ru-RU" sz="4400" b="1" dirty="0" smtClean="0"/>
              <a:t>. </a:t>
            </a:r>
            <a:r>
              <a:rPr lang="ru-RU" sz="4400" b="1" dirty="0" smtClean="0"/>
              <a:t>Укажите неверное утверждение: «В процессе эволюции борьба с неблагоприятными условиями приводит к…»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284984"/>
            <a:ext cx="8219256" cy="3039616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1) Повышению сопротивляемости.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2) Понижению сопротивляемости.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3) Вымиранию вида.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4) Совершенствованию вида.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3BA4-E9FD-4831-8BF7-0B6288A4462E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1388</TotalTime>
  <Words>1659</Words>
  <Application>Microsoft Office PowerPoint</Application>
  <PresentationFormat>Экран (4:3)</PresentationFormat>
  <Paragraphs>502</Paragraphs>
  <Slides>50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Поток</vt:lpstr>
      <vt:lpstr> Тест Эволюции  механизмы</vt:lpstr>
      <vt:lpstr>А. Из предложенных ответов выберите один верный. 1.Естественный отбор – это;</vt:lpstr>
      <vt:lpstr>2. Наиболее напряженной формой борьбы за существование считают; </vt:lpstr>
      <vt:lpstr>3.Борьба за существование  играет большую роль в эволюции, так как; </vt:lpstr>
      <vt:lpstr>4. Направляющим фактором эволюции является; </vt:lpstr>
      <vt:lpstr>5.В результате действия движущих сил эволюции происходит;</vt:lpstr>
      <vt:lpstr>6. К движущим силам эволюции относят; </vt:lpstr>
      <vt:lpstr>7. Укажите неверное утверждение: «Результат действия естественного отбора – это …» </vt:lpstr>
      <vt:lpstr>8. Укажите неверное утверждение: «В процессе эволюции борьба с неблагоприятными условиями приводит к…» </vt:lpstr>
      <vt:lpstr>В. Выберите три правильных ответа. 9.Искусственный отбор  в отличие от естественного: </vt:lpstr>
      <vt:lpstr>10. Результатом эволюции является: </vt:lpstr>
      <vt:lpstr>С. Дайте краткий ответ: 11.Что является результатом искусственного отбора? </vt:lpstr>
      <vt:lpstr>С. Дайте краткий ответ: 12.Что является результатом борьбы за существование? </vt:lpstr>
      <vt:lpstr>I3. Установите соответствие между движущими силами эволюции и результатами эволюции;</vt:lpstr>
      <vt:lpstr>14. Установите соответствие между причинами и способами видообразования; </vt:lpstr>
      <vt:lpstr>Ответы 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21.3 22.2 23.1 24.2 25.2 26.3 27.3 28.4 29.2 30.4 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Вид, критерий вида</dc:title>
  <dc:creator>учитель</dc:creator>
  <cp:lastModifiedBy>111</cp:lastModifiedBy>
  <cp:revision>149</cp:revision>
  <dcterms:created xsi:type="dcterms:W3CDTF">2008-01-18T06:02:42Z</dcterms:created>
  <dcterms:modified xsi:type="dcterms:W3CDTF">2014-03-06T16:20:28Z</dcterms:modified>
</cp:coreProperties>
</file>