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57" r:id="rId3"/>
    <p:sldId id="258" r:id="rId4"/>
    <p:sldId id="259" r:id="rId5"/>
    <p:sldId id="256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8" r:id="rId22"/>
    <p:sldId id="277" r:id="rId23"/>
    <p:sldId id="279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3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6ACD-D8AD-4DAB-B1DA-A096A0D49B6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17F77-29CD-4481-9B97-60674890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7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Перенесите</a:t>
            </a:r>
            <a:r>
              <a:rPr lang="ru-RU" baseline="0" dirty="0" smtClean="0"/>
              <a:t> название соответствующей буквенной записи закона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7F77-29CD-4481-9B97-6067489026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7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Перенесите буквы в таблицу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7F77-29CD-4481-9B97-6067489026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Физкультминутка настроена на автоматическое переключение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7F77-29CD-4481-9B97-6067489026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7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6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8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3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0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2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9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3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584018-786D-4CBF-BA5D-52B9A03F7CF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1E8D51-613C-4F17-AF51-327FAE4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2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Соедините левую и правую части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934" y="1438085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 = b + a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414" y="2576180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b) + c = a + (b + c)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14" y="3206395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(b + c) = a - b - c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1" y="1997551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b) - c = a + (b - c)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14" y="3799535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b) - c = b + (a - c)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995" y="4375067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- 0 = a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84" y="5021887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+ 0 = a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9243" y="1412776"/>
            <a:ext cx="519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Сочетательное свойство сложения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29095" y="2643879"/>
            <a:ext cx="579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Переместительное свойство сложения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3830312"/>
            <a:ext cx="541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Правило вычитания числа из суммы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63888" y="3206395"/>
            <a:ext cx="541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Правило вычитания суммы из числа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98418" y="4405844"/>
            <a:ext cx="541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Правило вычитания числа из суммы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5089268"/>
            <a:ext cx="45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Свойство нуля при вычитании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2059106"/>
            <a:ext cx="435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Свойство нуля при сложении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3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16367"/>
            <a:ext cx="8229600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50" name="Picture 2" descr="C:\Users\User\Pictures\aerobics_lady_knee_to_a_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3810"/>
            <a:ext cx="5688631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4" name="Picture 2" descr="C:\Users\User\Pictures\004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3292946" cy="49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748877-9dc61d6056dd82e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60851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584788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sporta-106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1306" y="245607"/>
            <a:ext cx="8229600" cy="10698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Повторяй за мной</a:t>
            </a:r>
            <a:endParaRPr lang="ru-RU" dirty="0"/>
          </a:p>
        </p:txBody>
      </p:sp>
      <p:pic>
        <p:nvPicPr>
          <p:cNvPr id="8" name="Picture 4" descr="C:\Users\User\Pictures\sporta-106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1357828"/>
            <a:ext cx="51845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6310464" cy="197946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Гимнастика для глаз</a:t>
            </a:r>
            <a:endParaRPr lang="ru-RU" sz="4800" dirty="0"/>
          </a:p>
        </p:txBody>
      </p:sp>
      <p:pic>
        <p:nvPicPr>
          <p:cNvPr id="3" name="mystic-diversions-late-summer-rain-(mp3crazy.ru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0" y="214313"/>
            <a:ext cx="1785938" cy="1643062"/>
          </a:xfrm>
          <a:prstGeom prst="ellipse">
            <a:avLst/>
          </a:prstGeom>
          <a:solidFill>
            <a:srgbClr val="0CD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072063"/>
            <a:ext cx="1428750" cy="1414462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50" y="142875"/>
            <a:ext cx="1428750" cy="1214438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7500938" y="5286375"/>
            <a:ext cx="1500187" cy="1428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9447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25" y="2214563"/>
            <a:ext cx="2357438" cy="2143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37168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25" y="2214563"/>
            <a:ext cx="2357438" cy="2143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88059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95536" y="2348880"/>
            <a:ext cx="1584176" cy="15121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4000" decel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30527 L 0.04913 0.40379 L 0.09583 -0.30527 L 0.14514 0.40379 L 0.19427 -0.30527 L 0.24045 0.40379 L 0.28976 -0.30527 L 0.33629 0.40379 L 0.38577 -0.30527 L 0.43507 0.40379 L 0.4816 -0.30527 L 0.53073 0.40379 L 0.57708 -0.30527 L 0.62622 0.40379 L 0.67552 -0.30527 L 0.72222 0.40379 L 0.7717 -0.30527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35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660624" y="2492896"/>
            <a:ext cx="1679128" cy="158645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6481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5000" accel="29000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Определите, верны ли равенства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(b +3) = a – b + 3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 + x) – y = 40 + (x – y)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 + b) – a = (c – a) – b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x – y = a – (x + y)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491880" y="2564904"/>
            <a:ext cx="1584176" cy="15121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path" presetSubtype="0" repeatCount="3000" accel="8000" de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13 -0.3166 C -0.3158 -0.3284 -0.29688 -0.33418 -0.28195 -0.33418 C -0.2599 -0.33418 -0.23837 -0.32585 -0.22605 -0.31036 C -0.17327 -0.24977 -0.13368 -0.11656 -0.13368 0.04186 C -0.13368 0.04209 -0.13368 0.04533 -0.13368 0.04556 C -0.13368 0.04533 -0.13368 0.04764 -0.13368 0.04857 C -0.13368 0.20583 -0.17327 0.34251 -0.22605 0.4031 C -0.23837 0.41513 -0.2599 0.42484 -0.28195 0.42484 C -0.29688 0.42484 -0.3158 0.41744 -0.32813 0.40611 C -0.34045 0.39385 -0.34653 0.37835 -0.34653 0.36008 C -0.34653 0.33927 -0.33716 0.32077 -0.3217 0.30944 C -0.2599 0.25416 -0.12396 0.21485 0.03715 0.21485 C 0.03715 0.21554 0.0401 0.21485 0.0401 0.21554 C 0.0401 0.21485 0.04288 0.21485 0.04288 0.21554 C 0.20399 0.21485 0.34323 0.25416 0.40486 0.30944 C 0.41718 0.32077 0.42673 0.33927 0.42673 0.36008 C 0.42673 0.37835 0.42048 0.39385 0.40816 0.40611 C 0.39583 0.41744 0.38003 0.42484 0.36145 0.42484 C 0.33993 0.42484 0.32152 0.41513 0.3092 0.4031 C 0.25312 0.34251 0.21319 0.20583 0.21319 0.04764 C 0.21319 0.04857 0.21319 0.04533 0.21319 0.04556 C 0.21319 0.04533 0.21319 0.04186 0.21319 0.04209 C 0.21319 -0.11656 0.25312 -0.24977 0.3092 -0.31383 C 0.32152 -0.32585 0.33993 -0.33418 0.36145 -0.33418 C 0.38003 -0.33418 0.39583 -0.3284 0.40816 -0.3166 C 0.42048 -0.30458 0.42673 -0.28631 0.42673 -0.27104 C 0.42673 -0.24977 0.41718 -0.23173 0.40486 -0.216 C 0.34323 -0.16466 0.20399 -0.12535 0.04288 -0.12535 C 0.04288 -0.12511 0.04288 -0.12535 0.0401 -0.12535 C 0.0401 -0.12511 0.03715 -0.12535 0.03715 -0.12511 C -0.12396 -0.12535 -0.2599 -0.16466 -0.3217 -0.216 C -0.33716 -0.23173 -0.34653 -0.24977 -0.34653 -0.27104 C -0.34653 -0.28631 -0.34045 -0.30458 -0.32813 -0.3166 Z " pathEditMode="relative" rAng="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36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</a:t>
            </a:r>
            <a:r>
              <a:rPr lang="ru-RU" dirty="0" smtClean="0"/>
              <a:t>346 (работа в парах)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6397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а)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/>
              <a:t> – 28 – 37 =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/>
              <a:t> – (28 + 37) =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/>
              <a:t> – 65</a:t>
            </a:r>
          </a:p>
          <a:p>
            <a:pPr marL="0" indent="0">
              <a:buNone/>
            </a:pPr>
            <a:r>
              <a:rPr lang="ru-RU" dirty="0" smtClean="0"/>
              <a:t>    Если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/>
              <a:t> = 265, то 265 – 65 = 200.</a:t>
            </a:r>
          </a:p>
          <a:p>
            <a:pPr marL="0" indent="0">
              <a:buNone/>
            </a:pPr>
            <a:r>
              <a:rPr lang="ru-RU" dirty="0" smtClean="0"/>
              <a:t>б) 149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– 99 = (149 – 99)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50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cs typeface="Times New Roman" panose="02020603050405020304" pitchFamily="18" charset="0"/>
              </a:rPr>
              <a:t>   </a:t>
            </a:r>
            <a:r>
              <a:rPr lang="ru-RU" dirty="0" smtClean="0">
                <a:cs typeface="Times New Roman" panose="02020603050405020304" pitchFamily="18" charset="0"/>
              </a:rPr>
              <a:t>Если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cs typeface="Times New Roman" panose="02020603050405020304" pitchFamily="18" charset="0"/>
              </a:rPr>
              <a:t> = 77</a:t>
            </a:r>
            <a:r>
              <a:rPr lang="ru-RU" dirty="0" smtClean="0">
                <a:cs typeface="Times New Roman" panose="02020603050405020304" pitchFamily="18" charset="0"/>
              </a:rPr>
              <a:t>, то 50 + 77 = 127.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в) 237 +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cs typeface="Times New Roman" panose="02020603050405020304" pitchFamily="18" charset="0"/>
              </a:rPr>
              <a:t> + 163 = (237 + 163) +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cs typeface="Times New Roman" panose="02020603050405020304" pitchFamily="18" charset="0"/>
              </a:rPr>
              <a:t> = 400 +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    Если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cs typeface="Times New Roman" panose="02020603050405020304" pitchFamily="18" charset="0"/>
              </a:rPr>
              <a:t> = 194, то 400 + 194 = 594.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    Если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cs typeface="Times New Roman" panose="02020603050405020304" pitchFamily="18" charset="0"/>
              </a:rPr>
              <a:t> = 188, то 400 + 188 = 588.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г)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Times New Roman" panose="02020603050405020304" pitchFamily="18" charset="0"/>
              </a:rPr>
              <a:t> – 135 + 165 =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Times New Roman" panose="02020603050405020304" pitchFamily="18" charset="0"/>
              </a:rPr>
              <a:t> + 165) – 135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Times New Roman" panose="02020603050405020304" pitchFamily="18" charset="0"/>
              </a:rPr>
              <a:t> + (165 – 135)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Times New Roman" panose="02020603050405020304" pitchFamily="18" charset="0"/>
              </a:rPr>
              <a:t> + 30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    Если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Times New Roman" panose="02020603050405020304" pitchFamily="18" charset="0"/>
              </a:rPr>
              <a:t> = 239</a:t>
            </a:r>
            <a:r>
              <a:rPr lang="ru-RU" dirty="0" smtClean="0">
                <a:cs typeface="Times New Roman" panose="02020603050405020304" pitchFamily="18" charset="0"/>
              </a:rPr>
              <a:t>, то 239 + 30 = 269.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    Если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cs typeface="Times New Roman" panose="02020603050405020304" pitchFamily="18" charset="0"/>
              </a:rPr>
              <a:t> = 198, то 198 + 30 = 228.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692696"/>
            <a:ext cx="2482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j-lt"/>
              </a:rPr>
              <a:t>Проверка</a:t>
            </a:r>
            <a:endParaRPr lang="ru-RU" sz="4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0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задачу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периметр треугольника </a:t>
            </a:r>
            <a:r>
              <a:rPr lang="ru-RU" i="1" dirty="0" smtClean="0"/>
              <a:t>АВС</a:t>
            </a:r>
            <a:r>
              <a:rPr lang="ru-RU" dirty="0" smtClean="0"/>
              <a:t>, если </a:t>
            </a:r>
            <a:r>
              <a:rPr lang="ru-RU" i="1" dirty="0" smtClean="0"/>
              <a:t>АВ</a:t>
            </a:r>
            <a:r>
              <a:rPr lang="ru-RU" dirty="0" smtClean="0"/>
              <a:t> = 8 см, </a:t>
            </a:r>
            <a:r>
              <a:rPr lang="ru-RU" i="1" dirty="0" smtClean="0"/>
              <a:t>ВС</a:t>
            </a:r>
            <a:r>
              <a:rPr lang="ru-RU" dirty="0" smtClean="0"/>
              <a:t> = 9 см, </a:t>
            </a:r>
            <a:r>
              <a:rPr lang="ru-RU" i="1" dirty="0" smtClean="0"/>
              <a:t>АС</a:t>
            </a:r>
            <a:r>
              <a:rPr lang="ru-RU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ru-RU" dirty="0" smtClean="0"/>
              <a:t>см. Чему равен периметр треугольника, если </a:t>
            </a:r>
            <a:r>
              <a:rPr lang="en-US" i="1" dirty="0" smtClean="0"/>
              <a:t>m</a:t>
            </a:r>
            <a:r>
              <a:rPr lang="en-US" dirty="0" smtClean="0"/>
              <a:t> = 10 </a:t>
            </a:r>
            <a:r>
              <a:rPr lang="ru-RU" dirty="0" smtClean="0"/>
              <a:t>см?</a:t>
            </a:r>
          </a:p>
          <a:p>
            <a:r>
              <a:rPr lang="ru-RU" dirty="0"/>
              <a:t> </a:t>
            </a:r>
            <a:r>
              <a:rPr lang="ru-RU" dirty="0" smtClean="0"/>
              <a:t>Найдите сторону </a:t>
            </a:r>
            <a:r>
              <a:rPr lang="ru-RU" i="1" dirty="0" smtClean="0"/>
              <a:t>АС</a:t>
            </a:r>
            <a:r>
              <a:rPr lang="ru-RU" dirty="0" smtClean="0"/>
              <a:t> треугольника </a:t>
            </a:r>
            <a:r>
              <a:rPr lang="ru-RU" i="1" dirty="0" smtClean="0"/>
              <a:t>АВС</a:t>
            </a:r>
            <a:r>
              <a:rPr lang="ru-RU" dirty="0" smtClean="0"/>
              <a:t>, если его периметр равен 45 см, </a:t>
            </a:r>
            <a:r>
              <a:rPr lang="ru-RU" i="1" dirty="0" smtClean="0"/>
              <a:t>АВ</a:t>
            </a:r>
            <a:r>
              <a:rPr lang="ru-RU" dirty="0" smtClean="0"/>
              <a:t> = 17 см, </a:t>
            </a:r>
            <a:r>
              <a:rPr lang="ru-RU" i="1" dirty="0" smtClean="0"/>
              <a:t>ВС</a:t>
            </a:r>
            <a:r>
              <a:rPr lang="ru-RU" dirty="0" smtClean="0"/>
              <a:t> = </a:t>
            </a:r>
            <a:r>
              <a:rPr lang="en-US" i="1" dirty="0" smtClean="0"/>
              <a:t>k</a:t>
            </a:r>
            <a:r>
              <a:rPr lang="ru-RU" dirty="0" smtClean="0"/>
              <a:t> см. Чему равно </a:t>
            </a:r>
            <a:r>
              <a:rPr lang="ru-RU" i="1" dirty="0" smtClean="0"/>
              <a:t>АС</a:t>
            </a:r>
            <a:r>
              <a:rPr lang="ru-RU" dirty="0" smtClean="0"/>
              <a:t>, если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ru-RU" dirty="0" smtClean="0"/>
              <a:t>= 21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348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Токарь выполнил заказ на изготовление одинаковых деталей за три дня. В первый день он изготовил 23 детали, а во второй день – на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</a:t>
            </a:r>
            <a:r>
              <a:rPr lang="ru-RU" dirty="0" smtClean="0"/>
              <a:t>деталей больше, чем в первый день, а в третий день – на 4 детали меньше, чем в первый день. Сколько деталей изготовил токарь за эти три дня? Составьте выражение для решения задачи и найдите его значение при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/>
              <a:t> = 7 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/>
              <a:t>= </a:t>
            </a:r>
            <a:r>
              <a:rPr lang="en-US" dirty="0" smtClean="0"/>
              <a:t>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149080"/>
            <a:ext cx="535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I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II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III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68" y="4149080"/>
            <a:ext cx="2071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Cambria" panose="02040503050406030204" pitchFamily="18" charset="0"/>
              </a:rPr>
              <a:t>23</a:t>
            </a:r>
            <a:r>
              <a:rPr lang="ru-RU" sz="2800" dirty="0" smtClean="0">
                <a:latin typeface="Cambria" panose="02040503050406030204" pitchFamily="18" charset="0"/>
              </a:rPr>
              <a:t> д.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Cambria" panose="02040503050406030204" pitchFamily="18" charset="0"/>
              </a:rPr>
              <a:t>?, на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д.</a:t>
            </a:r>
            <a:r>
              <a:rPr lang="en-US" sz="2800" dirty="0" smtClean="0">
                <a:latin typeface="Cambria" panose="02040503050406030204" pitchFamily="18" charset="0"/>
              </a:rPr>
              <a:t> &gt;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Cambria" panose="02040503050406030204" pitchFamily="18" charset="0"/>
              </a:rPr>
              <a:t>?, на 4 д. </a:t>
            </a:r>
            <a:r>
              <a:rPr lang="en-US" sz="2800" dirty="0" smtClean="0">
                <a:latin typeface="Cambria" panose="02040503050406030204" pitchFamily="18" charset="0"/>
              </a:rPr>
              <a:t>&lt;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7" name="Соединительная линия уступом 6"/>
          <p:cNvCxnSpPr>
            <a:stCxn id="5" idx="3"/>
          </p:cNvCxnSpPr>
          <p:nvPr/>
        </p:nvCxnSpPr>
        <p:spPr>
          <a:xfrm flipH="1" flipV="1">
            <a:off x="2267747" y="4365110"/>
            <a:ext cx="806922" cy="476468"/>
          </a:xfrm>
          <a:prstGeom prst="bentConnector3">
            <a:avLst>
              <a:gd name="adj1" fmla="val -283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>
            <a:off x="3563888" y="4365110"/>
            <a:ext cx="1152128" cy="893479"/>
          </a:xfrm>
          <a:prstGeom prst="bentConnector3">
            <a:avLst>
              <a:gd name="adj1" fmla="val -2462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авая фигурная скобка 39"/>
          <p:cNvSpPr/>
          <p:nvPr/>
        </p:nvSpPr>
        <p:spPr>
          <a:xfrm>
            <a:off x="5663552" y="4229563"/>
            <a:ext cx="348608" cy="13045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89891" y="454919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 д.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40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13218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3931920" cy="432048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41764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Найдите значение выражения:</a:t>
            </a:r>
          </a:p>
          <a:p>
            <a:pPr marL="0" indent="0">
              <a:buNone/>
            </a:pPr>
            <a:r>
              <a:rPr lang="ru-RU" dirty="0" smtClean="0"/>
              <a:t>а)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– 21 – 45  при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= 196;</a:t>
            </a:r>
          </a:p>
          <a:p>
            <a:pPr marL="0" indent="0">
              <a:buNone/>
            </a:pPr>
            <a:r>
              <a:rPr lang="ru-RU" dirty="0" smtClean="0"/>
              <a:t>б) 13 +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+ 71 при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= 14.</a:t>
            </a:r>
          </a:p>
          <a:p>
            <a:pPr marL="0" indent="0">
              <a:buNone/>
            </a:pPr>
            <a:r>
              <a:rPr lang="ru-RU" dirty="0" smtClean="0"/>
              <a:t>2. В треугольнике одна его сторона больше второй на 2 см и больше третьей на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см. Чему равна третья сторона, если вторая сторона равна 10 см? Найдите значение полученного выражения при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= 1 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= 3.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3931920" cy="639762"/>
          </a:xfrm>
        </p:spPr>
        <p:txBody>
          <a:bodyPr/>
          <a:lstStyle/>
          <a:p>
            <a:r>
              <a:rPr lang="ru-RU" dirty="0"/>
              <a:t>Вариант </a:t>
            </a:r>
            <a:r>
              <a:rPr lang="ru-RU" dirty="0" smtClean="0"/>
              <a:t>2</a:t>
            </a:r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16016" y="1385392"/>
            <a:ext cx="417646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Найдите значение выражения: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– </a:t>
            </a:r>
            <a:r>
              <a:rPr lang="ru-RU" dirty="0" smtClean="0"/>
              <a:t>42 </a:t>
            </a:r>
            <a:r>
              <a:rPr lang="ru-RU" dirty="0"/>
              <a:t>– </a:t>
            </a:r>
            <a:r>
              <a:rPr lang="ru-RU" dirty="0" smtClean="0"/>
              <a:t>58  </a:t>
            </a:r>
            <a:r>
              <a:rPr lang="ru-RU" dirty="0"/>
              <a:t>при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= 196;</a:t>
            </a:r>
          </a:p>
          <a:p>
            <a:pPr marL="0" indent="0">
              <a:buNone/>
            </a:pPr>
            <a:r>
              <a:rPr lang="ru-RU" dirty="0"/>
              <a:t>б) 13 +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+ 71 при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= 14.</a:t>
            </a:r>
          </a:p>
          <a:p>
            <a:pPr marL="0" indent="0">
              <a:buNone/>
            </a:pPr>
            <a:r>
              <a:rPr lang="ru-RU" dirty="0"/>
              <a:t>2. В треугольнике одна его сторона больше второй на </a:t>
            </a:r>
            <a:r>
              <a:rPr lang="ru-RU" dirty="0" smtClean="0"/>
              <a:t>3 </a:t>
            </a:r>
            <a:r>
              <a:rPr lang="ru-RU" dirty="0"/>
              <a:t>см и больше третьей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см. Чему равна третья сторона, если вторая сторона равна </a:t>
            </a:r>
            <a:r>
              <a:rPr lang="ru-RU" dirty="0" smtClean="0"/>
              <a:t>20 </a:t>
            </a:r>
            <a:r>
              <a:rPr lang="ru-RU" dirty="0"/>
              <a:t>см? Найдите значение полученного выражения при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= 1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/>
              <a:t> = 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562 – (233 + 162) 		65 + 431 + 35 + </a:t>
            </a:r>
            <a:r>
              <a:rPr lang="ru-RU" sz="2800" dirty="0" smtClean="0"/>
              <a:t>69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(612 + 276) – 412   		177 – </a:t>
            </a:r>
            <a:r>
              <a:rPr lang="ru-RU" sz="2800" dirty="0" smtClean="0"/>
              <a:t>78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713 + (87 + 189) 		</a:t>
            </a:r>
            <a:r>
              <a:rPr lang="ru-RU" sz="2800" dirty="0" smtClean="0"/>
              <a:t>          86 </a:t>
            </a:r>
            <a:r>
              <a:rPr lang="ru-RU" sz="2800" dirty="0" smtClean="0"/>
              <a:t>+ </a:t>
            </a:r>
            <a:r>
              <a:rPr lang="ru-RU" sz="2800" dirty="0" smtClean="0"/>
              <a:t>44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682 – (364 + 282) 		314 – </a:t>
            </a:r>
            <a:r>
              <a:rPr lang="ru-RU" sz="2800" dirty="0" smtClean="0"/>
              <a:t>204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108"/>
              </p:ext>
            </p:extLst>
          </p:nvPr>
        </p:nvGraphicFramePr>
        <p:xfrm>
          <a:off x="251520" y="3933056"/>
          <a:ext cx="8568954" cy="13681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52106"/>
                <a:gridCol w="952106"/>
                <a:gridCol w="952106"/>
                <a:gridCol w="952106"/>
                <a:gridCol w="952106"/>
                <a:gridCol w="952106"/>
                <a:gridCol w="952106"/>
                <a:gridCol w="952106"/>
                <a:gridCol w="952106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167</a:t>
                      </a:r>
                      <a:endParaRPr lang="ru-RU" sz="28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1628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83643" y="2152020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55819" y="26648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57447" y="3188100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028384" y="161090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29986" y="2126101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049222" y="26456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029986" y="31677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Щ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63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Буквенная запись свойств сложения и вычитания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091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Автор: Сидорова А.В.</a:t>
            </a:r>
          </a:p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МБОУ СОШ № 31</a:t>
            </a:r>
          </a:p>
          <a:p>
            <a:r>
              <a:rPr lang="ru-RU" dirty="0" smtClean="0"/>
              <a:t>г. Мурманска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7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Формулируем цели урока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Продолжить работу над пониманием буквенной записи свойств сложения и вычитания.</a:t>
            </a:r>
          </a:p>
          <a:p>
            <a:r>
              <a:rPr lang="ru-RU" sz="2800" dirty="0" smtClean="0"/>
              <a:t>Учиться упрощать выражения, применяя свойства сложения и вычитания.</a:t>
            </a:r>
          </a:p>
          <a:p>
            <a:r>
              <a:rPr lang="ru-RU" sz="2800" dirty="0" smtClean="0"/>
              <a:t>Совершенствовать вычислительные навыки.</a:t>
            </a:r>
            <a:endParaRPr lang="ru-RU" sz="2800" dirty="0"/>
          </a:p>
        </p:txBody>
      </p:sp>
      <p:pic>
        <p:nvPicPr>
          <p:cNvPr id="6" name="Picture 2" descr="C:\Users\User\Pictures\ai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4509120"/>
            <a:ext cx="1916283" cy="19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по образцу</a:t>
            </a:r>
            <a:r>
              <a:rPr lang="en-US" dirty="0" smtClean="0"/>
              <a:t> </a:t>
            </a:r>
            <a:r>
              <a:rPr lang="ru-RU" dirty="0" smtClean="0"/>
              <a:t>№ 342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Найдите значение выражения, предварительно упростив его:</a:t>
            </a:r>
          </a:p>
          <a:p>
            <a:r>
              <a:rPr lang="ru-RU" sz="2800" dirty="0" smtClean="0"/>
              <a:t>36 + </a:t>
            </a:r>
            <a:r>
              <a:rPr lang="en-US" sz="2800" i="1" dirty="0" smtClean="0"/>
              <a:t>k</a:t>
            </a:r>
            <a:r>
              <a:rPr lang="en-US" sz="2800" dirty="0" smtClean="0"/>
              <a:t> + 64= 36 + 64 + </a:t>
            </a:r>
            <a:r>
              <a:rPr lang="en-US" sz="2800" i="1" dirty="0" smtClean="0"/>
              <a:t>k</a:t>
            </a:r>
            <a:r>
              <a:rPr lang="en-US" sz="2800" dirty="0" smtClean="0"/>
              <a:t> = 100 + </a:t>
            </a:r>
            <a:r>
              <a:rPr lang="en-US" sz="2800" i="1" dirty="0" smtClean="0"/>
              <a:t>k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  Если </a:t>
            </a:r>
            <a:r>
              <a:rPr lang="en-US" sz="2800" i="1" dirty="0" smtClean="0"/>
              <a:t>k</a:t>
            </a:r>
            <a:r>
              <a:rPr lang="ru-RU" sz="2800" dirty="0" smtClean="0"/>
              <a:t> = 15, то 100 + 15 = 115.</a:t>
            </a:r>
          </a:p>
          <a:p>
            <a:r>
              <a:rPr lang="en-US" sz="2800" i="1" dirty="0" smtClean="0"/>
              <a:t>m</a:t>
            </a:r>
            <a:r>
              <a:rPr lang="en-US" sz="2800" dirty="0" smtClean="0"/>
              <a:t> + 73 + 127 = </a:t>
            </a:r>
            <a:r>
              <a:rPr lang="en-US" sz="2800" i="1" dirty="0" smtClean="0"/>
              <a:t>m</a:t>
            </a:r>
            <a:r>
              <a:rPr lang="en-US" sz="2800" dirty="0" smtClean="0"/>
              <a:t> + (73 + 127) = </a:t>
            </a:r>
            <a:r>
              <a:rPr lang="en-US" sz="2800" i="1" dirty="0" smtClean="0"/>
              <a:t>m</a:t>
            </a:r>
            <a:r>
              <a:rPr lang="en-US" sz="2800" dirty="0" smtClean="0"/>
              <a:t> + 200</a:t>
            </a:r>
          </a:p>
          <a:p>
            <a:pPr marL="0" indent="0">
              <a:buNone/>
            </a:pPr>
            <a:r>
              <a:rPr lang="ru-RU" sz="2800" dirty="0" smtClean="0"/>
              <a:t>  Если </a:t>
            </a:r>
            <a:r>
              <a:rPr lang="en-US" sz="2800" i="1" dirty="0" smtClean="0"/>
              <a:t>m</a:t>
            </a:r>
            <a:r>
              <a:rPr lang="en-US" sz="2800" dirty="0" smtClean="0"/>
              <a:t> </a:t>
            </a:r>
            <a:r>
              <a:rPr lang="ru-RU" sz="2800" dirty="0" smtClean="0"/>
              <a:t>= 54, то 54 + 200 = 254.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42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№ 342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а) 28 + </a:t>
            </a:r>
            <a:r>
              <a:rPr lang="en-US" sz="2800" i="1" dirty="0" smtClean="0"/>
              <a:t>m</a:t>
            </a:r>
            <a:r>
              <a:rPr lang="en-US" sz="2800" dirty="0" smtClean="0"/>
              <a:t> + 72 = (28 + 72) + </a:t>
            </a:r>
            <a:r>
              <a:rPr lang="en-US" sz="2800" i="1" dirty="0" smtClean="0"/>
              <a:t>m</a:t>
            </a:r>
            <a:r>
              <a:rPr lang="en-US" sz="2800" dirty="0" smtClean="0"/>
              <a:t> = 100 + </a:t>
            </a:r>
            <a:r>
              <a:rPr lang="en-US" sz="2800" i="1" dirty="0" smtClean="0"/>
              <a:t>m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Если </a:t>
            </a:r>
            <a:r>
              <a:rPr lang="en-US" sz="2800" i="1" dirty="0" smtClean="0"/>
              <a:t>m</a:t>
            </a:r>
            <a:r>
              <a:rPr lang="en-US" sz="2800" dirty="0" smtClean="0"/>
              <a:t> = 87</a:t>
            </a:r>
            <a:r>
              <a:rPr lang="ru-RU" sz="2800" dirty="0" smtClean="0"/>
              <a:t>, то 100 + 87 = 187.</a:t>
            </a:r>
          </a:p>
          <a:p>
            <a:r>
              <a:rPr lang="ru-RU" sz="2800" dirty="0" smtClean="0"/>
              <a:t>б)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ru-RU" sz="2800" dirty="0" smtClean="0"/>
              <a:t>+ 49 + 151 = </a:t>
            </a:r>
            <a:r>
              <a:rPr lang="en-US" sz="2800" i="1" dirty="0" smtClean="0"/>
              <a:t>n</a:t>
            </a:r>
            <a:r>
              <a:rPr lang="en-US" sz="2800" dirty="0" smtClean="0"/>
              <a:t> + (49 + 151) = </a:t>
            </a:r>
            <a:r>
              <a:rPr lang="en-US" sz="2800" i="1" dirty="0" smtClean="0"/>
              <a:t>n</a:t>
            </a:r>
            <a:r>
              <a:rPr lang="en-US" sz="2800" dirty="0" smtClean="0"/>
              <a:t> + 200</a:t>
            </a:r>
          </a:p>
          <a:p>
            <a:pPr marL="0" indent="0">
              <a:buNone/>
            </a:pPr>
            <a:r>
              <a:rPr lang="ru-RU" sz="2800" dirty="0" smtClean="0"/>
              <a:t>      Если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ru-RU" sz="2800" dirty="0" smtClean="0"/>
              <a:t>= 63, то 63 + 200 = 263.</a:t>
            </a:r>
          </a:p>
          <a:p>
            <a:r>
              <a:rPr lang="ru-RU" sz="2800" dirty="0" smtClean="0"/>
              <a:t>в) 228 + </a:t>
            </a:r>
            <a:r>
              <a:rPr lang="en-US" sz="2800" i="1" dirty="0" smtClean="0"/>
              <a:t>k</a:t>
            </a:r>
            <a:r>
              <a:rPr lang="en-US" sz="2800" dirty="0" smtClean="0"/>
              <a:t> +272 = (228 + 272) + </a:t>
            </a:r>
            <a:r>
              <a:rPr lang="en-US" sz="2800" i="1" dirty="0" smtClean="0"/>
              <a:t>k</a:t>
            </a:r>
            <a:r>
              <a:rPr lang="en-US" sz="2800" dirty="0" smtClean="0"/>
              <a:t> = 500 + </a:t>
            </a:r>
            <a:r>
              <a:rPr lang="en-US" sz="2800" i="1" dirty="0" smtClean="0"/>
              <a:t>k</a:t>
            </a:r>
          </a:p>
          <a:p>
            <a:pPr marL="0" indent="0">
              <a:buNone/>
            </a:pPr>
            <a:r>
              <a:rPr lang="ru-RU" sz="2800" dirty="0" smtClean="0"/>
              <a:t>      Если </a:t>
            </a:r>
            <a:r>
              <a:rPr lang="en-US" sz="2800" i="1" dirty="0" smtClean="0"/>
              <a:t>k</a:t>
            </a:r>
            <a:r>
              <a:rPr lang="en-US" sz="2800" dirty="0" smtClean="0"/>
              <a:t> = </a:t>
            </a:r>
            <a:r>
              <a:rPr lang="ru-RU" sz="2800" dirty="0" smtClean="0"/>
              <a:t>48, то 500 + 48 = 548.</a:t>
            </a:r>
          </a:p>
          <a:p>
            <a:r>
              <a:rPr lang="ru-RU" sz="2800" dirty="0" smtClean="0"/>
              <a:t>г) 349 + </a:t>
            </a:r>
            <a:r>
              <a:rPr lang="ru-RU" sz="2800" i="1" dirty="0" smtClean="0"/>
              <a:t>р</a:t>
            </a:r>
            <a:r>
              <a:rPr lang="ru-RU" sz="2800" dirty="0" smtClean="0"/>
              <a:t> + 461 = (349 + 461) + </a:t>
            </a:r>
            <a:r>
              <a:rPr lang="ru-RU" sz="2800" i="1" dirty="0" smtClean="0"/>
              <a:t>р</a:t>
            </a:r>
            <a:r>
              <a:rPr lang="ru-RU" sz="2800" dirty="0" smtClean="0"/>
              <a:t> = 810 + </a:t>
            </a:r>
            <a:r>
              <a:rPr lang="ru-RU" sz="2800" i="1" dirty="0" smtClean="0"/>
              <a:t>р</a:t>
            </a:r>
          </a:p>
          <a:p>
            <a:pPr marL="0" indent="0">
              <a:buNone/>
            </a:pPr>
            <a:r>
              <a:rPr lang="ru-RU" sz="2800" dirty="0" smtClean="0"/>
              <a:t>      Если </a:t>
            </a:r>
            <a:r>
              <a:rPr lang="ru-RU" sz="2800" i="1" dirty="0" smtClean="0"/>
              <a:t>р</a:t>
            </a:r>
            <a:r>
              <a:rPr lang="ru-RU" sz="2800" dirty="0" smtClean="0"/>
              <a:t> = 115, то 810 + 115 = 925.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96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899592" y="1268760"/>
            <a:ext cx="6696075" cy="43195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Физкультминутка</a:t>
            </a:r>
          </a:p>
        </p:txBody>
      </p:sp>
      <p:pic>
        <p:nvPicPr>
          <p:cNvPr id="5122" name="Picture 2" descr="C:\Users\User\Pictures\724035559480374e00b61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1"/>
            <a:ext cx="2555949" cy="25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oso-10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48" y="4509120"/>
            <a:ext cx="24775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lshaya_muzykalnaya_zaryadka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080166" y="5283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66" y="836713"/>
            <a:ext cx="6187433" cy="5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222</TotalTime>
  <Words>975</Words>
  <Application>Microsoft Office PowerPoint</Application>
  <PresentationFormat>Экран (4:3)</PresentationFormat>
  <Paragraphs>115</Paragraphs>
  <Slides>24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Ясность</vt:lpstr>
      <vt:lpstr>Tradeshow</vt:lpstr>
      <vt:lpstr>Соедините левую и правую части</vt:lpstr>
      <vt:lpstr>Определите, верны ли равенства</vt:lpstr>
      <vt:lpstr>Выполните действия</vt:lpstr>
      <vt:lpstr>Буквенная запись свойств сложения и вычитания</vt:lpstr>
      <vt:lpstr>Формулируем цели урока</vt:lpstr>
      <vt:lpstr>Выполните по образцу № 342</vt:lpstr>
      <vt:lpstr>Проверка № 342</vt:lpstr>
      <vt:lpstr>  </vt:lpstr>
      <vt:lpstr>Повторяй за мной</vt:lpstr>
      <vt:lpstr>Повторяй за мной</vt:lpstr>
      <vt:lpstr>Повторяй за мной</vt:lpstr>
      <vt:lpstr>Повторяй за мной</vt:lpstr>
      <vt:lpstr>Презентация PowerPoint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 346 (работа в парах)</vt:lpstr>
      <vt:lpstr>Решить задачу</vt:lpstr>
      <vt:lpstr>№ 348</vt:lpstr>
      <vt:lpstr>Самостоятельная работа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Соедините левую и правую части</dc:title>
  <dc:creator>Анна</dc:creator>
  <cp:lastModifiedBy>Анна</cp:lastModifiedBy>
  <cp:revision>17</cp:revision>
  <dcterms:created xsi:type="dcterms:W3CDTF">2014-10-13T18:10:18Z</dcterms:created>
  <dcterms:modified xsi:type="dcterms:W3CDTF">2014-12-07T09:58:36Z</dcterms:modified>
</cp:coreProperties>
</file>