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sldIdLst>
    <p:sldId id="257" r:id="rId6"/>
    <p:sldId id="263" r:id="rId7"/>
    <p:sldId id="261" r:id="rId8"/>
    <p:sldId id="258" r:id="rId9"/>
    <p:sldId id="260" r:id="rId10"/>
    <p:sldId id="259" r:id="rId11"/>
    <p:sldId id="282" r:id="rId12"/>
    <p:sldId id="256" r:id="rId13"/>
    <p:sldId id="264" r:id="rId14"/>
    <p:sldId id="266" r:id="rId15"/>
    <p:sldId id="267" r:id="rId16"/>
    <p:sldId id="268" r:id="rId17"/>
    <p:sldId id="269" r:id="rId18"/>
    <p:sldId id="270" r:id="rId19"/>
    <p:sldId id="265" r:id="rId20"/>
    <p:sldId id="280" r:id="rId21"/>
    <p:sldId id="271" r:id="rId22"/>
    <p:sldId id="272" r:id="rId23"/>
    <p:sldId id="273" r:id="rId24"/>
    <p:sldId id="274" r:id="rId25"/>
    <p:sldId id="275" r:id="rId26"/>
    <p:sldId id="262" r:id="rId27"/>
    <p:sldId id="281" r:id="rId28"/>
    <p:sldId id="283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9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7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0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8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2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4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5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4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2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4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3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9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32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1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9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9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59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6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6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8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8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9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1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2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2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9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9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0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8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9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4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83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0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0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1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8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7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1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04FE87-F262-4A26-A9C5-3C0F9B80A039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BFDFD33-9225-434B-B19D-0AFC71F2C0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06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681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3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120E-C57E-4621-9635-78D313C2F065}" type="datetimeFigureOut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07.12.2014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0D64-104B-4C38-BA1C-0538EEDBEC88}" type="slidenum">
              <a:rPr lang="ru-RU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1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Решите круговые примеры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1507177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29 + 18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416532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100 - 69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955015" y="2416531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27+2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3284984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31 </a:t>
            </a:r>
            <a:r>
              <a:rPr lang="ru-RU" sz="3200" dirty="0" smtClean="0">
                <a:latin typeface="Calibri"/>
              </a:rPr>
              <a:t>∙ 5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702919" y="4221088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180 : 6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64088" y="3577371"/>
            <a:ext cx="163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126 - 99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1511022"/>
            <a:ext cx="1729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155 + 25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2708919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47 + 53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5821" y="4201482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30 + 96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6687" y="5403730"/>
            <a:ext cx="8874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Результат одного примера является началом другого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730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latin typeface="Arial" charset="0"/>
              </a:rPr>
              <a:t>  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899592" y="1268760"/>
            <a:ext cx="6696075" cy="43195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Impact"/>
              </a:rPr>
              <a:t>Физкультминутка</a:t>
            </a:r>
          </a:p>
        </p:txBody>
      </p:sp>
      <p:pic>
        <p:nvPicPr>
          <p:cNvPr id="5122" name="Picture 2" descr="C:\Users\User\Pictures\724035559480374e00b61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61"/>
            <a:ext cx="2555949" cy="255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oso-1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48" y="4509120"/>
            <a:ext cx="24775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olshaya_muzykalnaya_zaryadka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0166" y="5283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1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рисунки\анимашки\танцы спорт\36687034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66" y="836713"/>
            <a:ext cx="6187433" cy="50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Повторяй за мной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72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116367"/>
            <a:ext cx="8229600" cy="106984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Повторяй за мной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50" name="Picture 2" descr="C:\Users\User\Pictures\aerobics_lady_knee_to_a_h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53810"/>
            <a:ext cx="5688631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2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984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Повторяй за мной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74" name="Picture 2" descr="C:\Users\User\Pictures\004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3292946" cy="49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748877-9dc61d6056dd82e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4608513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984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Повторяй за мной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764934"/>
      </p:ext>
    </p:extLst>
  </p:cSld>
  <p:clrMapOvr>
    <a:masterClrMapping/>
  </p:clrMapOvr>
  <p:transition spd="med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Pictures\sporta-10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1306" y="245607"/>
            <a:ext cx="8229600" cy="10698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Повторяй за мной</a:t>
            </a:r>
            <a:endParaRPr lang="ru-RU" dirty="0"/>
          </a:p>
        </p:txBody>
      </p:sp>
      <p:pic>
        <p:nvPicPr>
          <p:cNvPr id="8" name="Picture 4" descr="C:\Users\User\Pictures\sporta-106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1680" y="1357828"/>
            <a:ext cx="51845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5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6310464" cy="197946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Гимнастика для глаз</a:t>
            </a:r>
            <a:endParaRPr lang="ru-RU" sz="4800" dirty="0"/>
          </a:p>
        </p:txBody>
      </p:sp>
      <p:pic>
        <p:nvPicPr>
          <p:cNvPr id="3" name="mystic-diversions-late-summer-rain-(mp3crazy.ru)_mp3cut.foxcom.su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7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50" y="214313"/>
            <a:ext cx="1785938" cy="1643062"/>
          </a:xfrm>
          <a:prstGeom prst="ellipse">
            <a:avLst/>
          </a:prstGeom>
          <a:solidFill>
            <a:srgbClr val="0CD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5072063"/>
            <a:ext cx="1428750" cy="1414462"/>
          </a:xfrm>
          <a:prstGeom prst="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85750" y="142875"/>
            <a:ext cx="1428750" cy="1214438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7500938" y="5286375"/>
            <a:ext cx="1500187" cy="1428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5957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8033 -0.7453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313" y="5000625"/>
            <a:ext cx="1785937" cy="1643063"/>
          </a:xfrm>
          <a:prstGeom prst="ellipse">
            <a:avLst/>
          </a:prstGeom>
          <a:solidFill>
            <a:srgbClr val="0CDA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8063" y="285750"/>
            <a:ext cx="1428750" cy="1414463"/>
          </a:xfrm>
          <a:prstGeom prst="rect">
            <a:avLst/>
          </a:prstGeom>
          <a:solidFill>
            <a:srgbClr val="69D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7572375" y="5286375"/>
            <a:ext cx="1428750" cy="1214438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Улыбающееся лицо 8"/>
          <p:cNvSpPr/>
          <p:nvPr/>
        </p:nvSpPr>
        <p:spPr>
          <a:xfrm>
            <a:off x="214313" y="214313"/>
            <a:ext cx="1500187" cy="1428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52745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77969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7351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945E-18 L -0.7875 -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58 -0.71412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25" y="2214563"/>
            <a:ext cx="2357438" cy="214312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69541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Составьте выражение к задаче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/>
          <a:lstStyle/>
          <a:p>
            <a:r>
              <a:rPr lang="ru-RU" dirty="0" smtClean="0"/>
              <a:t>В полдень термометр показал температуру </a:t>
            </a:r>
            <a:r>
              <a:rPr lang="en-US" i="1" dirty="0" err="1" smtClean="0">
                <a:latin typeface="Cambria" panose="02040503050406030204" pitchFamily="18" charset="0"/>
              </a:rPr>
              <a:t>t⁰</a:t>
            </a:r>
            <a:r>
              <a:rPr lang="en-US" i="1" dirty="0" err="1" smtClean="0"/>
              <a:t>C</a:t>
            </a:r>
            <a:r>
              <a:rPr lang="ru-RU" dirty="0" smtClean="0"/>
              <a:t>, а к полуночи температура опустилась на </a:t>
            </a:r>
            <a:r>
              <a:rPr lang="ru-RU" i="1" dirty="0" err="1" smtClean="0"/>
              <a:t>р⁰С</a:t>
            </a:r>
            <a:r>
              <a:rPr lang="ru-RU" dirty="0" smtClean="0"/>
              <a:t>. Какую температуру показывал термометр в полночь? Найдите его значение:</a:t>
            </a:r>
          </a:p>
          <a:p>
            <a:pPr marL="0" indent="0">
              <a:buNone/>
            </a:pPr>
            <a:r>
              <a:rPr lang="ru-RU" dirty="0" smtClean="0"/>
              <a:t>       а) при </a:t>
            </a:r>
            <a:r>
              <a:rPr lang="en-US" i="1" dirty="0" smtClean="0">
                <a:latin typeface="Cambria" panose="02040503050406030204" pitchFamily="18" charset="0"/>
              </a:rPr>
              <a:t>t</a:t>
            </a:r>
            <a:r>
              <a:rPr lang="en-US" dirty="0" smtClean="0"/>
              <a:t> = 25, </a:t>
            </a:r>
            <a:r>
              <a:rPr lang="en-US" i="1" dirty="0" smtClean="0">
                <a:latin typeface="Cambria" panose="02040503050406030204" pitchFamily="18" charset="0"/>
              </a:rPr>
              <a:t>p</a:t>
            </a:r>
            <a:r>
              <a:rPr lang="en-US" dirty="0" smtClean="0"/>
              <a:t> = 7</a:t>
            </a:r>
            <a:r>
              <a:rPr lang="ru-RU" dirty="0" smtClean="0"/>
              <a:t>;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     б) при </a:t>
            </a:r>
            <a:r>
              <a:rPr lang="en-US" i="1" dirty="0" smtClean="0">
                <a:latin typeface="Cambria" panose="02040503050406030204" pitchFamily="18" charset="0"/>
              </a:rPr>
              <a:t>t</a:t>
            </a:r>
            <a:r>
              <a:rPr lang="en-US" dirty="0" smtClean="0"/>
              <a:t> = 34, </a:t>
            </a:r>
            <a:r>
              <a:rPr lang="en-US" i="1" dirty="0" smtClean="0">
                <a:latin typeface="Cambria" panose="02040503050406030204" pitchFamily="18" charset="0"/>
              </a:rPr>
              <a:t>p</a:t>
            </a:r>
            <a:r>
              <a:rPr lang="en-US" dirty="0" smtClean="0"/>
              <a:t> = 14.</a:t>
            </a:r>
            <a:endParaRPr lang="ru-RU" dirty="0" smtClean="0"/>
          </a:p>
          <a:p>
            <a:r>
              <a:rPr lang="ru-RU" dirty="0" smtClean="0"/>
              <a:t>Брату </a:t>
            </a:r>
            <a:r>
              <a:rPr lang="ru-RU" b="1" i="1" dirty="0" smtClean="0"/>
              <a:t>х</a:t>
            </a:r>
            <a:r>
              <a:rPr lang="ru-RU" dirty="0" smtClean="0"/>
              <a:t> лет, а его сестра на </a:t>
            </a:r>
            <a:r>
              <a:rPr lang="ru-RU" b="1" i="1" dirty="0" smtClean="0"/>
              <a:t>а</a:t>
            </a:r>
            <a:r>
              <a:rPr lang="ru-RU" dirty="0" smtClean="0"/>
              <a:t> лет моложе. Сколько лет сестре? При любых ли значениях </a:t>
            </a:r>
            <a:r>
              <a:rPr lang="ru-RU" b="1" i="1" dirty="0" smtClean="0"/>
              <a:t>х</a:t>
            </a:r>
            <a:r>
              <a:rPr lang="ru-RU" dirty="0" smtClean="0"/>
              <a:t> и </a:t>
            </a:r>
            <a:r>
              <a:rPr lang="ru-RU" b="1" i="1" dirty="0" smtClean="0"/>
              <a:t>а</a:t>
            </a:r>
            <a:r>
              <a:rPr lang="ru-RU" dirty="0" smtClean="0"/>
              <a:t> задача имеет смысл? Имеет ли она смысл, если </a:t>
            </a:r>
            <a:r>
              <a:rPr lang="ru-RU" b="1" i="1" dirty="0" smtClean="0"/>
              <a:t>х</a:t>
            </a:r>
            <a:r>
              <a:rPr lang="ru-RU" dirty="0" smtClean="0"/>
              <a:t> = 6, </a:t>
            </a:r>
            <a:r>
              <a:rPr lang="ru-RU" b="1" i="1" dirty="0" smtClean="0"/>
              <a:t>а</a:t>
            </a:r>
            <a:r>
              <a:rPr lang="ru-RU" dirty="0" smtClean="0"/>
              <a:t> = 8?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9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25" y="2214563"/>
            <a:ext cx="2357438" cy="214312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38980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лыбающееся лицо 4"/>
          <p:cNvSpPr/>
          <p:nvPr/>
        </p:nvSpPr>
        <p:spPr>
          <a:xfrm>
            <a:off x="660624" y="2492896"/>
            <a:ext cx="1679128" cy="158645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80821"/>
      </p:ext>
    </p:ext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5000" accel="29000" decel="2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№ 337 (работаем в парах)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572000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Если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9873,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6914,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10 209,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то 9873 + (6914 + 10 209) = 9873 + 17123 = 26 996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Если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9873,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6914,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10 209,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то (9873 + 6914) + 10 209 = 16 787 + 10 209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26 996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№ 338, </a:t>
            </a:r>
            <a:r>
              <a:rPr lang="ru-RU" dirty="0" smtClean="0"/>
              <a:t>№ 339 (</a:t>
            </a:r>
            <a:r>
              <a:rPr lang="ru-RU" dirty="0"/>
              <a:t>работаем в парах)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341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Образец:</a:t>
            </a:r>
          </a:p>
          <a:p>
            <a:pPr marL="0" indent="0">
              <a:buNone/>
            </a:pPr>
            <a:r>
              <a:rPr lang="ru-RU" dirty="0" smtClean="0"/>
              <a:t>Упростите выражение:</a:t>
            </a:r>
          </a:p>
          <a:p>
            <a:pPr marL="0" indent="0">
              <a:buNone/>
            </a:pPr>
            <a:r>
              <a:rPr lang="ru-RU" dirty="0" smtClean="0"/>
              <a:t>56 +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/>
              <a:t> + 14 =                             </a:t>
            </a:r>
          </a:p>
          <a:p>
            <a:pPr marL="0" indent="0">
              <a:buNone/>
            </a:pPr>
            <a:r>
              <a:rPr lang="ru-RU" dirty="0" smtClean="0"/>
              <a:t> Выполните по образцу.</a:t>
            </a:r>
          </a:p>
          <a:p>
            <a:pPr marL="0" indent="0">
              <a:buNone/>
            </a:pPr>
            <a:r>
              <a:rPr lang="ru-RU" dirty="0" smtClean="0"/>
              <a:t>Проверка:</a:t>
            </a:r>
          </a:p>
          <a:p>
            <a:pPr marL="0" indent="0">
              <a:buNone/>
            </a:pPr>
            <a:r>
              <a:rPr lang="ru-RU" dirty="0" smtClean="0"/>
              <a:t>а) 23 + 49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= </a:t>
            </a:r>
            <a:r>
              <a:rPr lang="en-US" dirty="0" smtClean="0">
                <a:latin typeface="Cambria" panose="02040503050406030204" pitchFamily="18" charset="0"/>
              </a:rPr>
              <a:t>(23 + 49)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/>
              <a:t> = </a:t>
            </a:r>
            <a:r>
              <a:rPr lang="en-US" dirty="0" smtClean="0">
                <a:latin typeface="Cambria" panose="02040503050406030204" pitchFamily="18" charset="0"/>
              </a:rPr>
              <a:t>72 </a:t>
            </a:r>
            <a:r>
              <a:rPr lang="en-US" dirty="0" smtClean="0"/>
              <a:t>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en-US" dirty="0" smtClean="0"/>
              <a:t>) </a:t>
            </a:r>
            <a:r>
              <a:rPr lang="en-US" dirty="0" smtClean="0">
                <a:latin typeface="Cambria" panose="02040503050406030204" pitchFamily="18" charset="0"/>
              </a:rPr>
              <a:t>38 +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" panose="02040503050406030204" pitchFamily="18" charset="0"/>
              </a:rPr>
              <a:t>27 = (38 + 27)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" panose="02040503050406030204" pitchFamily="18" charset="0"/>
              </a:rPr>
              <a:t>65 +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0" indent="0">
              <a:buNone/>
            </a:pPr>
            <a:r>
              <a:rPr lang="ru-RU" dirty="0" smtClean="0"/>
              <a:t>в)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" panose="02040503050406030204" pitchFamily="18" charset="0"/>
              </a:rPr>
              <a:t>+ 54 + 27 </a:t>
            </a:r>
            <a:r>
              <a:rPr lang="en-US" dirty="0" smtClean="0"/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+ </a:t>
            </a:r>
            <a:r>
              <a:rPr lang="en-US" dirty="0" smtClean="0">
                <a:latin typeface="Cambria" panose="02040503050406030204" pitchFamily="18" charset="0"/>
              </a:rPr>
              <a:t>(54 + 27) </a:t>
            </a:r>
            <a:r>
              <a:rPr lang="en-US" dirty="0" smtClean="0"/>
              <a:t>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" panose="02040503050406030204" pitchFamily="18" charset="0"/>
              </a:rPr>
              <a:t>+ 81</a:t>
            </a:r>
          </a:p>
          <a:p>
            <a:pPr marL="0" indent="0">
              <a:buNone/>
            </a:pPr>
            <a:r>
              <a:rPr lang="ru-RU" dirty="0" smtClean="0"/>
              <a:t>г)</a:t>
            </a:r>
            <a:r>
              <a:rPr lang="en-US" dirty="0" smtClean="0"/>
              <a:t> </a:t>
            </a:r>
            <a:r>
              <a:rPr lang="en-US" dirty="0" smtClean="0">
                <a:latin typeface="Cambria" panose="02040503050406030204" pitchFamily="18" charset="0"/>
              </a:rPr>
              <a:t>176 +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Cambria" panose="02040503050406030204" pitchFamily="18" charset="0"/>
              </a:rPr>
              <a:t>+ 24 = (176 + 24) +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= </a:t>
            </a:r>
            <a:r>
              <a:rPr lang="en-US" dirty="0" smtClean="0">
                <a:latin typeface="Cambria" panose="02040503050406030204" pitchFamily="18" charset="0"/>
              </a:rPr>
              <a:t>200 +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2420888"/>
            <a:ext cx="20697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/>
              <a:t>(56 + 14) +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2420888"/>
            <a:ext cx="13644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х</a:t>
            </a:r>
          </a:p>
        </p:txBody>
      </p:sp>
    </p:spTree>
    <p:extLst>
      <p:ext uri="{BB962C8B-B14F-4D97-AF65-F5344CB8AC3E}">
        <p14:creationId xmlns:p14="http://schemas.microsoft.com/office/powerpoint/2010/main" val="25967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№ 348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35280" cy="2808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Токарь выполнил заказ на изготовление одинаковых деталей за три дня. В первый день он изготовил 23 детали, а во второй день – на </a:t>
            </a:r>
            <a:r>
              <a:rPr lang="en-US" b="1" i="1" dirty="0" smtClean="0"/>
              <a:t>b</a:t>
            </a:r>
            <a:r>
              <a:rPr lang="en-US" dirty="0" smtClean="0"/>
              <a:t> </a:t>
            </a:r>
            <a:r>
              <a:rPr lang="ru-RU" dirty="0" smtClean="0"/>
              <a:t>деталей больше, чем в первый день, а в третий день – на 4 детали меньше, чем в первый день. Сколько деталей изготовил токарь за эти три дня? Составьте выражение для решения задачи и найдите его значение при </a:t>
            </a:r>
            <a:r>
              <a:rPr lang="en-US" b="1" i="1" dirty="0" smtClean="0"/>
              <a:t>b</a:t>
            </a:r>
            <a:r>
              <a:rPr lang="ru-RU" dirty="0" smtClean="0"/>
              <a:t> = 7 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i="1" dirty="0" smtClean="0"/>
              <a:t>b</a:t>
            </a:r>
            <a:r>
              <a:rPr lang="ru-RU" dirty="0" smtClean="0"/>
              <a:t>= </a:t>
            </a:r>
            <a:r>
              <a:rPr lang="en-US" dirty="0" smtClean="0"/>
              <a:t>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149080"/>
            <a:ext cx="535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I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II</a:t>
            </a:r>
          </a:p>
          <a:p>
            <a:r>
              <a:rPr lang="en-US" sz="2800" dirty="0" smtClean="0">
                <a:latin typeface="Cambria" panose="02040503050406030204" pitchFamily="18" charset="0"/>
              </a:rPr>
              <a:t>III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268" y="4149080"/>
            <a:ext cx="20778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latin typeface="Cambria" panose="02040503050406030204" pitchFamily="18" charset="0"/>
              </a:rPr>
              <a:t>23</a:t>
            </a:r>
            <a:r>
              <a:rPr lang="ru-RU" sz="2800" dirty="0" smtClean="0">
                <a:latin typeface="Cambria" panose="02040503050406030204" pitchFamily="18" charset="0"/>
              </a:rPr>
              <a:t> д.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Cambria" panose="02040503050406030204" pitchFamily="18" charset="0"/>
              </a:rPr>
              <a:t>?, на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ru-RU" sz="2800" dirty="0" smtClean="0">
                <a:latin typeface="Cambria" panose="02040503050406030204" pitchFamily="18" charset="0"/>
              </a:rPr>
              <a:t>д.</a:t>
            </a:r>
            <a:r>
              <a:rPr lang="en-US" sz="2800" dirty="0" smtClean="0">
                <a:latin typeface="Cambria" panose="02040503050406030204" pitchFamily="18" charset="0"/>
              </a:rPr>
              <a:t> &gt;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Cambria" panose="02040503050406030204" pitchFamily="18" charset="0"/>
              </a:rPr>
              <a:t>?, на 4 д. </a:t>
            </a:r>
            <a:r>
              <a:rPr lang="en-US" sz="2800" dirty="0" smtClean="0">
                <a:latin typeface="Cambria" panose="02040503050406030204" pitchFamily="18" charset="0"/>
              </a:rPr>
              <a:t>&lt;</a:t>
            </a:r>
            <a:endParaRPr lang="ru-RU" sz="2800" dirty="0">
              <a:latin typeface="Cambria" panose="02040503050406030204" pitchFamily="18" charset="0"/>
            </a:endParaRPr>
          </a:p>
        </p:txBody>
      </p:sp>
      <p:cxnSp>
        <p:nvCxnSpPr>
          <p:cNvPr id="7" name="Соединительная линия уступом 6"/>
          <p:cNvCxnSpPr>
            <a:stCxn id="5" idx="3"/>
          </p:cNvCxnSpPr>
          <p:nvPr/>
        </p:nvCxnSpPr>
        <p:spPr>
          <a:xfrm flipH="1" flipV="1">
            <a:off x="2267747" y="4365110"/>
            <a:ext cx="813334" cy="507245"/>
          </a:xfrm>
          <a:prstGeom prst="bentConnector3">
            <a:avLst>
              <a:gd name="adj1" fmla="val -2810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0800000">
            <a:off x="3563888" y="4365110"/>
            <a:ext cx="1152128" cy="893479"/>
          </a:xfrm>
          <a:prstGeom prst="bentConnector3">
            <a:avLst>
              <a:gd name="adj1" fmla="val -24628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авая фигурная скобка 39"/>
          <p:cNvSpPr/>
          <p:nvPr/>
        </p:nvSpPr>
        <p:spPr>
          <a:xfrm>
            <a:off x="5663552" y="4229563"/>
            <a:ext cx="348608" cy="13045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89891" y="454919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 д.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40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572000"/>
          </a:xfrm>
        </p:spPr>
        <p:txBody>
          <a:bodyPr/>
          <a:lstStyle/>
          <a:p>
            <a:r>
              <a:rPr lang="ru-RU" dirty="0" smtClean="0"/>
              <a:t>Составьте выражение для решения задачи и найдите его значение:</a:t>
            </a:r>
          </a:p>
          <a:p>
            <a:pPr marL="0" indent="0">
              <a:buNone/>
            </a:pPr>
            <a:r>
              <a:rPr lang="ru-RU" dirty="0" smtClean="0"/>
              <a:t>«В треугольнике </a:t>
            </a:r>
            <a:r>
              <a:rPr lang="ru-RU" i="1" dirty="0" smtClean="0"/>
              <a:t>АВС</a:t>
            </a:r>
            <a:r>
              <a:rPr lang="ru-RU" dirty="0" smtClean="0"/>
              <a:t> длина стороны </a:t>
            </a:r>
            <a:r>
              <a:rPr lang="ru-RU" i="1" dirty="0" smtClean="0"/>
              <a:t>АВ</a:t>
            </a:r>
            <a:r>
              <a:rPr lang="ru-RU" dirty="0" smtClean="0"/>
              <a:t> равна 5 см, сторона </a:t>
            </a:r>
            <a:r>
              <a:rPr lang="ru-RU" i="1" dirty="0" smtClean="0"/>
              <a:t>ВС</a:t>
            </a:r>
            <a:r>
              <a:rPr lang="ru-RU" dirty="0" smtClean="0"/>
              <a:t> длиннее стороны </a:t>
            </a:r>
            <a:r>
              <a:rPr lang="ru-RU" i="1" dirty="0" smtClean="0"/>
              <a:t>АВ</a:t>
            </a:r>
            <a:r>
              <a:rPr lang="ru-RU" dirty="0" smtClean="0"/>
              <a:t> на 8 см, а длина стороны </a:t>
            </a:r>
            <a:r>
              <a:rPr lang="ru-RU" i="1" dirty="0" smtClean="0"/>
              <a:t>АС</a:t>
            </a:r>
            <a:r>
              <a:rPr lang="ru-RU" dirty="0" smtClean="0"/>
              <a:t> меньше суммы длин сторон </a:t>
            </a:r>
            <a:r>
              <a:rPr lang="ru-RU" i="1" dirty="0" smtClean="0"/>
              <a:t>АВ</a:t>
            </a:r>
            <a:r>
              <a:rPr lang="ru-RU" dirty="0" smtClean="0"/>
              <a:t> и </a:t>
            </a:r>
            <a:r>
              <a:rPr lang="ru-RU" i="1" dirty="0" smtClean="0"/>
              <a:t>ВС</a:t>
            </a:r>
            <a:r>
              <a:rPr lang="ru-RU" dirty="0" smtClean="0"/>
              <a:t> на </a:t>
            </a:r>
            <a:r>
              <a:rPr lang="ru-RU" b="1" i="1" dirty="0" smtClean="0"/>
              <a:t>а</a:t>
            </a:r>
            <a:r>
              <a:rPr lang="ru-RU" dirty="0" smtClean="0"/>
              <a:t> см. Найдите периметр треугольника.»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7211" y="4293096"/>
            <a:ext cx="6286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АВ</a:t>
            </a:r>
          </a:p>
          <a:p>
            <a:r>
              <a:rPr lang="ru-RU" sz="2800" i="1" dirty="0" smtClean="0"/>
              <a:t>ВС</a:t>
            </a:r>
          </a:p>
          <a:p>
            <a:r>
              <a:rPr lang="ru-RU" sz="2800" i="1" dirty="0" smtClean="0"/>
              <a:t>АС</a:t>
            </a:r>
            <a:endParaRPr lang="ru-RU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54902" y="4315872"/>
            <a:ext cx="2626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-5 см</a:t>
            </a:r>
          </a:p>
          <a:p>
            <a:r>
              <a:rPr lang="ru-RU" sz="2800" dirty="0" smtClean="0"/>
              <a:t>- ? см, на 8 см </a:t>
            </a:r>
            <a:r>
              <a:rPr lang="en-US" sz="2800" dirty="0" smtClean="0"/>
              <a:t>&gt;</a:t>
            </a:r>
          </a:p>
          <a:p>
            <a:r>
              <a:rPr lang="ru-RU" sz="2800" dirty="0" smtClean="0"/>
              <a:t>- ? см, на </a:t>
            </a:r>
            <a:r>
              <a:rPr lang="ru-RU" sz="2800" b="1" i="1" dirty="0" smtClean="0"/>
              <a:t>а</a:t>
            </a:r>
            <a:r>
              <a:rPr lang="ru-RU" sz="2800" dirty="0" smtClean="0"/>
              <a:t> см </a:t>
            </a:r>
            <a:r>
              <a:rPr lang="en-US" sz="2800" dirty="0" smtClean="0"/>
              <a:t>&lt;</a:t>
            </a:r>
            <a:endParaRPr lang="ru-RU" sz="2800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H="1" flipV="1">
            <a:off x="2684958" y="4509125"/>
            <a:ext cx="806922" cy="476468"/>
          </a:xfrm>
          <a:prstGeom prst="bentConnector3">
            <a:avLst>
              <a:gd name="adj1" fmla="val -2833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0800000">
            <a:off x="5053778" y="4724064"/>
            <a:ext cx="806922" cy="721160"/>
          </a:xfrm>
          <a:prstGeom prst="bentConnector3">
            <a:avLst>
              <a:gd name="adj1" fmla="val -58245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>
            <a:off x="3995936" y="4439758"/>
            <a:ext cx="348608" cy="56861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44544" y="441420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? д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588224" y="4293096"/>
            <a:ext cx="348608" cy="130451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90110" y="464503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 д.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9" grpId="0" animBg="1"/>
      <p:bldP spid="10" grpId="0"/>
      <p:bldP spid="13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&amp;Scy;&amp;Mcy;&amp;Acy;&amp;Jcy;&amp;Lcy;&amp;Icy;&amp;Kcy;&amp;Icy; &amp;Vcy;&amp;IEcy;&amp;Scy;&amp;IEcy;&amp;Lcy;&amp;Ycy;&amp;IEcy; &amp;Pcy;&amp;Rcy;&amp;Icy;&amp;Kcy;&amp;Ocy;&amp;Lcy;&amp;SOFTcy;&amp;Ncy;&amp;Ycy;&amp;IEcy; &amp;Kcy;&amp;Lcy;&amp;Acy;&amp;Scy;&amp;Scy;&amp;Ncy;&amp;Ycy;&amp;IE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5108"/>
            <a:ext cx="1263650" cy="12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Подведем 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4496" y="1196752"/>
            <a:ext cx="8519952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Назовите тему урока.</a:t>
            </a:r>
          </a:p>
          <a:p>
            <a:r>
              <a:rPr lang="ru-RU" dirty="0" smtClean="0"/>
              <a:t>Расскажите, чему вы научились.</a:t>
            </a:r>
          </a:p>
          <a:p>
            <a:r>
              <a:rPr lang="ru-RU" dirty="0" smtClean="0"/>
              <a:t>С какими трудностями вы столкнулись?</a:t>
            </a:r>
          </a:p>
          <a:p>
            <a:r>
              <a:rPr lang="ru-RU" dirty="0" smtClean="0"/>
              <a:t>Как преодолеть эти трудности?</a:t>
            </a:r>
          </a:p>
          <a:p>
            <a:r>
              <a:rPr lang="ru-RU" dirty="0" smtClean="0"/>
              <a:t>Оцените свою деятельность на уроке: нарисуйте в своей тетради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если всё понятно-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если некоторые задания вызвали трудности–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если ничего не понял –</a:t>
            </a:r>
            <a:endParaRPr lang="ru-RU" dirty="0"/>
          </a:p>
        </p:txBody>
      </p:sp>
      <p:pic>
        <p:nvPicPr>
          <p:cNvPr id="10242" name="Picture 2" descr="C:\Users\User\Pictures\grust-2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1317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Pictures\smailiki-8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55455"/>
            <a:ext cx="1586607" cy="15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061683">
            <a:off x="755576" y="292494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урок!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1726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304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04520"/>
              </p:ext>
            </p:extLst>
          </p:nvPr>
        </p:nvGraphicFramePr>
        <p:xfrm>
          <a:off x="251520" y="1412776"/>
          <a:ext cx="8424934" cy="25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936104"/>
                <a:gridCol w="936104"/>
                <a:gridCol w="864096"/>
                <a:gridCol w="864096"/>
                <a:gridCol w="864096"/>
                <a:gridCol w="864094"/>
              </a:tblGrid>
              <a:tr h="840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Значение </a:t>
                      </a:r>
                      <a:r>
                        <a:rPr lang="ru-RU" sz="2800" i="1" dirty="0" smtClean="0"/>
                        <a:t>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Значение </a:t>
                      </a:r>
                      <a:r>
                        <a:rPr lang="ru-RU" sz="2800" i="1" dirty="0" smtClean="0"/>
                        <a:t>а</a:t>
                      </a:r>
                      <a:r>
                        <a:rPr lang="ru-RU" sz="2800" dirty="0" smtClean="0"/>
                        <a:t> + 12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Значение</a:t>
                      </a:r>
                      <a:r>
                        <a:rPr lang="ru-RU" sz="2800" baseline="0" dirty="0" smtClean="0"/>
                        <a:t> 16 - </a:t>
                      </a:r>
                      <a:r>
                        <a:rPr lang="ru-RU" sz="2800" i="1" baseline="0" dirty="0" smtClean="0"/>
                        <a:t>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4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+mn-lt"/>
              </a:rPr>
              <a:t>Что можно сказать про эти равенства?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5 + 7 = 7 + 5</a:t>
            </a:r>
          </a:p>
          <a:p>
            <a:r>
              <a:rPr lang="ru-RU" dirty="0" smtClean="0"/>
              <a:t>12 + (5 + 8) = (12 + 8) + 5</a:t>
            </a:r>
          </a:p>
          <a:p>
            <a:r>
              <a:rPr lang="ru-RU" dirty="0" smtClean="0"/>
              <a:t>7 + 0 =7</a:t>
            </a:r>
          </a:p>
          <a:p>
            <a:r>
              <a:rPr lang="ru-RU" dirty="0" smtClean="0"/>
              <a:t>68 – (18 + 5) = 68 – 18 – 5</a:t>
            </a:r>
          </a:p>
          <a:p>
            <a:r>
              <a:rPr lang="ru-RU" dirty="0" smtClean="0"/>
              <a:t>(87 + 39) – 27 = (87 – 27) + 39</a:t>
            </a:r>
          </a:p>
          <a:p>
            <a:r>
              <a:rPr lang="ru-RU" dirty="0" smtClean="0"/>
              <a:t>9 – 9 = 0</a:t>
            </a:r>
          </a:p>
          <a:p>
            <a:r>
              <a:rPr lang="ru-RU" dirty="0" smtClean="0"/>
              <a:t>8 – 0 = 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301208"/>
            <a:ext cx="679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Запишите эти свойства с помощью букв.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256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3416"/>
              </p:ext>
            </p:extLst>
          </p:nvPr>
        </p:nvGraphicFramePr>
        <p:xfrm>
          <a:off x="467544" y="548680"/>
          <a:ext cx="8136904" cy="527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/>
                <a:gridCol w="406845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Свойства сложения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Свойства вычитания</a:t>
                      </a:r>
                      <a:endParaRPr lang="ru-RU" sz="2800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Переместительное</a:t>
                      </a:r>
                    </a:p>
                    <a:p>
                      <a:r>
                        <a:rPr lang="ru-RU" sz="2800" dirty="0" smtClean="0"/>
                        <a:t>свойство: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Вычитание суммы из числа:</a:t>
                      </a:r>
                      <a:endParaRPr lang="ru-RU" sz="2800" dirty="0"/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Сочетательное свойство: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Вычитание числа из суммы:</a:t>
                      </a:r>
                      <a:endParaRPr lang="ru-RU" sz="2800" dirty="0"/>
                    </a:p>
                  </a:txBody>
                  <a:tcPr/>
                </a:tc>
              </a:tr>
              <a:tr h="131809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Свойство нуля: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Свойства нуля: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61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1" t="6730" r="16884" b="7692"/>
          <a:stretch/>
        </p:blipFill>
        <p:spPr bwMode="auto">
          <a:xfrm>
            <a:off x="136477" y="260648"/>
            <a:ext cx="8911989" cy="626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Назовите тему урока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365104"/>
            <a:ext cx="3232448" cy="1600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</a:t>
            </a:r>
          </a:p>
          <a:p>
            <a:r>
              <a:rPr lang="ru-RU" dirty="0" smtClean="0"/>
              <a:t>Сидорова А.В.</a:t>
            </a:r>
          </a:p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МБОУ СОШ№ 31</a:t>
            </a:r>
          </a:p>
          <a:p>
            <a:r>
              <a:rPr lang="ru-RU" dirty="0" smtClean="0"/>
              <a:t>г. Мурманска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Буквенная запись свойств сложения и вычитания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7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008" y="18864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n-lt"/>
              </a:rPr>
              <a:t>Формулируем цели урока:</a:t>
            </a:r>
            <a:endParaRPr lang="ru-RU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Научиться записывать свойства сложения и вычитания с помощью букв.</a:t>
            </a:r>
          </a:p>
          <a:p>
            <a:r>
              <a:rPr lang="ru-RU" dirty="0" smtClean="0"/>
              <a:t>Совершенствовать умения использовать эти свойства при вычислениях.</a:t>
            </a:r>
          </a:p>
          <a:p>
            <a:r>
              <a:rPr lang="ru-RU" dirty="0" smtClean="0"/>
              <a:t>Совершенствовать навыки в правильном прочтении буквенных выражений.</a:t>
            </a:r>
          </a:p>
          <a:p>
            <a:r>
              <a:rPr lang="ru-RU" dirty="0"/>
              <a:t>Совершенствовать вычислительные </a:t>
            </a:r>
            <a:r>
              <a:rPr lang="ru-RU" dirty="0" smtClean="0"/>
              <a:t>навыки.</a:t>
            </a:r>
            <a:endParaRPr lang="ru-RU" dirty="0"/>
          </a:p>
          <a:p>
            <a:pPr marL="109728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User\Pictures\aim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375</TotalTime>
  <Words>781</Words>
  <Application>Microsoft Office PowerPoint</Application>
  <PresentationFormat>Экран (4:3)</PresentationFormat>
  <Paragraphs>117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Справедливость</vt:lpstr>
      <vt:lpstr>Tradeshow</vt:lpstr>
      <vt:lpstr>1_Tradeshow</vt:lpstr>
      <vt:lpstr>2_Tradeshow</vt:lpstr>
      <vt:lpstr>3_Tradeshow</vt:lpstr>
      <vt:lpstr>Решите круговые примеры</vt:lpstr>
      <vt:lpstr>Составьте выражение к задаче</vt:lpstr>
      <vt:lpstr>№ 304</vt:lpstr>
      <vt:lpstr>Что можно сказать про эти равенства?</vt:lpstr>
      <vt:lpstr>Презентация PowerPoint</vt:lpstr>
      <vt:lpstr>Презентация PowerPoint</vt:lpstr>
      <vt:lpstr>Назовите тему урока</vt:lpstr>
      <vt:lpstr>Буквенная запись свойств сложения и вычитания</vt:lpstr>
      <vt:lpstr>Формулируем цели урока:</vt:lpstr>
      <vt:lpstr>  </vt:lpstr>
      <vt:lpstr>Повторяй за мной</vt:lpstr>
      <vt:lpstr>Повторяй за мной</vt:lpstr>
      <vt:lpstr>Повторяй за мной</vt:lpstr>
      <vt:lpstr>Повторяй за мной</vt:lpstr>
      <vt:lpstr>Презентация PowerPoint</vt:lpstr>
      <vt:lpstr>Гимнастика для глаз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 337 (работаем в парах)</vt:lpstr>
      <vt:lpstr>№ 338, № 339 (работаем в парах)</vt:lpstr>
      <vt:lpstr>№ 341</vt:lpstr>
      <vt:lpstr>№ 348</vt:lpstr>
      <vt:lpstr>Задача</vt:lpstr>
      <vt:lpstr>Подведем итоги</vt:lpstr>
      <vt:lpstr>Спасибо за урок!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27</cp:revision>
  <dcterms:created xsi:type="dcterms:W3CDTF">2014-10-12T15:09:04Z</dcterms:created>
  <dcterms:modified xsi:type="dcterms:W3CDTF">2014-12-07T10:07:51Z</dcterms:modified>
</cp:coreProperties>
</file>