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BD5-5CA1-4062-BEA1-5CFE3EF387BA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E364-764C-4A5E-AEF0-AA36BF304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BD5-5CA1-4062-BEA1-5CFE3EF387BA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E364-764C-4A5E-AEF0-AA36BF304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BD5-5CA1-4062-BEA1-5CFE3EF387BA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E364-764C-4A5E-AEF0-AA36BF304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BD5-5CA1-4062-BEA1-5CFE3EF387BA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E364-764C-4A5E-AEF0-AA36BF304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BD5-5CA1-4062-BEA1-5CFE3EF387BA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E364-764C-4A5E-AEF0-AA36BF304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BD5-5CA1-4062-BEA1-5CFE3EF387BA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E364-764C-4A5E-AEF0-AA36BF304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BD5-5CA1-4062-BEA1-5CFE3EF387BA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E364-764C-4A5E-AEF0-AA36BF304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BD5-5CA1-4062-BEA1-5CFE3EF387BA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E364-764C-4A5E-AEF0-AA36BF304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BD5-5CA1-4062-BEA1-5CFE3EF387BA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E364-764C-4A5E-AEF0-AA36BF304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BD5-5CA1-4062-BEA1-5CFE3EF387BA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E364-764C-4A5E-AEF0-AA36BF304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BD5-5CA1-4062-BEA1-5CFE3EF387BA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E364-764C-4A5E-AEF0-AA36BF304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44BD5-5CA1-4062-BEA1-5CFE3EF387BA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E364-764C-4A5E-AEF0-AA36BF304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8937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</a:rPr>
              <a:t>Муниципальное  общеобразовательное учреждение города Абакана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</a:rPr>
              <a:t>«Средняя общеобразовательная школа №3»</a:t>
            </a:r>
            <a:endParaRPr lang="ru-RU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276872"/>
            <a:ext cx="8400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  <a:latin typeface="Georgia" pitchFamily="18" charset="0"/>
              </a:rPr>
              <a:t>Биология – наука о жизни</a:t>
            </a:r>
            <a:endParaRPr lang="ru-RU" sz="44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5445224"/>
            <a:ext cx="4448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Georgia" pitchFamily="18" charset="0"/>
              </a:rPr>
              <a:t>Учитель биологии и химии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Georgia" pitchFamily="18" charset="0"/>
              </a:rPr>
              <a:t>Наговицына Ирина Сергеевна</a:t>
            </a:r>
            <a:endParaRPr lang="ru-RU" sz="20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6488668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</a:rPr>
              <a:t>Абакан, 2014 г</a:t>
            </a:r>
            <a:endParaRPr lang="ru-RU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7" name="Рисунок 6" descr="C41-25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40968"/>
            <a:ext cx="283725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Палеоботаника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>Изучает ископаемые останки древних растений.</a:t>
            </a:r>
            <a:endParaRPr lang="ru-RU" sz="32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12776"/>
            <a:ext cx="421196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k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861048"/>
            <a:ext cx="365389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Зоология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16016" cy="452596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>Изучает строение, распространение и  историю животных.</a:t>
            </a:r>
            <a:endParaRPr lang="ru-RU" sz="32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i (6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7" y="1700808"/>
            <a:ext cx="398444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149080"/>
            <a:ext cx="361189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Подразделы  зоологии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i="1" dirty="0" smtClean="0">
                <a:solidFill>
                  <a:schemeClr val="bg1"/>
                </a:solidFill>
                <a:latin typeface="Georgia" pitchFamily="18" charset="0"/>
              </a:rPr>
              <a:t>ихтиология</a:t>
            </a:r>
          </a:p>
          <a:p>
            <a:pPr>
              <a:buFont typeface="Wingdings" pitchFamily="2" charset="2"/>
              <a:buChar char="v"/>
            </a:pPr>
            <a:r>
              <a:rPr lang="ru-RU" sz="3600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3600" i="1" dirty="0" smtClean="0">
                <a:solidFill>
                  <a:schemeClr val="bg1"/>
                </a:solidFill>
                <a:latin typeface="Georgia" pitchFamily="18" charset="0"/>
              </a:rPr>
              <a:t>орнитология</a:t>
            </a:r>
          </a:p>
          <a:p>
            <a:pPr>
              <a:buFont typeface="Wingdings" pitchFamily="2" charset="2"/>
              <a:buChar char="v"/>
            </a:pPr>
            <a:r>
              <a:rPr lang="ru-RU" sz="3600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3600" i="1" dirty="0" smtClean="0">
                <a:solidFill>
                  <a:schemeClr val="bg1"/>
                </a:solidFill>
                <a:latin typeface="Georgia" pitchFamily="18" charset="0"/>
              </a:rPr>
              <a:t>этология</a:t>
            </a:r>
          </a:p>
          <a:p>
            <a:pPr>
              <a:buFont typeface="Wingdings" pitchFamily="2" charset="2"/>
              <a:buChar char="v"/>
            </a:pPr>
            <a:r>
              <a:rPr lang="ru-RU" sz="3600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3600" i="1" dirty="0" smtClean="0">
                <a:solidFill>
                  <a:schemeClr val="bg1"/>
                </a:solidFill>
                <a:latin typeface="Georgia" pitchFamily="18" charset="0"/>
              </a:rPr>
              <a:t>арахнология</a:t>
            </a:r>
          </a:p>
          <a:p>
            <a:pPr>
              <a:buFont typeface="Wingdings" pitchFamily="2" charset="2"/>
              <a:buChar char="v"/>
            </a:pPr>
            <a:r>
              <a:rPr lang="ru-RU" sz="3600" i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3600" i="1" dirty="0" smtClean="0">
                <a:solidFill>
                  <a:schemeClr val="bg1"/>
                </a:solidFill>
                <a:latin typeface="Georgia" pitchFamily="18" charset="0"/>
              </a:rPr>
              <a:t>и др.</a:t>
            </a:r>
            <a:endParaRPr lang="ru-RU" sz="36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Рисунок 4" descr="1312474642_ktotut.net_podborm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4862" y="1412776"/>
            <a:ext cx="364972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29296925_desktop-wallpapers-189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149080"/>
            <a:ext cx="331236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Georgia" pitchFamily="18" charset="0"/>
              </a:rPr>
              <a:t>И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хтиология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>Наука о рыбах.</a:t>
            </a:r>
            <a:endParaRPr lang="ru-RU" sz="32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i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7510" y="1340768"/>
            <a:ext cx="441649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erox7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514076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Орнитология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</a:rPr>
              <a:t>Наука о птицах.</a:t>
            </a:r>
            <a:endParaRPr lang="ru-RU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animals_541-cro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196752"/>
            <a:ext cx="4038600" cy="302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ard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80928"/>
            <a:ext cx="456972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Этология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772816"/>
            <a:ext cx="4038600" cy="4525963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</a:rPr>
              <a:t>Наука о поведении животных.</a:t>
            </a:r>
            <a:endParaRPr lang="ru-RU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MORRIS-D_pianeta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628800"/>
            <a:ext cx="3881003" cy="4960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00308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56992"/>
            <a:ext cx="442849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Морфология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6732240" cy="45259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</a:rPr>
              <a:t>Изучает особенности внешнего строения живых организмов.</a:t>
            </a:r>
            <a:endParaRPr lang="ru-RU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0005-005-Morfologicheskij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564904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Анатомия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6408712" cy="45259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</a:rPr>
              <a:t>изучает внутреннее  строение живых организмов.</a:t>
            </a:r>
            <a:endParaRPr lang="ru-RU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0017-017-Vnutrenne-stroenie-rechnogo-ra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492896"/>
            <a:ext cx="5664629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Цитология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</a:rPr>
              <a:t>Наука о клетке.</a:t>
            </a:r>
            <a:endParaRPr lang="ru-RU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osmo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73834" y="1340769"/>
            <a:ext cx="3728989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04762042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645024"/>
            <a:ext cx="5112568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Генетика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24544" y="1600200"/>
            <a:ext cx="4820344" cy="4525963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</a:rPr>
              <a:t>Наука, изучающая закономерности наследственности и изменчивости живых организмов.</a:t>
            </a:r>
            <a:endParaRPr lang="ru-RU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i (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556792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119276"/>
            <a:ext cx="2232248" cy="2738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5775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chemeClr val="bg1"/>
                </a:solidFill>
                <a:latin typeface="Georgia" pitchFamily="18" charset="0"/>
              </a:rPr>
              <a:t>Задачи  урока</a:t>
            </a:r>
            <a:r>
              <a:rPr lang="ru-RU" sz="3600" b="1" i="1" dirty="0" smtClean="0">
                <a:solidFill>
                  <a:schemeClr val="bg1"/>
                </a:solidFill>
                <a:latin typeface="Georgia" pitchFamily="18" charset="0"/>
              </a:rPr>
              <a:t>:</a:t>
            </a:r>
          </a:p>
          <a:p>
            <a:pPr algn="ctr"/>
            <a:endParaRPr lang="ru-RU" sz="36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ru-RU" sz="3600" b="1" i="1" dirty="0" smtClean="0">
                <a:solidFill>
                  <a:schemeClr val="bg1"/>
                </a:solidFill>
                <a:latin typeface="Georgia" pitchFamily="18" charset="0"/>
              </a:rPr>
              <a:t>Показать актуальность </a:t>
            </a:r>
          </a:p>
          <a:p>
            <a:r>
              <a:rPr lang="ru-RU" sz="3600" b="1" i="1" dirty="0">
                <a:solidFill>
                  <a:schemeClr val="bg1"/>
                </a:solidFill>
                <a:latin typeface="Georgia" pitchFamily="18" charset="0"/>
              </a:rPr>
              <a:t>б</a:t>
            </a:r>
            <a:r>
              <a:rPr lang="ru-RU" sz="3600" b="1" i="1" dirty="0" smtClean="0">
                <a:solidFill>
                  <a:schemeClr val="bg1"/>
                </a:solidFill>
                <a:latin typeface="Georgia" pitchFamily="18" charset="0"/>
              </a:rPr>
              <a:t>иологических знаний, выявить значение общей биологии и ее </a:t>
            </a:r>
          </a:p>
          <a:p>
            <a:r>
              <a:rPr lang="ru-RU" sz="3600" b="1" i="1" dirty="0" smtClean="0">
                <a:solidFill>
                  <a:schemeClr val="bg1"/>
                </a:solidFill>
                <a:latin typeface="Georgia" pitchFamily="18" charset="0"/>
              </a:rPr>
              <a:t>место в системе биологических знаний.</a:t>
            </a:r>
            <a:endParaRPr lang="ru-RU" sz="36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" name="Рисунок 2" descr="pla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861048"/>
            <a:ext cx="4497685" cy="270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Микробиология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</a:rPr>
              <a:t>Изучает строение, способ существования и распространение микроорганизмов (бактерий, одноклеточных) и вирусов.</a:t>
            </a:r>
            <a:endParaRPr lang="ru-RU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0013-005-Biologicheskoe-zagrjazneni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268760"/>
            <a:ext cx="403860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509120"/>
            <a:ext cx="313234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Экология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</a:rPr>
              <a:t>Наука о взаимоотношениях организмов между собой и с факторами окружающей среды.</a:t>
            </a:r>
            <a:endParaRPr lang="ru-RU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130887862660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708920"/>
            <a:ext cx="3797360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32656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Пограничные науки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9144000" cy="51845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Биофизика 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– исследует биологические структуры и функции организмов физическими методами;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Биохимия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– исследует основы жизненных процессов и явлений химическими методами на биологических объектах;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  <a:latin typeface="Georgia" pitchFamily="18" charset="0"/>
              </a:rPr>
              <a:t> Б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иотехнология 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– изучает возможности использования имеющих хозяйственное значение микроорганизмов (бактерий, дрожжей) в качестве сырья, а также использование их особых свойств в производстве.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Значение биологических знаний: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используются в пищевой промышленности;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в фармакологии;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в производстве товаров народного потребления;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создание высокоурожайных сортов растений и высокопродуктивных пород животных;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теория для медицины, психологии, социологии и др.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</a:rPr>
              <a:t>Закрепление изученного материала</a:t>
            </a:r>
            <a:endParaRPr lang="ru-RU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0405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 Приведите примеры дифференциации биологических наук.</a:t>
            </a:r>
          </a:p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Какие биологические науки можно отнести к интегрированным?</a:t>
            </a:r>
          </a:p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Почему современную биологию считают комплексной наукой?</a:t>
            </a:r>
          </a:p>
          <a:p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В каких сферах человеческой деятельности имеют большое значение достижения биологии?</a:t>
            </a:r>
          </a:p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Выскажите свое мнение об утверждении, что значение  биологических знаний в современном обществе возрастает.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224136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Georgia" pitchFamily="18" charset="0"/>
              </a:rPr>
              <a:t>Биология</a:t>
            </a:r>
            <a:endParaRPr lang="ru-RU" sz="54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49488"/>
            <a:ext cx="8064896" cy="4608512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1"/>
                </a:solidFill>
                <a:latin typeface="Georgia" pitchFamily="18" charset="0"/>
              </a:rPr>
              <a:t>Наука о жизни, ее закономерностях и </a:t>
            </a:r>
            <a:r>
              <a:rPr lang="ru-RU" i="1" smtClean="0">
                <a:solidFill>
                  <a:schemeClr val="bg1"/>
                </a:solidFill>
                <a:latin typeface="Georgia" pitchFamily="18" charset="0"/>
              </a:rPr>
              <a:t>формах  проявления</a:t>
            </a:r>
            <a:r>
              <a:rPr lang="ru-RU" i="1" dirty="0" smtClean="0">
                <a:solidFill>
                  <a:schemeClr val="bg1"/>
                </a:solidFill>
                <a:latin typeface="Georgia" pitchFamily="18" charset="0"/>
              </a:rPr>
              <a:t>, о существовании  и распространении ее во времени и пространстве. </a:t>
            </a:r>
          </a:p>
          <a:p>
            <a:pPr algn="l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1"/>
                </a:solidFill>
                <a:latin typeface="Georgia" pitchFamily="18" charset="0"/>
              </a:rPr>
              <a:t>Она исследует происхождение жизни и ее сущность, развитие взаимосвязи и многообразие. </a:t>
            </a:r>
          </a:p>
          <a:p>
            <a:pPr algn="l"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1"/>
                </a:solidFill>
                <a:latin typeface="Georgia" pitchFamily="18" charset="0"/>
              </a:rPr>
              <a:t>Биология относится к естественным наукам.</a:t>
            </a:r>
            <a:endParaRPr lang="ru-RU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Рисунок 3" descr="e3e9b00d15bcbc5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332656"/>
            <a:ext cx="1598847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  <a:latin typeface="Georgia" pitchFamily="18" charset="0"/>
              </a:rPr>
              <a:t>Термин «биология» впервые был предложен немецким профессором </a:t>
            </a:r>
            <a:br>
              <a:rPr lang="ru-RU" sz="3600" i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3600" i="1" dirty="0" smtClean="0">
                <a:solidFill>
                  <a:srgbClr val="FFFF00"/>
                </a:solidFill>
                <a:latin typeface="Georgia" pitchFamily="18" charset="0"/>
              </a:rPr>
              <a:t>Т. </a:t>
            </a:r>
            <a:r>
              <a:rPr lang="ru-RU" sz="3600" i="1" dirty="0" err="1" smtClean="0">
                <a:solidFill>
                  <a:srgbClr val="FFFF00"/>
                </a:solidFill>
                <a:latin typeface="Georgia" pitchFamily="18" charset="0"/>
              </a:rPr>
              <a:t>Рузом</a:t>
            </a:r>
            <a:r>
              <a:rPr lang="ru-RU" sz="3600" i="1" dirty="0" smtClean="0">
                <a:solidFill>
                  <a:srgbClr val="FFFF00"/>
                </a:solidFill>
                <a:latin typeface="Georgia" pitchFamily="18" charset="0"/>
              </a:rPr>
              <a:t> в 1797 г</a:t>
            </a:r>
            <a:r>
              <a:rPr lang="ru-RU" sz="3600" i="1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ru-RU" sz="36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068960"/>
            <a:ext cx="6912768" cy="2808312"/>
          </a:xfrm>
        </p:spPr>
        <p:txBody>
          <a:bodyPr/>
          <a:lstStyle/>
          <a:p>
            <a:pPr algn="l"/>
            <a:r>
              <a:rPr lang="ru-RU" i="1" dirty="0" smtClean="0">
                <a:solidFill>
                  <a:schemeClr val="bg1"/>
                </a:solidFill>
                <a:latin typeface="Georgia" pitchFamily="18" charset="0"/>
              </a:rPr>
              <a:t>Общепринятым термин «Биология» стал в работах французского  натуралиста </a:t>
            </a:r>
          </a:p>
          <a:p>
            <a:pPr algn="l"/>
            <a:r>
              <a:rPr lang="ru-RU" i="1" dirty="0" smtClean="0">
                <a:solidFill>
                  <a:srgbClr val="FFFF00"/>
                </a:solidFill>
                <a:latin typeface="Georgia" pitchFamily="18" charset="0"/>
              </a:rPr>
              <a:t>Ж.-Б. Ламарка в 1802 г</a:t>
            </a:r>
            <a:r>
              <a:rPr lang="ru-RU" i="1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ru-RU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Рисунок 3" descr="256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636912"/>
            <a:ext cx="2750903" cy="3908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80920" cy="9361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</a:rPr>
              <a:t>Биология – комплексная наука</a:t>
            </a:r>
            <a:r>
              <a:rPr lang="ru-RU" sz="40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ru-RU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03848" y="2348880"/>
            <a:ext cx="2232248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Georgia" pitchFamily="18" charset="0"/>
              </a:rPr>
              <a:t>Биология</a:t>
            </a:r>
            <a:endParaRPr lang="ru-RU" sz="2400" dirty="0">
              <a:latin typeface="Georgia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220072" y="2060848"/>
            <a:ext cx="1118993" cy="6447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436096" y="3281676"/>
            <a:ext cx="1584176" cy="33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56176" y="170080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ботаника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306896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зоология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483768" y="4149080"/>
            <a:ext cx="1224136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04048" y="4149080"/>
            <a:ext cx="864096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 flipH="1" flipV="1">
            <a:off x="1835696" y="3284984"/>
            <a:ext cx="1368152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619672" y="3717032"/>
            <a:ext cx="1656184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64088" y="3717032"/>
            <a:ext cx="1512168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283968" y="4293096"/>
            <a:ext cx="0" cy="11554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123728" y="1916832"/>
            <a:ext cx="1368152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283968" y="1340768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948264" y="4365104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морфология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5229200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физиология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07904" y="1052736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анатомия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3568" y="1556792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цитология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1520" y="2996952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гистология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1520" y="4437112"/>
            <a:ext cx="124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генетика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71600" y="5301208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микробиология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7904" y="5589240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экология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Ботаника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16016" cy="45259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</a:rPr>
              <a:t>Исследует строение, способ существования, распространение растений и историю их происхождения.</a:t>
            </a:r>
            <a:endParaRPr lang="ru-RU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Flower_Leaf0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556792"/>
            <a:ext cx="2808312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Микология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>Наука о грибах</a:t>
            </a:r>
            <a:endParaRPr lang="ru-RU" sz="32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i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844824"/>
            <a:ext cx="391891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36912"/>
            <a:ext cx="403244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Бриология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>Наука о мхах</a:t>
            </a:r>
            <a:endParaRPr lang="ru-RU" sz="32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84781296_4278666_13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988840"/>
            <a:ext cx="432048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hite_moss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96952"/>
            <a:ext cx="4032448" cy="3390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Геоботаника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16016" cy="452596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</a:rPr>
              <a:t>Изучает  закономерности распространения растений  по поверхности суши.</a:t>
            </a:r>
            <a:endParaRPr lang="ru-RU" sz="32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pictur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6288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DYZ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509120"/>
            <a:ext cx="3168352" cy="2033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420</Words>
  <Application>Microsoft Office PowerPoint</Application>
  <PresentationFormat>Экран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Биология</vt:lpstr>
      <vt:lpstr>Термин «биология» впервые был предложен немецким профессором  Т. Рузом в 1797 г.</vt:lpstr>
      <vt:lpstr>Биология – комплексная наука.</vt:lpstr>
      <vt:lpstr>Ботаника</vt:lpstr>
      <vt:lpstr>Микология</vt:lpstr>
      <vt:lpstr>Бриология</vt:lpstr>
      <vt:lpstr>Геоботаника</vt:lpstr>
      <vt:lpstr>Палеоботаника</vt:lpstr>
      <vt:lpstr>Зоология</vt:lpstr>
      <vt:lpstr>Подразделы  зоологии</vt:lpstr>
      <vt:lpstr>Ихтиология</vt:lpstr>
      <vt:lpstr>Орнитология</vt:lpstr>
      <vt:lpstr>Этология</vt:lpstr>
      <vt:lpstr>Морфология</vt:lpstr>
      <vt:lpstr>Анатомия</vt:lpstr>
      <vt:lpstr>Цитология</vt:lpstr>
      <vt:lpstr>Генетика</vt:lpstr>
      <vt:lpstr>Микробиология</vt:lpstr>
      <vt:lpstr>Экология</vt:lpstr>
      <vt:lpstr>Пограничные науки</vt:lpstr>
      <vt:lpstr>Значение биологических знаний:</vt:lpstr>
      <vt:lpstr>Закрепление изученного материала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2014-03-01T11:55:52Z</dcterms:created>
  <dcterms:modified xsi:type="dcterms:W3CDTF">2014-03-01T13:42:45Z</dcterms:modified>
</cp:coreProperties>
</file>