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43"/>
  </p:notesMasterIdLst>
  <p:sldIdLst>
    <p:sldId id="364" r:id="rId2"/>
    <p:sldId id="360" r:id="rId3"/>
    <p:sldId id="361" r:id="rId4"/>
    <p:sldId id="373" r:id="rId5"/>
    <p:sldId id="372" r:id="rId6"/>
    <p:sldId id="371" r:id="rId7"/>
    <p:sldId id="370" r:id="rId8"/>
    <p:sldId id="369" r:id="rId9"/>
    <p:sldId id="368" r:id="rId10"/>
    <p:sldId id="375" r:id="rId11"/>
    <p:sldId id="374" r:id="rId12"/>
    <p:sldId id="367" r:id="rId13"/>
    <p:sldId id="366" r:id="rId14"/>
    <p:sldId id="365" r:id="rId15"/>
    <p:sldId id="378" r:id="rId16"/>
    <p:sldId id="377" r:id="rId17"/>
    <p:sldId id="381" r:id="rId18"/>
    <p:sldId id="380" r:id="rId19"/>
    <p:sldId id="382" r:id="rId20"/>
    <p:sldId id="379" r:id="rId21"/>
    <p:sldId id="376" r:id="rId22"/>
    <p:sldId id="384" r:id="rId23"/>
    <p:sldId id="383" r:id="rId24"/>
    <p:sldId id="385" r:id="rId25"/>
    <p:sldId id="388" r:id="rId26"/>
    <p:sldId id="387" r:id="rId27"/>
    <p:sldId id="393" r:id="rId28"/>
    <p:sldId id="392" r:id="rId29"/>
    <p:sldId id="391" r:id="rId30"/>
    <p:sldId id="394" r:id="rId31"/>
    <p:sldId id="390" r:id="rId32"/>
    <p:sldId id="389" r:id="rId33"/>
    <p:sldId id="398" r:id="rId34"/>
    <p:sldId id="397" r:id="rId35"/>
    <p:sldId id="399" r:id="rId36"/>
    <p:sldId id="386" r:id="rId37"/>
    <p:sldId id="402" r:id="rId38"/>
    <p:sldId id="401" r:id="rId39"/>
    <p:sldId id="405" r:id="rId40"/>
    <p:sldId id="400" r:id="rId41"/>
    <p:sldId id="404" r:id="rId4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00FFFF"/>
    <a:srgbClr val="FFCCFF"/>
    <a:srgbClr val="FF33CC"/>
    <a:srgbClr val="FF66FF"/>
    <a:srgbClr val="FF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075C36-87BD-491D-A21F-71F2C788BEC5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5F280D-C81E-4E60-9137-AD91D8E20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E1C510-E3AA-4C96-A6B5-42A9C2F5453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C5BDB6-EE40-484D-B492-0DEA9AE863D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DFA481-B22A-4D66-BC72-4E7C6A3DFE5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FFA291-5F82-4B85-B845-9CC5B82F30E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61946C-B86B-41A0-A19E-57FAC82CC84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FBA0AA-BA4B-49DB-B0DD-8A0256BC38DC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34C821-F3A6-492E-82A9-A06EE85D931D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15C83E-B37B-4362-B299-726E0419A5C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CB2A85-709A-429A-90EC-1B8437EDC6B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DAE955-CE50-49E9-8230-08494E3530EC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A68DB7-25C6-477B-B7F8-0047F1783E9B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891610-BF91-40BC-AF77-3FA959B248D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CCFF22-5986-4C66-B742-722F0A694B1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4BDAE5-69EB-40AF-8757-D715B7A7D541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B20AF7C-7BA0-4D9E-90BC-D85D743FC952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562C7F-2050-4758-9871-7EA48A55F46E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B939AD8-61A8-477E-BEBB-331AEF50BD4F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959921-520D-4C0A-8311-AD35B4402E33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C66C7C-F971-4668-A7FF-C3A5955C9722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6750D5-199F-4E17-9858-9810EFED7F3A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0C01C7-8657-4FA1-A5B5-4DB82554991A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F7E921-ADDF-46DC-A7F4-A7D6BC30CF7E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960FCC-48E9-4668-BCDE-0D232F8516B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56952C-4895-41BE-B52B-77A5E2359CCE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AECDE5-A5F8-4DB1-931A-21936ACDEBCA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1A2793-67B7-4379-B48D-00CEEAD50CE7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A09477-861A-44BB-9799-547A34AE6791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818D54-5DBF-4BD3-996D-408B7A5610C1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161572-7946-49CD-B309-5F080BF2C0EF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1FF0AB2-109E-4906-9CB6-3CD10572AFD8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BCD643-51AD-45A0-B8A3-3C1F83A83D2F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DD2F00-24FB-462A-B788-9DF6EFC8451C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5305F3-C598-4B7C-9CA3-5E9EE9C54707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6D9CB-CE0C-403D-9564-E9333AFD4FC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5CC3A3-B43B-4F32-BD39-0FC382F40213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AB7410-2A3F-4BA9-BBA8-0805DA49AB9C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C3A0A2-905B-4722-B5FC-ED0EDE49C82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C847584-95E0-4705-BAEA-02B651954EC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90ED56-6928-4730-8396-6041DC4AE7D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31E78B-B6C9-4A11-9A03-2ED805B2BAA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AECE-B6FA-4338-8862-A3D169FCE88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003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036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2E33B-083A-4DE9-8D7E-0BB04099DD8B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E1B67-EA09-4BAE-9CBF-B300B6EE3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FA7D-3F6B-4ECF-A9FD-F61A4F2B6895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BCBC6-0DCB-4B0A-AABD-30CE7FFC1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7554A-0EA3-43A6-B607-E84FD76A0F38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CD541-61CC-43AF-A3A6-B1B7D12E8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57777-5DF6-4037-B1DF-8934097806FF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2B5C-A677-4859-A16D-25676D788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ACC52-D39D-49AC-8C20-3763BE7EFBE7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CB911-79A2-4108-8621-258487439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37A74-B6ED-4CF0-AC5F-627DE209CFA5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9105-24F0-4207-B51C-F1C02A94C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FECAF-6253-456D-89FE-4470187418A1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6044-F732-4244-AC80-880721542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C2777-1983-4873-BF3A-DC5D0A1B7DD8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6A48C-580B-43A9-A83B-242A366B4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96B1B-841B-4D4B-B929-DDE44537FD23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3E430-4976-450E-9A71-96BF391BF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011F-A01B-45B8-B070-55CFF78B8C4B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9F630-1FA4-4917-8161-E5B125503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B0C31-DAEB-420C-AC77-16CF5F69A9C4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4E91-F509-44FA-A4F7-DA2C2AA97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3C102-6DDB-4678-9B8D-A8A91B2559C1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38815-0335-4F54-AA5D-2DD93C54F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93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93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93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4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9934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4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4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B3DCEA0-D7FE-4FF6-999E-4647954324CC}" type="datetimeFigureOut">
              <a:rPr lang="ru-RU"/>
              <a:pPr>
                <a:defRPr/>
              </a:pPr>
              <a:t>24.10.2011</a:t>
            </a:fld>
            <a:endParaRPr lang="ru-RU"/>
          </a:p>
        </p:txBody>
      </p:sp>
      <p:sp>
        <p:nvSpPr>
          <p:cNvPr id="9934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4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4FC4942-9C82-4379-B861-A3E76869A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30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</p:sldLayoutIdLst>
  <p:transition spd="med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otkr_urok.ppt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52621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ru-RU" sz="3600" b="1" dirty="0" smtClean="0">
              <a:solidFill>
                <a:srgbClr val="FFFF00"/>
              </a:solidFill>
              <a:latin typeface="a_BodoniOrtoTitulSpUp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Vesna"/>
              </a:rPr>
              <a:t>    </a:t>
            </a:r>
            <a:endParaRPr lang="ru-RU" sz="2800" b="1" dirty="0" smtClean="0">
              <a:latin typeface="Vesna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Тема семинара</a:t>
            </a:r>
            <a:r>
              <a:rPr lang="en-US" sz="2800" b="1" dirty="0" smtClean="0">
                <a:solidFill>
                  <a:srgbClr val="FF0066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 «Система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работы администрации  МОУ СОШ </a:t>
            </a: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профилактике правонарушений  </a:t>
            </a:r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Заместитель директора по правовому                                         регулированию :Кочеткова С.В.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85728"/>
            <a:ext cx="7429552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kern="10" dirty="0">
                <a:ln w="28575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Uk_Decor" pitchFamily="2" charset="0"/>
              </a:rPr>
              <a:t>Выступление</a:t>
            </a:r>
            <a:endParaRPr lang="ru-RU" sz="8000" dirty="0">
              <a:ln w="28575">
                <a:solidFill>
                  <a:srgbClr val="00FF00"/>
                </a:solidFill>
                <a:round/>
                <a:headEnd/>
                <a:tailEnd/>
              </a:ln>
              <a:solidFill>
                <a:srgbClr val="00FF00"/>
              </a:solidFill>
              <a:latin typeface="Uk_Decor" pitchFamily="2" charset="0"/>
            </a:endParaRPr>
          </a:p>
        </p:txBody>
      </p:sp>
      <p:pic>
        <p:nvPicPr>
          <p:cNvPr id="6" name="Рисунок 5" descr="komputeri-507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941888"/>
            <a:ext cx="215106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74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357188"/>
            <a:ext cx="8501062" cy="62865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 Цель в работе ОУ по 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данному направлению :</a:t>
            </a: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оказать теоретическую и практическую помощь  присутствующим педагогам от всех  образовательных учреждений в решении вопросов, вызывающих затруднения в работе;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познакомить с перечнем необходимой нормативно-правовой базы и документации;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познакомить с  основными методами и приемами работы, которые обеспечивают эффективность взаимодействия </a:t>
            </a:r>
            <a:r>
              <a:rPr lang="ru-RU" sz="2400" dirty="0" err="1" smtClean="0"/>
              <a:t>школы,семьи</a:t>
            </a:r>
            <a:r>
              <a:rPr lang="ru-RU" sz="2400" dirty="0" smtClean="0"/>
              <a:t> и  различных служб в профилактике  безнадзорности, беспризорности и правонарушений несовершеннолетних;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оказать практическую помощь в составлении  психолого-социально-педагогической  характеристики  на «трудного ребенка».</a:t>
            </a:r>
            <a:endParaRPr lang="ru-RU" sz="24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643938" cy="62865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FFFF"/>
                </a:solidFill>
              </a:rPr>
              <a:t> </a:t>
            </a:r>
            <a:r>
              <a:rPr lang="ru-RU" sz="2400" b="1" dirty="0" smtClean="0">
                <a:solidFill>
                  <a:srgbClr val="00FF00"/>
                </a:solidFill>
              </a:rPr>
              <a:t>Перечень документов ОУ по вопросам </a:t>
            </a:r>
            <a:r>
              <a:rPr lang="ru-RU" sz="2400" b="1" dirty="0" smtClean="0">
                <a:solidFill>
                  <a:srgbClr val="FF66FF"/>
                </a:solidFill>
              </a:rPr>
              <a:t>профилактики правонарушений и безнадзорности несовершеннолетних:</a:t>
            </a:r>
            <a:endParaRPr lang="ru-RU" sz="2400" dirty="0" smtClean="0">
              <a:solidFill>
                <a:srgbClr val="FF66FF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66FF"/>
                </a:solidFill>
              </a:rPr>
              <a:t> </a:t>
            </a:r>
            <a:endParaRPr lang="ru-RU" sz="2400" dirty="0" smtClean="0">
              <a:solidFill>
                <a:srgbClr val="FF66FF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100" dirty="0" smtClean="0">
                <a:solidFill>
                  <a:srgbClr val="FFFF00"/>
                </a:solidFill>
              </a:rPr>
              <a:t>1.Социальный паспорт школы.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100" dirty="0" smtClean="0">
                <a:solidFill>
                  <a:srgbClr val="FFFF00"/>
                </a:solidFill>
              </a:rPr>
              <a:t>2.Комплексная программа по профилактике правонарушений.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0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100" dirty="0" smtClean="0">
                <a:solidFill>
                  <a:srgbClr val="FFFF00"/>
                </a:solidFill>
              </a:rPr>
              <a:t>3.План работы по профилактике правонарушений обучающихся школы как приложение к плану воспитательной работы: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100" dirty="0" smtClean="0"/>
              <a:t>педсоветы, совещания ,семинары по вопросам профилактики;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100" dirty="0" smtClean="0"/>
              <a:t>профилактические операции, рейды;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100" dirty="0" smtClean="0"/>
              <a:t>совместная работа с субъектами профилактики;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100" dirty="0" smtClean="0"/>
              <a:t>планы проведения месячников, Дней профилактики и др.;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100" dirty="0" smtClean="0"/>
              <a:t>план проведения родительского всеобуча;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100" dirty="0" smtClean="0"/>
              <a:t>тематика общешкольных родительских   собраний.</a:t>
            </a:r>
            <a:endParaRPr lang="ru-RU" sz="21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357188"/>
            <a:ext cx="8572500" cy="6286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100" b="1" dirty="0" smtClean="0">
                <a:solidFill>
                  <a:srgbClr val="FFFF00"/>
                </a:solidFill>
              </a:rPr>
              <a:t>4. Документы, формирующие личное дело обучающихся 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100" b="1" dirty="0" smtClean="0">
                <a:solidFill>
                  <a:srgbClr val="FFFF00"/>
                </a:solidFill>
              </a:rPr>
              <a:t>состоящих на учете в ПДН: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1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2100" dirty="0" smtClean="0"/>
              <a:t>уведомление о постановке обучающегося  </a:t>
            </a:r>
            <a:r>
              <a:rPr lang="ru-RU" sz="2100" dirty="0" smtClean="0">
                <a:solidFill>
                  <a:srgbClr val="FF0000"/>
                </a:solidFill>
              </a:rPr>
              <a:t>на учет в ОДН ОП №8;</a:t>
            </a:r>
          </a:p>
          <a:p>
            <a:pPr eaLnBrk="1" hangingPunct="1">
              <a:defRPr/>
            </a:pPr>
            <a:r>
              <a:rPr lang="ru-RU" sz="2100" dirty="0" smtClean="0"/>
              <a:t>карточка обучающегося , состоящего на учете;</a:t>
            </a:r>
          </a:p>
          <a:p>
            <a:pPr eaLnBrk="1" hangingPunct="1">
              <a:defRPr/>
            </a:pPr>
            <a:r>
              <a:rPr lang="ru-RU" sz="2100" dirty="0" smtClean="0"/>
              <a:t>социальный паспорт обучающегося;</a:t>
            </a:r>
          </a:p>
          <a:p>
            <a:pPr eaLnBrk="1" hangingPunct="1">
              <a:defRPr/>
            </a:pPr>
            <a:r>
              <a:rPr lang="ru-RU" sz="2100" dirty="0" smtClean="0"/>
              <a:t>карта индивидуальной работы (шеф-наставник , соц.педагог , педагог-психолог);</a:t>
            </a:r>
          </a:p>
          <a:p>
            <a:pPr eaLnBrk="1" hangingPunct="1">
              <a:defRPr/>
            </a:pPr>
            <a:r>
              <a:rPr lang="ru-RU" sz="2100" dirty="0" smtClean="0"/>
              <a:t>акт первичного обследования материально- бытовых условий;</a:t>
            </a:r>
          </a:p>
          <a:p>
            <a:pPr eaLnBrk="1" hangingPunct="1">
              <a:defRPr/>
            </a:pPr>
            <a:r>
              <a:rPr lang="ru-RU" sz="2100" dirty="0" smtClean="0"/>
              <a:t>акты посещения ребенка ,состоящего на учете;</a:t>
            </a:r>
          </a:p>
          <a:p>
            <a:pPr eaLnBrk="1" hangingPunct="1">
              <a:defRPr/>
            </a:pPr>
            <a:r>
              <a:rPr lang="ru-RU" sz="2100" dirty="0" smtClean="0"/>
              <a:t>характеристика  обучающегося;</a:t>
            </a:r>
          </a:p>
          <a:p>
            <a:pPr eaLnBrk="1" hangingPunct="1">
              <a:defRPr/>
            </a:pPr>
            <a:r>
              <a:rPr lang="ru-RU" sz="2100" dirty="0" smtClean="0"/>
              <a:t>ходатайство о приглашении ребенка(родителей) </a:t>
            </a:r>
            <a:r>
              <a:rPr lang="ru-RU" sz="2100" dirty="0" smtClean="0">
                <a:solidFill>
                  <a:srgbClr val="FF0000"/>
                </a:solidFill>
              </a:rPr>
              <a:t>на </a:t>
            </a:r>
            <a:r>
              <a:rPr lang="ru-RU" sz="2100" dirty="0" err="1" smtClean="0">
                <a:solidFill>
                  <a:srgbClr val="FF0000"/>
                </a:solidFill>
              </a:rPr>
              <a:t>КДНиЗП</a:t>
            </a:r>
            <a:r>
              <a:rPr lang="ru-RU" sz="2100" dirty="0" smtClean="0"/>
              <a:t>, о снятии с учета по исправлению или выбытию.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1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501063" cy="5786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100" b="1" dirty="0" smtClean="0">
                <a:solidFill>
                  <a:srgbClr val="00FF00"/>
                </a:solidFill>
              </a:rPr>
              <a:t> 5.Документы, формирующие личное дело неблагополучной семьи, состоящей на учете в районном банке данных: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100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ru-RU" sz="2100" dirty="0" smtClean="0"/>
              <a:t>представление  ОУ  о постановке семьи на районный учет;</a:t>
            </a:r>
          </a:p>
          <a:p>
            <a:pPr eaLnBrk="1" hangingPunct="1">
              <a:defRPr/>
            </a:pPr>
            <a:r>
              <a:rPr lang="ru-RU" sz="2100" dirty="0" smtClean="0"/>
              <a:t>представление КДН и ЗП о постановке семьи на районный учет (заполняется КДН и ЗП);</a:t>
            </a:r>
          </a:p>
          <a:p>
            <a:pPr eaLnBrk="1" hangingPunct="1">
              <a:defRPr/>
            </a:pPr>
            <a:r>
              <a:rPr lang="ru-RU" sz="2100" dirty="0" smtClean="0"/>
              <a:t>карточка семьи для постановки на районный учет;</a:t>
            </a:r>
          </a:p>
          <a:p>
            <a:pPr eaLnBrk="1" hangingPunct="1">
              <a:defRPr/>
            </a:pPr>
            <a:r>
              <a:rPr lang="ru-RU" sz="2100" dirty="0" smtClean="0"/>
              <a:t>акт первичного обследования семьи;</a:t>
            </a:r>
          </a:p>
          <a:p>
            <a:pPr eaLnBrk="1" hangingPunct="1">
              <a:defRPr/>
            </a:pPr>
            <a:r>
              <a:rPr lang="ru-RU" sz="2100" dirty="0" smtClean="0"/>
              <a:t>акт контрольного обследования семьи;</a:t>
            </a:r>
          </a:p>
          <a:p>
            <a:pPr eaLnBrk="1" hangingPunct="1">
              <a:defRPr/>
            </a:pPr>
            <a:r>
              <a:rPr lang="ru-RU" sz="2100" dirty="0" smtClean="0"/>
              <a:t>программа (план) реабилитационной работы ОУ с семьей;</a:t>
            </a:r>
          </a:p>
          <a:p>
            <a:pPr eaLnBrk="1" hangingPunct="1">
              <a:defRPr/>
            </a:pPr>
            <a:r>
              <a:rPr lang="ru-RU" sz="2100" dirty="0" smtClean="0"/>
              <a:t>карта индивидуальной работы ОУ с семьей;</a:t>
            </a:r>
          </a:p>
          <a:p>
            <a:pPr eaLnBrk="1" hangingPunct="1">
              <a:defRPr/>
            </a:pPr>
            <a:r>
              <a:rPr lang="ru-RU" sz="2100" dirty="0" smtClean="0"/>
              <a:t>ходатайство ОУ о снятии семьи  с учета;</a:t>
            </a:r>
          </a:p>
          <a:p>
            <a:pPr eaLnBrk="1" hangingPunct="1">
              <a:defRPr/>
            </a:pPr>
            <a:r>
              <a:rPr lang="ru-RU" sz="2100" dirty="0" smtClean="0"/>
              <a:t>постановление КДН и ЗП о снятии семьи с учета (заполняется КДН и ЗП);</a:t>
            </a:r>
            <a:endParaRPr lang="ru-RU" sz="21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38" y="1500188"/>
            <a:ext cx="7648575" cy="4614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6. Документация , регламентирующая деятельность Совета по профилактике: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приказ о составе Совета;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план работы</a:t>
            </a:r>
            <a:r>
              <a:rPr lang="ru-RU" sz="2400" b="1" dirty="0" smtClean="0"/>
              <a:t> </a:t>
            </a:r>
            <a:r>
              <a:rPr lang="ru-RU" sz="2400" dirty="0" smtClean="0"/>
              <a:t>Совета по профилактике;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defRPr/>
            </a:pPr>
            <a:r>
              <a:rPr lang="ru-RU" sz="2400" dirty="0" smtClean="0"/>
              <a:t>протоколы заседаний.</a:t>
            </a:r>
          </a:p>
          <a:p>
            <a:pPr eaLnBrk="1" hangingPunct="1"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7.План работы и протоколы заседаний МО классных руководителей. </a:t>
            </a:r>
            <a:endParaRPr lang="ru-RU" sz="2400" dirty="0"/>
          </a:p>
        </p:txBody>
      </p:sp>
      <p:pic>
        <p:nvPicPr>
          <p:cNvPr id="16387" name="Picture 2" descr="C:\Users\Владелец\Desktop\Pictures\фоны презентаций\смайлики\574a61436c4d46c39fe790e12904224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0"/>
            <a:ext cx="17145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572500" cy="6500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66"/>
                </a:solidFill>
              </a:rPr>
              <a:t>8. Нормативно-правовая </a:t>
            </a:r>
            <a:r>
              <a:rPr lang="ru-RU" sz="2400" b="1" dirty="0" smtClean="0">
                <a:solidFill>
                  <a:srgbClr val="00FF00"/>
                </a:solidFill>
              </a:rPr>
              <a:t>база по профилактике правонарушений среди несовершеннолетних:</a:t>
            </a:r>
            <a:endParaRPr lang="ru-RU" sz="2400" dirty="0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00FFFF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Кодекс Российской Федерации об административно-правовых нарушениях </a:t>
            </a:r>
            <a:endParaRPr lang="ru-RU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    (с изменениями на 1 декабря 2007 года) (извлечение со </a:t>
            </a:r>
            <a:r>
              <a:rPr lang="ru-RU" sz="2400" b="1" dirty="0" smtClean="0">
                <a:solidFill>
                  <a:srgbClr val="00FFFF"/>
                </a:solidFill>
              </a:rPr>
              <a:t>ст.ст.5.35.;6.1.;6.8.;6.9.;6.10.;6.11.;6.12.;6.13.;7.27.;19.13.;20.1.;20.20.;20.21.;20.22.);</a:t>
            </a:r>
            <a:endParaRPr lang="ru-RU" sz="2400" dirty="0" smtClean="0">
              <a:solidFill>
                <a:srgbClr val="00FFFF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Федеральный закон от 24.06.1999 г №120-ФЗ </a:t>
            </a:r>
            <a:r>
              <a:rPr lang="ru-RU" sz="2400" b="1" dirty="0" smtClean="0">
                <a:solidFill>
                  <a:srgbClr val="00FF00"/>
                </a:solidFill>
              </a:rPr>
              <a:t>«Об основах системы профилактики безнадзорности и правонарушений несовершеннолетних»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FF00"/>
                </a:solidFill>
              </a:rPr>
              <a:t>    </a:t>
            </a:r>
            <a:r>
              <a:rPr lang="ru-RU" sz="2400" dirty="0" smtClean="0"/>
              <a:t>( с изменениями от 13.01.2001 г.,07.07.2003 г.,29.06.22.08.,1,29.12.2004 г.)(извлечение </a:t>
            </a:r>
            <a:r>
              <a:rPr lang="ru-RU" sz="2400" b="1" dirty="0" smtClean="0"/>
              <a:t>ст. с 1 по  8.1.; с  9 по 31.; 31.1;31.2.;31.3. ; включительно ; 32);</a:t>
            </a:r>
            <a:r>
              <a:rPr lang="ru-RU" sz="2400" dirty="0" smtClean="0"/>
              <a:t>            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0"/>
            <a:ext cx="8786813" cy="7358063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Федеральный закон  </a:t>
            </a:r>
            <a:r>
              <a:rPr lang="ru-RU" sz="2400" b="1" dirty="0" smtClean="0">
                <a:solidFill>
                  <a:srgbClr val="00FFFF"/>
                </a:solidFill>
              </a:rPr>
              <a:t>РФ </a:t>
            </a:r>
            <a:r>
              <a:rPr lang="ru-RU" sz="2400" b="1" dirty="0" smtClean="0">
                <a:solidFill>
                  <a:srgbClr val="FF0000"/>
                </a:solidFill>
              </a:rPr>
              <a:t>«Об основных гарантиях прав ребенка в  РФ»;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Конституция РФ;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FFFF"/>
                </a:solidFill>
              </a:rPr>
              <a:t>Гражданский кодекс РФ</a:t>
            </a:r>
            <a:r>
              <a:rPr lang="ru-RU" sz="2400" dirty="0" smtClean="0">
                <a:solidFill>
                  <a:srgbClr val="00FFFF"/>
                </a:solidFill>
              </a:rPr>
              <a:t>№51-ФЗ (ч.1);№14-ФЗ (ч.2);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Семейный кодекс РФ </a:t>
            </a:r>
            <a:r>
              <a:rPr lang="ru-RU" sz="2400" dirty="0" smtClean="0"/>
              <a:t>№ 223-ФЗ от 29.15.1995 г.;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FFFF"/>
                </a:solidFill>
              </a:rPr>
              <a:t>Основы законодательства РФ об охране здоровья </a:t>
            </a:r>
            <a:r>
              <a:rPr lang="ru-RU" sz="2400" dirty="0" smtClean="0">
                <a:solidFill>
                  <a:srgbClr val="00FFFF"/>
                </a:solidFill>
              </a:rPr>
              <a:t>№55487-1 от 22.07.1993 г.;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00FFFF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Федеральный закон РФ</a:t>
            </a:r>
            <a:r>
              <a:rPr lang="ru-RU" sz="2400" b="1" dirty="0" smtClean="0">
                <a:solidFill>
                  <a:srgbClr val="00FFFF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«Об образовании» </a:t>
            </a:r>
            <a:r>
              <a:rPr lang="ru-RU" sz="2400" dirty="0" smtClean="0"/>
              <a:t>№3266-1 от 10.01.2003 г. (с изменениями и дополнениями);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Федеральный закон РФ</a:t>
            </a:r>
            <a:r>
              <a:rPr lang="ru-RU" sz="2400" b="1" dirty="0" smtClean="0">
                <a:solidFill>
                  <a:srgbClr val="00FFFF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«Об утверждении федеральной программы  развития образования</a:t>
            </a:r>
            <a:r>
              <a:rPr lang="ru-RU" sz="2400" dirty="0" smtClean="0">
                <a:solidFill>
                  <a:srgbClr val="FF0000"/>
                </a:solidFill>
              </a:rPr>
              <a:t>»</a:t>
            </a:r>
            <a:r>
              <a:rPr lang="ru-RU" sz="2400" dirty="0" smtClean="0">
                <a:solidFill>
                  <a:srgbClr val="00FFFF"/>
                </a:solidFill>
              </a:rPr>
              <a:t>№51-03 от 15.03.2000 г; </a:t>
            </a:r>
            <a:endParaRPr lang="ru-RU" sz="24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57188"/>
            <a:ext cx="8786812" cy="621506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Федеральный закон РФ</a:t>
            </a:r>
            <a:r>
              <a:rPr lang="ru-RU" sz="2400" b="1" dirty="0" smtClean="0">
                <a:solidFill>
                  <a:srgbClr val="00FFFF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«О дополнительных гарантиях по социальной защите детей-сирот и детей, оставшихся без попечения родителей</a:t>
            </a:r>
            <a:r>
              <a:rPr lang="ru-RU" sz="2400" dirty="0" smtClean="0">
                <a:solidFill>
                  <a:srgbClr val="FF0000"/>
                </a:solidFill>
              </a:rPr>
              <a:t>»</a:t>
            </a:r>
            <a:r>
              <a:rPr lang="ru-RU" sz="2400" dirty="0" smtClean="0">
                <a:solidFill>
                  <a:srgbClr val="00FFFF"/>
                </a:solidFill>
              </a:rPr>
              <a:t>№159-ФЗ от 21.12.1996 г.;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2400" dirty="0" smtClean="0">
              <a:solidFill>
                <a:srgbClr val="00FFFF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Федеральный закон РФ </a:t>
            </a:r>
            <a:r>
              <a:rPr lang="ru-RU" sz="2400" b="1" dirty="0" smtClean="0">
                <a:solidFill>
                  <a:srgbClr val="FF0000"/>
                </a:solidFill>
              </a:rPr>
              <a:t>« О государственной поддержке молодежных и детских общественных объединений»</a:t>
            </a:r>
            <a:r>
              <a:rPr lang="ru-RU" sz="2400" dirty="0" smtClean="0">
                <a:solidFill>
                  <a:srgbClr val="00FFFF"/>
                </a:solidFill>
              </a:rPr>
              <a:t> № 98-ФЗ от 26.05.1995 г.;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2400" dirty="0" smtClean="0">
              <a:solidFill>
                <a:srgbClr val="00FFFF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Указ Президента РФ  </a:t>
            </a:r>
            <a:r>
              <a:rPr lang="ru-RU" sz="2400" b="1" dirty="0" smtClean="0">
                <a:solidFill>
                  <a:srgbClr val="00FF00"/>
                </a:solidFill>
              </a:rPr>
              <a:t>«Об  утверждении основных направлений  государственной социальной политики по улучшению положения детей в РФ до 2000 года (национального плана действий в интересах детей)» </a:t>
            </a:r>
            <a:r>
              <a:rPr lang="ru-RU" sz="2400" dirty="0" smtClean="0"/>
              <a:t>№  942 от 14.09.1995 г.; </a:t>
            </a:r>
            <a:endParaRPr lang="ru-RU" sz="24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14313"/>
            <a:ext cx="8643937" cy="6786562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Указ</a:t>
            </a:r>
            <a:r>
              <a:rPr lang="ru-RU" sz="2400" dirty="0" smtClean="0">
                <a:solidFill>
                  <a:srgbClr val="00FFFF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Правительства РФ </a:t>
            </a:r>
            <a:r>
              <a:rPr lang="ru-RU" sz="2400" b="1" dirty="0" smtClean="0">
                <a:solidFill>
                  <a:srgbClr val="00FFFF"/>
                </a:solidFill>
              </a:rPr>
              <a:t>«О дополнительных мерах по усилению профилактики беспризорности и безнадзорности несовершеннолетних на 2002 г. » </a:t>
            </a:r>
            <a:r>
              <a:rPr lang="ru-RU" sz="2400" dirty="0" smtClean="0">
                <a:solidFill>
                  <a:srgbClr val="00FFFF"/>
                </a:solidFill>
              </a:rPr>
              <a:t>№ 154 от 13.03.2002 г.;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2400" dirty="0" smtClean="0">
              <a:solidFill>
                <a:srgbClr val="00FFFF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Письмо Министерства образования РФ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«О мерах по выявлению и учету детей в возрасте 6-15 лет ,не обучающихся в ОУ» </a:t>
            </a:r>
            <a:r>
              <a:rPr lang="ru-RU" sz="2400" dirty="0" smtClean="0"/>
              <a:t>№419/ 25-8 от 21.03.2002 г.;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Письмо Министерства образования РФ  </a:t>
            </a:r>
            <a:r>
              <a:rPr lang="ru-RU" sz="2400" dirty="0" smtClean="0">
                <a:solidFill>
                  <a:srgbClr val="00FFFF"/>
                </a:solidFill>
              </a:rPr>
              <a:t>«</a:t>
            </a:r>
            <a:r>
              <a:rPr lang="ru-RU" sz="2400" b="1" dirty="0" smtClean="0">
                <a:solidFill>
                  <a:srgbClr val="00FFFF"/>
                </a:solidFill>
              </a:rPr>
              <a:t>Минимальный социальный стандарт РФ. Минимальный объем социальных услуг по воспитанию в ОУ общего образования</a:t>
            </a:r>
            <a:r>
              <a:rPr lang="ru-RU" sz="2400" dirty="0" smtClean="0">
                <a:solidFill>
                  <a:srgbClr val="00FFFF"/>
                </a:solidFill>
              </a:rPr>
              <a:t>» № 30-51-914/ 16 от 15.12.2002 г.;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b="1" dirty="0" smtClean="0">
                <a:solidFill>
                  <a:srgbClr val="00FF00"/>
                </a:solidFill>
              </a:rPr>
              <a:t>Программа развития воспитания в системе образования России  на 2002-2004 г.;</a:t>
            </a:r>
            <a:endParaRPr lang="ru-RU" sz="2400" dirty="0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501063" cy="51435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Международный документ </a:t>
            </a:r>
            <a:r>
              <a:rPr lang="ru-RU" sz="2400" b="1" dirty="0" smtClean="0">
                <a:solidFill>
                  <a:srgbClr val="00FFFF"/>
                </a:solidFill>
              </a:rPr>
              <a:t>«Декларация прав ребенка»;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endParaRPr lang="ru-RU" sz="2400" dirty="0" smtClean="0">
              <a:solidFill>
                <a:srgbClr val="00FFFF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Международный документ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«Всемирная декларация об обеспечении выживания и защиты интересов ребенка » </a:t>
            </a:r>
            <a:r>
              <a:rPr lang="ru-RU" sz="2400" dirty="0" smtClean="0"/>
              <a:t>от 30.09.1990 г.;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Международный документ </a:t>
            </a:r>
            <a:r>
              <a:rPr lang="ru-RU" sz="2400" b="1" dirty="0" smtClean="0">
                <a:solidFill>
                  <a:srgbClr val="00FFFF"/>
                </a:solidFill>
              </a:rPr>
              <a:t>«Конвенция о правах ребенка</a:t>
            </a:r>
            <a:r>
              <a:rPr lang="ru-RU" sz="2400" dirty="0" smtClean="0">
                <a:solidFill>
                  <a:srgbClr val="00FFFF"/>
                </a:solidFill>
              </a:rPr>
              <a:t>» от 26.01.1990 г. </a:t>
            </a:r>
            <a:endParaRPr lang="ru-RU" sz="24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71500" y="357188"/>
            <a:ext cx="828675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FF66FF"/>
                </a:solidFill>
              </a:rPr>
              <a:t>«Государство признает детство важным этапом жизни человека и  исходит из принципов приоритетной подготовки детей к полноценной жизни в обществе, развития у них </a:t>
            </a:r>
            <a:r>
              <a:rPr lang="ru-RU" sz="2400" b="1" i="1" dirty="0" err="1" smtClean="0">
                <a:solidFill>
                  <a:srgbClr val="FF66FF"/>
                </a:solidFill>
              </a:rPr>
              <a:t>общест</a:t>
            </a:r>
            <a:r>
              <a:rPr lang="ru-RU" sz="2400" b="1" i="1" dirty="0" smtClean="0">
                <a:solidFill>
                  <a:srgbClr val="FF66FF"/>
                </a:solidFill>
              </a:rPr>
              <a:t>- </a:t>
            </a:r>
            <a:r>
              <a:rPr lang="ru-RU" sz="2400" b="1" i="1" dirty="0" err="1" smtClean="0">
                <a:solidFill>
                  <a:srgbClr val="FF66FF"/>
                </a:solidFill>
              </a:rPr>
              <a:t>венно</a:t>
            </a:r>
            <a:r>
              <a:rPr lang="ru-RU" sz="2400" b="1" i="1" dirty="0" smtClean="0">
                <a:solidFill>
                  <a:srgbClr val="FF66FF"/>
                </a:solidFill>
              </a:rPr>
              <a:t>- значимой и творческой активности, </a:t>
            </a:r>
            <a:r>
              <a:rPr lang="ru-RU" sz="2400" b="1" i="1" dirty="0" err="1" smtClean="0">
                <a:solidFill>
                  <a:srgbClr val="FF66FF"/>
                </a:solidFill>
              </a:rPr>
              <a:t>вос</a:t>
            </a:r>
            <a:r>
              <a:rPr lang="ru-RU" sz="2400" b="1" i="1" dirty="0" smtClean="0">
                <a:solidFill>
                  <a:srgbClr val="FF66FF"/>
                </a:solidFill>
              </a:rPr>
              <a:t>- питания у них высоких  нравственных качеств: патриотизма и гражданственности….» -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FF66FF"/>
                </a:solidFill>
              </a:rPr>
              <a:t>                                                 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400" b="1" i="1" dirty="0" smtClean="0">
                <a:solidFill>
                  <a:srgbClr val="FF66FF"/>
                </a:solidFill>
              </a:rPr>
              <a:t> </a:t>
            </a:r>
            <a:r>
              <a:rPr lang="ru-RU" sz="2400" i="1" dirty="0" smtClean="0">
                <a:solidFill>
                  <a:srgbClr val="FF66FF"/>
                </a:solidFill>
              </a:rPr>
              <a:t>декларирует ФЗ РФ «Об основных гарантиях прав</a:t>
            </a:r>
            <a:r>
              <a:rPr lang="en-US" sz="2400" i="1" dirty="0" smtClean="0">
                <a:solidFill>
                  <a:srgbClr val="FF66FF"/>
                </a:solidFill>
              </a:rPr>
              <a:t> </a:t>
            </a:r>
            <a:r>
              <a:rPr lang="ru-RU" sz="2400" i="1" dirty="0" smtClean="0">
                <a:solidFill>
                  <a:srgbClr val="FF66FF"/>
                </a:solidFill>
              </a:rPr>
              <a:t>ребенка в  РФ»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/>
          </a:p>
        </p:txBody>
      </p:sp>
      <p:pic>
        <p:nvPicPr>
          <p:cNvPr id="6" name="Рисунок 5" descr="knigi-124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3994150"/>
            <a:ext cx="25923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4293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Локальные акты ОУ , регламентирующие профилактическую работу</a:t>
            </a:r>
            <a:r>
              <a:rPr lang="ru-RU" sz="2400" dirty="0" smtClean="0">
                <a:solidFill>
                  <a:srgbClr val="FF0000"/>
                </a:solidFill>
              </a:rPr>
              <a:t>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FF00"/>
                </a:solidFill>
              </a:rPr>
              <a:t>положение о Совете профилактики;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положение о шефах-наставниках;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FF00"/>
                </a:solidFill>
              </a:rPr>
              <a:t>положение о постановке на  обучающихся школы на </a:t>
            </a:r>
            <a:r>
              <a:rPr lang="ru-RU" sz="2400" dirty="0" err="1" smtClean="0">
                <a:solidFill>
                  <a:srgbClr val="00FF00"/>
                </a:solidFill>
              </a:rPr>
              <a:t>внутришкольный</a:t>
            </a:r>
            <a:r>
              <a:rPr lang="ru-RU" sz="2400" dirty="0" smtClean="0">
                <a:solidFill>
                  <a:srgbClr val="00FF00"/>
                </a:solidFill>
              </a:rPr>
              <a:t> учет 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положение об учете  неблагополучных семей 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FF00"/>
                </a:solidFill>
              </a:rPr>
              <a:t>положение о школьной координационной комиссии;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положение об общешкольном родительском комитете;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FF00"/>
                </a:solidFill>
              </a:rPr>
              <a:t>положение об общественном инспекторе по охране прав детства;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00FFFF"/>
                </a:solidFill>
              </a:rPr>
              <a:t>положение о социально-психологической службе;</a:t>
            </a:r>
            <a:endParaRPr lang="ru-RU" sz="2400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8429625" cy="5257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rgbClr val="FF33CC"/>
                </a:solidFill>
              </a:rPr>
              <a:t>положение о посещении занятий учениками и педагогами школы;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FFCCFF"/>
                </a:solidFill>
              </a:rPr>
              <a:t>положение об организации дежурства в школе;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FF33CC"/>
                </a:solidFill>
              </a:rPr>
              <a:t>положение о </a:t>
            </a:r>
            <a:r>
              <a:rPr lang="ru-RU" sz="2400" dirty="0" err="1" smtClean="0">
                <a:solidFill>
                  <a:srgbClr val="FF33CC"/>
                </a:solidFill>
              </a:rPr>
              <a:t>медико</a:t>
            </a:r>
            <a:r>
              <a:rPr lang="ru-RU" sz="2400" dirty="0" smtClean="0">
                <a:solidFill>
                  <a:srgbClr val="FF33CC"/>
                </a:solidFill>
              </a:rPr>
              <a:t>- психолого-педагогическом консилиуме;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FFCCFF"/>
                </a:solidFill>
              </a:rPr>
              <a:t>положение о получении образования в семье;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FF33CC"/>
                </a:solidFill>
              </a:rPr>
              <a:t>положение о дополнительном образовании в воспитательной системе школы;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FFCCFF"/>
                </a:solidFill>
              </a:rPr>
              <a:t>положение  об организации спортивных соревнований, смотров ,конкурсов, проводимых в школе и др.;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FF33CC"/>
                </a:solidFill>
              </a:rPr>
              <a:t>правила поведения в школе;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FF33CC"/>
                </a:solidFill>
              </a:rPr>
              <a:t> Устав школы;</a:t>
            </a:r>
          </a:p>
          <a:p>
            <a:pPr eaLnBrk="1" hangingPunct="1"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правила внутреннего трудового распорядка и др.</a:t>
            </a:r>
          </a:p>
          <a:p>
            <a:pPr eaLnBrk="1" hangingPunct="1"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428625"/>
            <a:ext cx="7786688" cy="578643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</a:rPr>
              <a:t>Должностные инструкции</a:t>
            </a:r>
            <a:r>
              <a:rPr lang="ru-RU" sz="2800" dirty="0" smtClean="0">
                <a:solidFill>
                  <a:srgbClr val="FF0000"/>
                </a:solidFill>
              </a:rPr>
              <a:t> 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заместителя директора по правовому регулированию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(при отсутствии такой должности –   </a:t>
            </a:r>
            <a:r>
              <a:rPr lang="ru-RU" sz="2400" dirty="0" smtClean="0">
                <a:solidFill>
                  <a:srgbClr val="00FF00"/>
                </a:solidFill>
              </a:rPr>
              <a:t>заместителя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FF00"/>
                </a:solidFill>
              </a:rPr>
              <a:t>директора  по  ВР);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педагога-психолога;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FF00"/>
                </a:solidFill>
              </a:rPr>
              <a:t>социального педагога;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классного руководителя;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FF00"/>
                </a:solidFill>
              </a:rPr>
              <a:t>воспитателя и др.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/>
          </a:p>
        </p:txBody>
      </p:sp>
      <p:pic>
        <p:nvPicPr>
          <p:cNvPr id="24579" name="Picture 2" descr="C:\Users\Владелец\Desktop\Pictures\фоны презентаций\смайлики\RED\TRHELP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428750"/>
            <a:ext cx="7048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2" descr="C:\Users\Владелец\Desktop\Pictures\фоны презентаций\смайлики\RED\TRHELP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857875"/>
            <a:ext cx="7048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2" descr="C:\Users\Владелец\Desktop\Pictures\фоны презентаций\смайлики\RED\TRHELP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3143250"/>
            <a:ext cx="7048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2" descr="C:\Users\Владелец\Desktop\Pictures\фоны презентаций\смайлики\RED\TRHELP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071938"/>
            <a:ext cx="7048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2" descr="C:\Users\Владелец\Desktop\Pictures\фоны презентаций\смайлики\RED\TRHELP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4857750"/>
            <a:ext cx="7048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714375"/>
            <a:ext cx="8501063" cy="55006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9.Информационно-аналитическая информация:</a:t>
            </a:r>
            <a:endParaRPr lang="ru-RU" sz="24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2400" dirty="0" smtClean="0"/>
              <a:t>статистические данные;</a:t>
            </a:r>
          </a:p>
          <a:p>
            <a:pPr eaLnBrk="1" hangingPunct="1">
              <a:defRPr/>
            </a:pPr>
            <a:r>
              <a:rPr lang="ru-RU" sz="2400" dirty="0" smtClean="0"/>
              <a:t>отчеты;</a:t>
            </a:r>
          </a:p>
          <a:p>
            <a:pPr eaLnBrk="1" hangingPunct="1">
              <a:defRPr/>
            </a:pPr>
            <a:r>
              <a:rPr lang="ru-RU" sz="2400" dirty="0" smtClean="0"/>
              <a:t>справки;</a:t>
            </a:r>
          </a:p>
          <a:p>
            <a:pPr eaLnBrk="1" hangingPunct="1">
              <a:defRPr/>
            </a:pPr>
            <a:r>
              <a:rPr lang="ru-RU" sz="2400" dirty="0" smtClean="0"/>
              <a:t>протоколы совещаний;</a:t>
            </a:r>
          </a:p>
          <a:p>
            <a:pPr eaLnBrk="1" hangingPunct="1">
              <a:defRPr/>
            </a:pPr>
            <a:r>
              <a:rPr lang="ru-RU" sz="2400" dirty="0" smtClean="0"/>
              <a:t>протоколы заседаний  и др.</a:t>
            </a:r>
          </a:p>
          <a:p>
            <a:pPr eaLnBrk="1" hangingPunct="1">
              <a:defRPr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10.Журнал занятости  проблемных обучающихся и подростков ОУ</a:t>
            </a:r>
            <a:r>
              <a:rPr lang="ru-RU" sz="2400" dirty="0" smtClean="0">
                <a:solidFill>
                  <a:srgbClr val="FF0000"/>
                </a:solidFill>
              </a:rPr>
              <a:t>, состоящих на учете на  каникулах и в летний период 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11.Журнал контроля посещаемости обучающимися учебных занятий.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Picture 2" descr="ьть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643050"/>
            <a:ext cx="271464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42875"/>
            <a:ext cx="892968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12. Документация классного руководителя по вопросам профилактики правонарушений и безнадзорности несовершеннолетних:</a:t>
            </a:r>
            <a:endParaRPr lang="ru-RU" sz="2200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2200" dirty="0" smtClean="0"/>
              <a:t>социальный паспорт класса.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200" b="1" i="1" dirty="0" smtClean="0">
                <a:solidFill>
                  <a:srgbClr val="00FFFF"/>
                </a:solidFill>
              </a:rPr>
              <a:t>План воспитательной работы на учебный  год</a:t>
            </a:r>
            <a:r>
              <a:rPr lang="ru-RU" sz="2200" dirty="0" smtClean="0">
                <a:solidFill>
                  <a:srgbClr val="00FFFF"/>
                </a:solidFill>
              </a:rPr>
              <a:t> </a:t>
            </a:r>
            <a:r>
              <a:rPr lang="ru-RU" sz="2200" i="1" dirty="0" smtClean="0">
                <a:solidFill>
                  <a:srgbClr val="00FFFF"/>
                </a:solidFill>
              </a:rPr>
              <a:t>(</a:t>
            </a:r>
            <a:r>
              <a:rPr lang="ru-RU" sz="2200" b="1" i="1" dirty="0" smtClean="0">
                <a:solidFill>
                  <a:srgbClr val="00FFFF"/>
                </a:solidFill>
              </a:rPr>
              <a:t>включает)</a:t>
            </a:r>
            <a:r>
              <a:rPr lang="ru-RU" sz="2200" dirty="0" smtClean="0">
                <a:solidFill>
                  <a:srgbClr val="00FFFF"/>
                </a:solidFill>
              </a:rPr>
              <a:t> :</a:t>
            </a:r>
          </a:p>
          <a:p>
            <a:pPr eaLnBrk="1" hangingPunct="1">
              <a:defRPr/>
            </a:pPr>
            <a:r>
              <a:rPr lang="ru-RU" sz="2200" dirty="0" smtClean="0"/>
              <a:t>организацию профилактической работы с обучающимися;</a:t>
            </a:r>
          </a:p>
          <a:p>
            <a:pPr eaLnBrk="1" hangingPunct="1">
              <a:defRPr/>
            </a:pPr>
            <a:r>
              <a:rPr lang="ru-RU" sz="2200" dirty="0" smtClean="0"/>
              <a:t>индивидуальную работу с обучающимися </a:t>
            </a:r>
            <a:r>
              <a:rPr lang="ru-RU" sz="2200" dirty="0" smtClean="0">
                <a:solidFill>
                  <a:srgbClr val="FF0000"/>
                </a:solidFill>
              </a:rPr>
              <a:t>«группы риска»;</a:t>
            </a:r>
          </a:p>
          <a:p>
            <a:pPr eaLnBrk="1" hangingPunct="1">
              <a:defRPr/>
            </a:pPr>
            <a:r>
              <a:rPr lang="ru-RU" sz="2200" dirty="0" smtClean="0"/>
              <a:t>работу классного родительского комитета;</a:t>
            </a:r>
          </a:p>
          <a:p>
            <a:pPr eaLnBrk="1" hangingPunct="1">
              <a:defRPr/>
            </a:pPr>
            <a:r>
              <a:rPr lang="ru-RU" sz="2200" dirty="0" smtClean="0"/>
              <a:t>тематику родительских собраний;</a:t>
            </a:r>
          </a:p>
          <a:p>
            <a:pPr eaLnBrk="1" hangingPunct="1">
              <a:defRPr/>
            </a:pPr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00FFFF"/>
                </a:solidFill>
              </a:rPr>
              <a:t>ознакомительные</a:t>
            </a:r>
            <a:r>
              <a:rPr lang="ru-RU" sz="2200" dirty="0" smtClean="0">
                <a:solidFill>
                  <a:srgbClr val="FF0000"/>
                </a:solidFill>
              </a:rPr>
              <a:t>, профилактические  </a:t>
            </a:r>
            <a:r>
              <a:rPr lang="ru-RU" sz="2200" dirty="0" smtClean="0">
                <a:solidFill>
                  <a:srgbClr val="00FF00"/>
                </a:solidFill>
              </a:rPr>
              <a:t>и  инструктирующие </a:t>
            </a:r>
            <a:r>
              <a:rPr lang="ru-RU" sz="2200" dirty="0" smtClean="0">
                <a:solidFill>
                  <a:srgbClr val="FF0000"/>
                </a:solidFill>
              </a:rPr>
              <a:t>рейды в неблагополучные семьи </a:t>
            </a:r>
            <a:r>
              <a:rPr lang="ru-RU" sz="2200" dirty="0" smtClean="0"/>
              <a:t>и др.);</a:t>
            </a:r>
          </a:p>
          <a:p>
            <a:pPr eaLnBrk="1" hangingPunct="1">
              <a:defRPr/>
            </a:pPr>
            <a:r>
              <a:rPr lang="ru-RU" sz="2200" dirty="0" smtClean="0"/>
              <a:t>список органов самоуправления класса и поручений обучающихся;</a:t>
            </a:r>
          </a:p>
          <a:p>
            <a:pPr eaLnBrk="1" hangingPunct="1">
              <a:defRPr/>
            </a:pPr>
            <a:r>
              <a:rPr lang="ru-RU" sz="2200" dirty="0" smtClean="0"/>
              <a:t>карты индивидуальной работы с обучающимися и неблагополучными семьями , состоящими на учете.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200" dirty="0" smtClean="0">
                <a:solidFill>
                  <a:srgbClr val="FF0000"/>
                </a:solidFill>
              </a:rPr>
              <a:t>13.Рекомендации ,анкеты, памятки в помощь классному руководителю по профилактике правонарушений в работе с неблагополучными семьями. </a:t>
            </a:r>
            <a:endParaRPr lang="ru-RU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8429625" cy="5000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C000"/>
                </a:solidFill>
              </a:rPr>
              <a:t>В социальном паспорте школы</a:t>
            </a:r>
            <a:r>
              <a:rPr lang="ru-RU" sz="2400" dirty="0" smtClean="0">
                <a:solidFill>
                  <a:srgbClr val="FFC000"/>
                </a:solidFill>
              </a:rPr>
              <a:t>  кроме общих разделов: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C000"/>
              </a:solidFill>
            </a:endParaRPr>
          </a:p>
          <a:p>
            <a:pPr eaLnBrk="1" hangingPunct="1">
              <a:defRPr/>
            </a:pPr>
            <a:r>
              <a:rPr lang="ru-RU" sz="2400" dirty="0" smtClean="0"/>
              <a:t>(общие сведения о школе;</a:t>
            </a:r>
          </a:p>
          <a:p>
            <a:pPr eaLnBrk="1" hangingPunct="1">
              <a:defRPr/>
            </a:pPr>
            <a:r>
              <a:rPr lang="ru-RU" sz="2400" dirty="0" smtClean="0"/>
              <a:t>аналитическая справка  ОУ;</a:t>
            </a:r>
          </a:p>
          <a:p>
            <a:pPr eaLnBrk="1" hangingPunct="1">
              <a:defRPr/>
            </a:pPr>
            <a:r>
              <a:rPr lang="ru-RU" sz="2400" dirty="0" smtClean="0"/>
              <a:t>график работы кружков и секций  ОУ)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66FF"/>
                </a:solidFill>
              </a:rPr>
              <a:t>размещаются все</a:t>
            </a:r>
            <a:r>
              <a:rPr lang="ru-RU" sz="2400" b="1" i="1" dirty="0" smtClean="0">
                <a:solidFill>
                  <a:srgbClr val="FF66FF"/>
                </a:solidFill>
              </a:rPr>
              <a:t> необходимые списки и сведения об учащихся  </a:t>
            </a:r>
            <a:r>
              <a:rPr lang="ru-RU" sz="2400" b="1" dirty="0" smtClean="0">
                <a:solidFill>
                  <a:srgbClr val="FF66FF"/>
                </a:solidFill>
              </a:rPr>
              <a:t>по данному направлению</a:t>
            </a:r>
            <a:r>
              <a:rPr lang="ru-RU" sz="2400" dirty="0" smtClean="0">
                <a:solidFill>
                  <a:srgbClr val="FF66FF"/>
                </a:solidFill>
              </a:rPr>
              <a:t>:</a:t>
            </a:r>
          </a:p>
          <a:p>
            <a:pPr eaLnBrk="1" hangingPunct="1">
              <a:defRPr/>
            </a:pPr>
            <a:r>
              <a:rPr lang="ru-RU" sz="2400" dirty="0" smtClean="0"/>
              <a:t>список многодетных семей;</a:t>
            </a:r>
          </a:p>
          <a:p>
            <a:pPr eaLnBrk="1" hangingPunct="1">
              <a:defRPr/>
            </a:pPr>
            <a:r>
              <a:rPr lang="ru-RU" sz="2400" dirty="0" smtClean="0"/>
              <a:t>список малообеспеченных семей;</a:t>
            </a:r>
          </a:p>
          <a:p>
            <a:pPr eaLnBrk="1" hangingPunct="1">
              <a:defRPr/>
            </a:pPr>
            <a:r>
              <a:rPr lang="ru-RU" sz="2400" dirty="0" smtClean="0"/>
              <a:t>список детей, находящихся на опеке;</a:t>
            </a:r>
          </a:p>
          <a:p>
            <a:pPr eaLnBrk="1" hangingPunct="1">
              <a:defRPr/>
            </a:pPr>
            <a:r>
              <a:rPr lang="ru-RU" sz="2400" dirty="0" smtClean="0"/>
              <a:t>список неполных семей; </a:t>
            </a:r>
            <a:endParaRPr lang="ru-RU" sz="24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3" y="1885950"/>
            <a:ext cx="8329612" cy="47117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список неблагополучных семей;</a:t>
            </a:r>
          </a:p>
          <a:p>
            <a:pPr eaLnBrk="1" hangingPunct="1">
              <a:defRPr/>
            </a:pPr>
            <a:r>
              <a:rPr lang="ru-RU" sz="2800" dirty="0" smtClean="0"/>
              <a:t>список детей, проживающих в детском доме;</a:t>
            </a:r>
          </a:p>
          <a:p>
            <a:pPr eaLnBrk="1" hangingPunct="1">
              <a:defRPr/>
            </a:pPr>
            <a:r>
              <a:rPr lang="ru-RU" sz="2800" dirty="0" smtClean="0"/>
              <a:t>список обучающихся , состоящих на учете в ПДН;</a:t>
            </a:r>
          </a:p>
          <a:p>
            <a:pPr eaLnBrk="1" hangingPunct="1">
              <a:defRPr/>
            </a:pPr>
            <a:r>
              <a:rPr lang="ru-RU" sz="2800" dirty="0" smtClean="0"/>
              <a:t>список обучающихся , состоящих  на </a:t>
            </a:r>
            <a:r>
              <a:rPr lang="ru-RU" sz="2800" dirty="0" err="1" smtClean="0"/>
              <a:t>внутришкольном</a:t>
            </a:r>
            <a:r>
              <a:rPr lang="ru-RU" sz="2800" dirty="0" smtClean="0"/>
              <a:t>  учете;</a:t>
            </a:r>
          </a:p>
          <a:p>
            <a:pPr eaLnBrk="1" hangingPunct="1">
              <a:defRPr/>
            </a:pPr>
            <a:r>
              <a:rPr lang="ru-RU" sz="2800" dirty="0" smtClean="0"/>
              <a:t>список детей  «группы риска»;</a:t>
            </a:r>
          </a:p>
          <a:p>
            <a:pPr eaLnBrk="1" hangingPunct="1">
              <a:defRPr/>
            </a:pPr>
            <a:r>
              <a:rPr lang="ru-RU" sz="2800" dirty="0" smtClean="0"/>
              <a:t>сведения о состоянии здоровья детей;</a:t>
            </a:r>
          </a:p>
          <a:p>
            <a:pPr eaLnBrk="1" hangingPunct="1">
              <a:defRPr/>
            </a:pPr>
            <a:r>
              <a:rPr lang="ru-RU" sz="2800" dirty="0" smtClean="0"/>
              <a:t>список детей-инвалидов.</a:t>
            </a:r>
          </a:p>
        </p:txBody>
      </p:sp>
      <p:pic>
        <p:nvPicPr>
          <p:cNvPr id="4" name="Рисунок 3" descr="knigi-12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90500"/>
            <a:ext cx="12954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071563"/>
            <a:ext cx="75438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FF00"/>
                </a:solidFill>
              </a:rPr>
              <a:t>План работы по профилактике правонарушений обучающихся школы </a:t>
            </a:r>
            <a:r>
              <a:rPr lang="ru-RU" dirty="0" smtClean="0">
                <a:solidFill>
                  <a:srgbClr val="00FF00"/>
                </a:solidFill>
              </a:rPr>
              <a:t>( приложение к плану воспитательной работы)</a:t>
            </a:r>
            <a:r>
              <a:rPr lang="ru-RU" b="1" dirty="0" smtClean="0">
                <a:solidFill>
                  <a:srgbClr val="00FF00"/>
                </a:solidFill>
              </a:rPr>
              <a:t>  состоит из таких  пунктов: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dirty="0" smtClean="0">
              <a:solidFill>
                <a:srgbClr val="00FF00"/>
              </a:solidFill>
            </a:endParaRPr>
          </a:p>
          <a:p>
            <a:pPr eaLnBrk="1" hangingPunct="1">
              <a:defRPr/>
            </a:pPr>
            <a:r>
              <a:rPr lang="ru-RU" sz="2400" dirty="0" smtClean="0"/>
              <a:t>№ </a:t>
            </a:r>
            <a:r>
              <a:rPr lang="ru-RU" sz="2400" dirty="0" err="1" smtClean="0"/>
              <a:t>пп</a:t>
            </a:r>
            <a:r>
              <a:rPr lang="ru-RU" sz="2400" dirty="0" smtClean="0"/>
              <a:t> ;</a:t>
            </a:r>
          </a:p>
          <a:p>
            <a:pPr eaLnBrk="1" hangingPunct="1">
              <a:defRPr/>
            </a:pPr>
            <a:r>
              <a:rPr lang="ru-RU" sz="2400" dirty="0" smtClean="0"/>
              <a:t>Запланированные мероприятия;</a:t>
            </a:r>
          </a:p>
          <a:p>
            <a:pPr eaLnBrk="1" hangingPunct="1">
              <a:defRPr/>
            </a:pPr>
            <a:r>
              <a:rPr lang="ru-RU" sz="2400" dirty="0" smtClean="0"/>
              <a:t>Ответственные за выполнение;</a:t>
            </a:r>
          </a:p>
          <a:p>
            <a:pPr eaLnBrk="1" hangingPunct="1">
              <a:defRPr/>
            </a:pPr>
            <a:r>
              <a:rPr lang="ru-RU" sz="2400" dirty="0" smtClean="0"/>
              <a:t>Отметка о выполнении. </a:t>
            </a:r>
            <a:endParaRPr lang="ru-RU" sz="2400" dirty="0"/>
          </a:p>
        </p:txBody>
      </p:sp>
      <p:pic>
        <p:nvPicPr>
          <p:cNvPr id="4" name="Рисунок 3" descr="komputeri-60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4724400"/>
            <a:ext cx="1744663" cy="174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57188"/>
            <a:ext cx="8643937" cy="6000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33CC"/>
                </a:solidFill>
              </a:rPr>
              <a:t>1. Направления работы  администрации  состоят из разделов :</a:t>
            </a:r>
            <a:endParaRPr lang="ru-RU" sz="2400" dirty="0" smtClean="0">
              <a:solidFill>
                <a:srgbClr val="FF33CC"/>
              </a:solidFill>
            </a:endParaRP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Профилактическая работа 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Организация </a:t>
            </a:r>
            <a:r>
              <a:rPr lang="ru-RU" sz="2400" dirty="0" err="1" smtClean="0"/>
              <a:t>досуговой</a:t>
            </a:r>
            <a:r>
              <a:rPr lang="ru-RU" sz="2400" dirty="0" smtClean="0"/>
              <a:t> деятельности;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Работа с родителями;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Правовой всеобуч;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Социально-психологическая служба;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Работа с педагогическими кадрами. Повышение их квалификации;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Административный контроль.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Все мероприятия планируются </a:t>
            </a:r>
            <a:r>
              <a:rPr lang="ru-RU" sz="2400" b="1" i="1" dirty="0" smtClean="0"/>
              <a:t>подробно ежемесячно</a:t>
            </a:r>
            <a:r>
              <a:rPr lang="ru-RU" sz="2400" dirty="0" smtClean="0"/>
              <a:t> </a:t>
            </a:r>
            <a:r>
              <a:rPr lang="ru-RU" sz="2400" b="1" i="1" dirty="0" smtClean="0"/>
              <a:t>на учебный год</a:t>
            </a:r>
            <a:r>
              <a:rPr lang="ru-RU" sz="2400" dirty="0" smtClean="0"/>
              <a:t>, используя  все разделы направлений.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785813"/>
            <a:ext cx="8286750" cy="5310187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600" b="1" u="sng" smtClean="0">
                <a:solidFill>
                  <a:srgbClr val="FF0000"/>
                </a:solidFill>
                <a:effectLst/>
              </a:rPr>
              <a:t>1.Карточка обучающегося ,состоящего на учете</a:t>
            </a:r>
            <a:endParaRPr lang="ru-RU" sz="160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1.Ф.И.О._________________________________________________________________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2.Дата рождения__________________________________________________________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3.Образовательное учреждение, класс________________________________________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 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4.Домашний адрес ,телефон_________________________________________________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5.С кем проживает (оба родителя, только мать, только отец, другие родственники), (нужное подчеркнуть )__________________________________________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6.Вседения о родителях: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Мать(Ф.И.О. ,место работы, должность)_________________________________________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 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______________________________________________________________________________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Отец (Ф.И.О., место работы ,должность)_________________________________________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 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 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7.На каком учете состоит ребенок (ВШУ,ОДН)___________________________________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8.Дата постановки на учет______________________________________________________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9.Причина постановки на учет__________________________________________________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10.Классный руководитель _______________________________________________________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                                                                (Ф.И.О.,должность 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b="1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/>
              </a:rPr>
              <a:t>11.Дата снятия с учета_________________________________________________________</a:t>
            </a:r>
            <a:endParaRPr lang="ru-RU" sz="12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200" b="1" smtClean="0">
                <a:solidFill>
                  <a:srgbClr val="26004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1200" smtClean="0">
              <a:solidFill>
                <a:srgbClr val="26004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2171700"/>
            <a:ext cx="779145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Социальные и экономические проблемы в российском обществе на данном этапе развития существенно ослабили институт семьи , ее воздействие на воспитание детей . Результатом этого процесса является рост численности безнадзорных детей, увеличение распространения в детской среде наркотиков и различных психотропных препаратов , алкоголя .</a:t>
            </a:r>
            <a:endParaRPr lang="en-US" sz="2400" dirty="0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И, как следствие, увеличение числа правонарушений среди несовершеннолетних.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147458" name="Picture 2" descr="л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42852"/>
            <a:ext cx="2500330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357188" y="285750"/>
            <a:ext cx="8429625" cy="628650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600" b="1" u="sng" smtClean="0">
                <a:solidFill>
                  <a:srgbClr val="FF0000"/>
                </a:solidFill>
                <a:effectLst/>
              </a:rPr>
              <a:t>2. Заявление о постановке учащегося на внутришкольный учет.</a:t>
            </a:r>
            <a:endParaRPr lang="ru-RU" sz="160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000" b="1" u="sng" smtClean="0">
                <a:solidFill>
                  <a:srgbClr val="26004B"/>
                </a:solidFill>
                <a:effectLst/>
              </a:rPr>
              <a:t> МОУ  СОШ №163 Верх-Исетского района__________________________________________</a:t>
            </a:r>
            <a:endParaRPr lang="ru-RU" sz="10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       (наименование образовательного учреждения)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                           В школьный Совет по профилактике 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                           безнадзорности и правонарушений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b="1" smtClean="0">
                <a:solidFill>
                  <a:srgbClr val="26004B"/>
                </a:solidFill>
                <a:effectLst/>
              </a:rPr>
              <a:t>                                                              ЗАЯВЛЕНИЕ</a:t>
            </a:r>
            <a:endParaRPr lang="ru-RU" sz="10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000" b="1" smtClean="0">
                <a:solidFill>
                  <a:srgbClr val="26004B"/>
                </a:solidFill>
                <a:effectLst/>
              </a:rPr>
              <a:t>                                        о постановке на внутришкольный учет</a:t>
            </a:r>
            <a:endParaRPr lang="ru-RU" sz="10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Прошу поставить на внутришкольный учет ученика _____класса_____________________________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____________________________________________________________________________________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b="1" smtClean="0">
                <a:solidFill>
                  <a:srgbClr val="26004B"/>
                </a:solidFill>
                <a:effectLst/>
              </a:rPr>
              <a:t>                                                                             </a:t>
            </a:r>
            <a:r>
              <a:rPr lang="ru-RU" sz="1000" smtClean="0">
                <a:solidFill>
                  <a:srgbClr val="26004B"/>
                </a:solidFill>
                <a:effectLst/>
              </a:rPr>
              <a:t>(Ф.И.О. ребенка)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____________________________________________________________________________________________________________________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                     (число ,месяц ,год рождения),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Проживающего по  адресу__________________________________________________________________________________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                     (указать домашний адрес и телефон)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u="sng" smtClean="0">
                <a:solidFill>
                  <a:srgbClr val="26004B"/>
                </a:solidFill>
                <a:effectLst/>
              </a:rPr>
              <a:t>С семьей_____________________________________________________________________________</a:t>
            </a:r>
            <a:endParaRPr lang="ru-RU" sz="10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                       (указать состав семьи, Ф.И.О.)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В связи с ____________________________________________________________________________________________________________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                       (указать причину постановки на учет)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Классный руководитель ______________________________________________(________________________)__________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( подпись)                                                       (расшифровка подписи )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Дата   «___»________2009 г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endParaRPr lang="ru-RU" sz="1000" smtClean="0">
              <a:solidFill>
                <a:srgbClr val="26004B"/>
              </a:solidFill>
              <a:effectLst/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6357938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600" b="1" u="sng" smtClean="0">
                <a:solidFill>
                  <a:srgbClr val="FF0000"/>
                </a:solidFill>
                <a:effectLst/>
              </a:rPr>
              <a:t>3.Уведомление родителей  о заседании по  поводу постановки на учет.</a:t>
            </a:r>
            <a:endParaRPr lang="ru-RU" sz="1600" smtClean="0">
              <a:solidFill>
                <a:srgbClr val="FF0000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endParaRPr lang="ru-RU" sz="10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000" u="sng" smtClean="0">
                <a:solidFill>
                  <a:srgbClr val="26004B"/>
                </a:solidFill>
                <a:effectLst/>
              </a:rPr>
              <a:t>                                                           (наименование образовательного учреждения)</a:t>
            </a:r>
            <a:endParaRPr lang="ru-RU" sz="10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Исх. №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от  «___»________2009 г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</a:t>
            </a:r>
            <a:r>
              <a:rPr lang="ru-RU" sz="1000" b="1" smtClean="0">
                <a:solidFill>
                  <a:srgbClr val="26004B"/>
                </a:solidFill>
                <a:effectLst/>
              </a:rPr>
              <a:t>УВЕДОМЛЕНИЕ</a:t>
            </a:r>
            <a:endParaRPr lang="ru-RU" sz="10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Уважаемые_______________________________________________________________________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(Ф.И.О. родителей)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Администрация МОУ СОШ №163 уведомляет Вас, что Вы и ваш ребёнок (опекаемый),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(Ф.И.О. ученика (ученицы))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Ученик (ца) ______ класса  вызываетесь   «___»________2009__г  в _____часов____минут    в   кабинет   директора  на заседание Совета по профилактике безнадзорности и правонарушений несовершеннолетних  по вопросу постановки Вашего сына (дочери)  на внутришкольный учет.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________________________(___________________________ )___________________________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( Заним .должность )          (подпись)                                       (расшифровка подписи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-------------------------------------------------------------------------------------------------------------------------------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                     ( линия отрыва)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С уведомлением о вызове   на заседание Совета по профилактике безнадзорности и правонарушений несовершеннолетних  по вопросу постановки  моего (моей) сына (дочери)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____________________________________ , учени(ка),(цы) ______ класса  на внутришкольный               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                                (Ф.И.О. 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учет ознакомлен(ы)(а).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</a:rPr>
              <a:t> ________________________(___________________________ )___________________________           (подпись)                                                                    (расшифровка подписи )                       (число, месяц ,год, время вручения)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i="1" smtClean="0">
                <a:solidFill>
                  <a:srgbClr val="26004B"/>
                </a:solidFill>
                <a:effectLst/>
              </a:rPr>
              <a:t>Примечание.</a:t>
            </a:r>
            <a:endParaRPr lang="ru-RU" sz="1000" smtClean="0">
              <a:solidFill>
                <a:srgbClr val="26004B"/>
              </a:solidFill>
              <a:effectLst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000" i="1" smtClean="0">
                <a:solidFill>
                  <a:srgbClr val="26004B"/>
                </a:solidFill>
                <a:effectLst/>
              </a:rPr>
              <a:t>Уважаемые родители! Ознакомившись с уведомлением и подписавшись, необходимо нижнюю часть (после линии отрыва ) передать в школу классному руководителю. </a:t>
            </a:r>
            <a:endParaRPr lang="ru-RU" sz="1000" smtClean="0">
              <a:solidFill>
                <a:srgbClr val="26004B"/>
              </a:solidFill>
              <a:effectLst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572500" cy="6072188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1600" b="1" u="sng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4. Ходатайство  классного  руководителя  о  снятии обучающегося  с внутришкольного учета.</a:t>
            </a:r>
            <a:endParaRPr lang="ru-RU" sz="160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1000" b="1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 _______________________________________________________________________________________________________________________</a:t>
            </a: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(наименование образовательного учреждения)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endParaRPr lang="en-US" sz="1100" smtClean="0">
              <a:solidFill>
                <a:srgbClr val="26004B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В школьный Совет по профилактике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безнадзорности и правонарушений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b="1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ЗАЯВЛЕНИЕ</a:t>
            </a:r>
            <a:endParaRPr lang="ru-RU" sz="1100" smtClean="0">
              <a:solidFill>
                <a:srgbClr val="26004B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100" b="1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о снятии с  внутришкольного профилактического   учета</a:t>
            </a:r>
            <a:endParaRPr lang="ru-RU" sz="1100" smtClean="0">
              <a:solidFill>
                <a:srgbClr val="26004B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Считаю необходимым  снять с  внутришкольного профилактического   учета ученика _____класса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b="1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(Ф.И.О. ребенка)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(число ,месяц ,год рождения)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В связи с ___________________________________________________________________________________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(указать причину)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Дата постановки на учет_______________________________________________________________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Характеристика ученика, справка о проведенной с ним  профилактической работе, достигнутых результатах и личных достижениях обучающегося прилагаются.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Классный руководитель ______________________________________________(________________________)__________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( подпись)                                                       (расшифровка подписи )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1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Дата   «___»________2009 г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000" smtClean="0">
                <a:solidFill>
                  <a:srgbClr val="26004B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14313"/>
            <a:ext cx="8715375" cy="60007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smtClean="0">
                <a:solidFill>
                  <a:srgbClr val="FF0000"/>
                </a:solidFill>
                <a:latin typeface="Uk_Decor"/>
              </a:rPr>
              <a:t> ПАМЯТКА :</a:t>
            </a:r>
            <a:endParaRPr lang="ru-RU" b="1" smtClean="0">
              <a:solidFill>
                <a:srgbClr val="FF0000"/>
              </a:solidFill>
              <a:latin typeface="Uk_Decor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/>
              <a:t> </a:t>
            </a:r>
            <a:endParaRPr lang="ru-RU" sz="18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u="sng" smtClean="0">
                <a:solidFill>
                  <a:srgbClr val="00FF00"/>
                </a:solidFill>
              </a:rPr>
              <a:t>В соответствии со ст.9 ФЗ №120 (1999 г.) необходимо информировать:</a:t>
            </a:r>
            <a:endParaRPr lang="ru-RU" sz="1800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/>
              <a:t> </a:t>
            </a:r>
            <a:r>
              <a:rPr lang="ru-RU" sz="1800" b="1" u="sng" smtClean="0">
                <a:solidFill>
                  <a:srgbClr val="FFFF00"/>
                </a:solidFill>
              </a:rPr>
              <a:t>ПРОКУРАТУРУ – </a:t>
            </a:r>
            <a:r>
              <a:rPr lang="ru-RU" sz="1800" smtClean="0">
                <a:effectLst/>
              </a:rPr>
              <a:t>о нарушениях прав и свобод несовершеннолетних;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u="sng" smtClean="0">
                <a:solidFill>
                  <a:srgbClr val="FFFF00"/>
                </a:solidFill>
              </a:rPr>
              <a:t>КДН  И ЗП  - </a:t>
            </a:r>
            <a:r>
              <a:rPr lang="ru-RU" sz="1800" smtClean="0">
                <a:effectLst/>
              </a:rPr>
              <a:t>о нарушенных  правах  несовершеннолетних на образование, труд ,отдых, жилище и т. д. ,а также недостатках в деятельности органов и учреждений, препятствующих предупреждению безнадзорности и правонарушений несовершеннолетних;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u="sng" smtClean="0">
                <a:solidFill>
                  <a:srgbClr val="FFFF00"/>
                </a:solidFill>
              </a:rPr>
              <a:t>ОПЕКУ  И ПОПЕЧИТЕЛЬСТВО </a:t>
            </a:r>
            <a:r>
              <a:rPr lang="ru-RU" sz="1800" smtClean="0">
                <a:effectLst/>
              </a:rPr>
              <a:t>– о выявлении несовершеннолетних, оставшихся без попечения родителей, либо находящихся в обстановке 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800" smtClean="0">
                <a:effectLst/>
              </a:rPr>
              <a:t>     представляющей угрозу жизни, здоровью или препятствующей их воспитанию;         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u="sng" smtClean="0">
                <a:solidFill>
                  <a:srgbClr val="FFFF00"/>
                </a:solidFill>
              </a:rPr>
              <a:t>ОРГАНЫ  СОЦИАЛЬНОЙ  ЗАЩИТЫ</a:t>
            </a:r>
            <a:r>
              <a:rPr lang="ru-RU" sz="1800" u="sng" smtClean="0">
                <a:solidFill>
                  <a:srgbClr val="FFFF00"/>
                </a:solidFill>
              </a:rPr>
              <a:t>- </a:t>
            </a:r>
            <a:r>
              <a:rPr lang="ru-RU" sz="1800" smtClean="0">
                <a:effectLst/>
              </a:rPr>
              <a:t>о несовершеннолетних, нуждающихся в помощи государства в связи с безнадзорностью или беспризорностью ,а также о семьях, находящихся в социально-опасном положении;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ru-RU" sz="1800" b="1" u="sng" smtClean="0">
                <a:solidFill>
                  <a:srgbClr val="FFFF00"/>
                </a:solidFill>
              </a:rPr>
              <a:t>ОДН- </a:t>
            </a:r>
            <a:r>
              <a:rPr lang="ru-RU" sz="1600" smtClean="0">
                <a:effectLst/>
              </a:rPr>
              <a:t>о выявлении родителей и иных лиц, жестоко обращающихся с несовершеннолетними или вовлекающих их в совершение преступлений или антиобщественных действий ,а также о несовершеннолетних, совершивших правонарушение или антиобщественные действия;</a:t>
            </a:r>
          </a:p>
        </p:txBody>
      </p:sp>
      <p:pic>
        <p:nvPicPr>
          <p:cNvPr id="35843" name="Picture 2" descr="C:\Users\Владелец\Desktop\Pictures\фоны презентаций\смайлики\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59238">
            <a:off x="5810250" y="30956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28625" y="714375"/>
            <a:ext cx="8572500" cy="63579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1800" b="1" u="sng" smtClean="0">
                <a:solidFill>
                  <a:srgbClr val="FFFF00"/>
                </a:solidFill>
                <a:effectLst/>
              </a:rPr>
              <a:t>ОРГАНЫ  ЗДРАВООХРАНЕНИЯ</a:t>
            </a:r>
            <a:r>
              <a:rPr lang="ru-RU" sz="1800" u="sng" smtClean="0">
                <a:solidFill>
                  <a:srgbClr val="FFFF00"/>
                </a:solidFill>
                <a:effectLst/>
              </a:rPr>
              <a:t> </a:t>
            </a:r>
            <a:r>
              <a:rPr lang="ru-RU" sz="1800" smtClean="0">
                <a:effectLst/>
              </a:rPr>
              <a:t>– </a:t>
            </a:r>
            <a:r>
              <a:rPr lang="ru-RU" sz="2400" smtClean="0">
                <a:effectLst/>
              </a:rPr>
              <a:t>о выявлении несовершеннолетних, нуждающихся в обследовании , наблюдении или лечении в связи с употреблением спиртных напитков , наркотических средств, психотропных или одурманивающих веществ;</a:t>
            </a:r>
          </a:p>
          <a:p>
            <a:pPr eaLnBrk="1" hangingPunct="1">
              <a:buFont typeface="Wingdings" pitchFamily="2" charset="2"/>
              <a:buNone/>
            </a:pPr>
            <a:endParaRPr lang="ru-RU" sz="1800" smtClean="0">
              <a:effectLst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1800" b="1" u="sng" smtClean="0">
                <a:solidFill>
                  <a:srgbClr val="FFFF00"/>
                </a:solidFill>
                <a:effectLst/>
              </a:rPr>
              <a:t>ОРГАНЫ  УПРАВЛЕНИЯ  ОБРАЗОВАНИЕМ</a:t>
            </a:r>
            <a:r>
              <a:rPr lang="ru-RU" sz="1800" u="sng" smtClean="0">
                <a:solidFill>
                  <a:srgbClr val="FFFF00"/>
                </a:solidFill>
                <a:effectLst/>
              </a:rPr>
              <a:t> </a:t>
            </a:r>
            <a:r>
              <a:rPr lang="ru-RU" sz="2400" smtClean="0">
                <a:effectLst/>
              </a:rPr>
              <a:t>- о выявлении несовершеннолетних, нуждающихся в помощи государства в связи с самовольным уходом из детских домов ,школ-интернатов и др.образовательных учреждений либо в связи с прекращением по неуважительным причинам занятий в образовательных учреждениях;</a:t>
            </a:r>
          </a:p>
          <a:p>
            <a:pPr eaLnBrk="1" hangingPunct="1">
              <a:buFont typeface="Wingdings" pitchFamily="2" charset="2"/>
              <a:buNone/>
            </a:pPr>
            <a:endParaRPr lang="ru-RU" sz="1800" smtClean="0">
              <a:effectLst/>
            </a:endParaRPr>
          </a:p>
        </p:txBody>
      </p:sp>
      <p:pic>
        <p:nvPicPr>
          <p:cNvPr id="3" name="Рисунок 2" descr="komputeri-370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7750" y="5373688"/>
            <a:ext cx="2536825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571750"/>
            <a:ext cx="832485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В нашей  школе  на протяжении  13 лет действует социально -психолого-педагогическая служба</a:t>
            </a:r>
            <a:r>
              <a:rPr lang="ru-RU" sz="2400" dirty="0" smtClean="0">
                <a:solidFill>
                  <a:srgbClr val="FFFF00"/>
                </a:solidFill>
              </a:rPr>
              <a:t>, обеспечивающая психолого-педагогическое и социальное  сопровождение ребенка на протяжении всего периода обучения ,а родители всегда могут получить полезные советы или индивидуальные консультации по проблемам воспитания и обучения у педагога-психолога, социального педагога, учителя-логопеда, педагогов, хорошо знающих проблемы семейного воспитания и особенности развития ребенка.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37891" name="Picture 14" descr="j0301252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142875"/>
            <a:ext cx="25939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357188"/>
            <a:ext cx="8429625" cy="5738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</a:rPr>
              <a:t>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C000"/>
                </a:solidFill>
              </a:rPr>
              <a:t>         </a:t>
            </a:r>
            <a:r>
              <a:rPr lang="ru-RU" sz="2400" dirty="0" smtClean="0">
                <a:solidFill>
                  <a:srgbClr val="FF0000"/>
                </a:solidFill>
              </a:rPr>
              <a:t>Педагогический коллектив и администрация школы  стремятся работать по данному направлению в тесной взаимосвязи не только друг друга, но и с другими структурами  района.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        </a:t>
            </a:r>
            <a:r>
              <a:rPr lang="ru-RU" sz="2400" dirty="0" smtClean="0">
                <a:solidFill>
                  <a:srgbClr val="FFC000"/>
                </a:solidFill>
              </a:rPr>
              <a:t>Мы стремимся использовать различные формы и методы сотрудничества с родителями , вовлекая их в совместную с детьми творческую, социально значимую деятельность, направленную на социально-психологическую адаптацию проблемных ребят, повышение родительского авторитета.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       Терпение, уважение и доверие </a:t>
            </a:r>
            <a:r>
              <a:rPr lang="ru-RU" sz="2400" dirty="0" smtClean="0">
                <a:solidFill>
                  <a:srgbClr val="00FF00"/>
                </a:solidFill>
              </a:rPr>
              <a:t>- на этих качествах строятся отношения педагогов и родителей в нашем коллективе. </a:t>
            </a:r>
            <a:endParaRPr lang="ru-RU" sz="24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625" y="214313"/>
            <a:ext cx="8143875" cy="13573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57188"/>
            <a:ext cx="8643937" cy="62865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a_AntiqueGr" pitchFamily="82" charset="-52"/>
              </a:rPr>
              <a:t>ФОРМЫ И МЕТОДЫ  ИНДИВИДУАЛЬНО -ПРОФИЛАКТИЧЕСКОЙ РАБОТЫ, ИСПОЛЬЗУЕМЫЕ ПЕДАГОГАМИ В ШКОЛЕ :</a:t>
            </a:r>
            <a:endParaRPr lang="ru-RU" sz="2400" dirty="0" smtClean="0">
              <a:solidFill>
                <a:srgbClr val="FF0000"/>
              </a:solidFill>
              <a:effectLst/>
              <a:latin typeface="a_AntiqueGr" pitchFamily="82" charset="-5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/>
              <a:t> </a:t>
            </a:r>
            <a:endParaRPr lang="ru-RU" sz="2400" dirty="0" smtClean="0"/>
          </a:p>
          <a:p>
            <a:pPr eaLnBrk="1" hangingPunct="1"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Осуществление контроля за получением образования </a:t>
            </a:r>
            <a:r>
              <a:rPr lang="ru-RU" sz="2400" dirty="0" smtClean="0"/>
              <a:t>( контроль за пропусками, выявление детей, не посещающих школу, определение и </a:t>
            </a:r>
            <a:r>
              <a:rPr lang="ru-RU" sz="2400" dirty="0" err="1" smtClean="0"/>
              <a:t>назна</a:t>
            </a:r>
            <a:r>
              <a:rPr lang="ru-RU" sz="2400" dirty="0" smtClean="0"/>
              <a:t>- </a:t>
            </a:r>
            <a:r>
              <a:rPr lang="ru-RU" sz="2400" dirty="0" err="1" smtClean="0"/>
              <a:t>чение</a:t>
            </a:r>
            <a:r>
              <a:rPr lang="ru-RU" sz="2400" dirty="0" smtClean="0"/>
              <a:t> уровня программы обучения, в зависимости от физического и психологического здоровья ребенка, осуществление ознакомительных , профилактических  и просветительских рейдах и др.);</a:t>
            </a:r>
          </a:p>
          <a:p>
            <a:pPr eaLnBrk="1" hangingPunct="1"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Посещение семей </a:t>
            </a:r>
            <a:r>
              <a:rPr lang="ru-RU" sz="2400" dirty="0" smtClean="0"/>
              <a:t>( с целью обследования  мате- </a:t>
            </a:r>
            <a:r>
              <a:rPr lang="ru-RU" sz="2400" dirty="0" err="1" smtClean="0"/>
              <a:t>риально-бытовых</a:t>
            </a:r>
            <a:r>
              <a:rPr lang="ru-RU" sz="2400" b="1" dirty="0" smtClean="0"/>
              <a:t>  </a:t>
            </a:r>
            <a:r>
              <a:rPr lang="ru-RU" sz="2400" dirty="0" smtClean="0"/>
              <a:t>условий проживания ребенка; </a:t>
            </a:r>
            <a:r>
              <a:rPr lang="ru-RU" sz="2400" dirty="0" err="1" smtClean="0"/>
              <a:t>выяв</a:t>
            </a:r>
            <a:r>
              <a:rPr lang="ru-RU" sz="2400" dirty="0" smtClean="0"/>
              <a:t>- </a:t>
            </a:r>
            <a:r>
              <a:rPr lang="ru-RU" sz="2400" dirty="0" err="1" smtClean="0"/>
              <a:t>ления</a:t>
            </a:r>
            <a:r>
              <a:rPr lang="ru-RU" sz="2400" dirty="0" smtClean="0"/>
              <a:t> условий ,необходимых для обучения ; контроля за его свободным времяпровождением;</a:t>
            </a:r>
          </a:p>
          <a:p>
            <a:pPr eaLnBrk="1" hangingPunct="1"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Лекции ,беседы, тренинги для родителей;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214313" y="428625"/>
            <a:ext cx="8715375" cy="4114800"/>
          </a:xfrm>
        </p:spPr>
        <p:txBody>
          <a:bodyPr/>
          <a:lstStyle/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Проведение  тренингов  для несовершеннолетних;</a:t>
            </a:r>
            <a:endParaRPr lang="ru-RU" sz="2400" smtClean="0">
              <a:solidFill>
                <a:srgbClr val="FFFF00"/>
              </a:solidFill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Вовлечение детей в кружковую работу;</a:t>
            </a:r>
            <a:endParaRPr lang="ru-RU" sz="2400" smtClean="0">
              <a:solidFill>
                <a:srgbClr val="FFFF00"/>
              </a:solidFill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Дополнительные занятия с ребенком по ликвидации пробелов в знаниях;</a:t>
            </a:r>
            <a:endParaRPr lang="ru-RU" sz="2400" smtClean="0">
              <a:solidFill>
                <a:srgbClr val="FFFF00"/>
              </a:solidFill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Перевод  ребенка  в другой  класс </a:t>
            </a:r>
            <a:r>
              <a:rPr lang="ru-RU" sz="2400" b="1" smtClean="0">
                <a:effectLst/>
              </a:rPr>
              <a:t>(согласно уровня усвоения программы);</a:t>
            </a:r>
            <a:endParaRPr lang="ru-RU" sz="2400" smtClean="0"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Привлечение  ближайших  родственников  к помощи  в воспитании проблемного  ребенка в неблагополучной  семье;</a:t>
            </a:r>
            <a:endParaRPr lang="ru-RU" sz="2400" smtClean="0">
              <a:solidFill>
                <a:srgbClr val="FFFF00"/>
              </a:solidFill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Направление нуждающихся родителей в органы социальной защиты за социальной и материальной помощи;</a:t>
            </a:r>
            <a:endParaRPr lang="ru-RU" sz="2400" smtClean="0">
              <a:solidFill>
                <a:srgbClr val="FFFF00"/>
              </a:solidFill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Индивидуальная   профориентационная  работа социального педагога, педагога-психолога с проблемной семьей и ребенком;</a:t>
            </a:r>
            <a:r>
              <a:rPr lang="ru-RU" sz="2400" u="sng" smtClean="0">
                <a:solidFill>
                  <a:srgbClr val="FFFF00"/>
                </a:solidFill>
                <a:effectLst/>
              </a:rPr>
              <a:t> </a:t>
            </a:r>
            <a:endParaRPr lang="ru-RU" sz="2400" smtClean="0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428625" y="2028825"/>
            <a:ext cx="8429625" cy="4114800"/>
          </a:xfrm>
        </p:spPr>
        <p:txBody>
          <a:bodyPr/>
          <a:lstStyle/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Обследование обучающихся, имеющих проблемы в обучении и воспитании на  ПМПК;</a:t>
            </a:r>
            <a:endParaRPr lang="ru-RU" sz="2400" smtClean="0">
              <a:solidFill>
                <a:srgbClr val="FFFF00"/>
              </a:solidFill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Ходатайство о лишении родительских прав родителей, уклоняющихся от воспитания детей;</a:t>
            </a:r>
            <a:endParaRPr lang="ru-RU" sz="2400" smtClean="0">
              <a:solidFill>
                <a:srgbClr val="FFFF00"/>
              </a:solidFill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Содействие в трудоустройстве  выпускников школы;</a:t>
            </a:r>
            <a:endParaRPr lang="ru-RU" sz="2400" smtClean="0">
              <a:solidFill>
                <a:srgbClr val="FFFF00"/>
              </a:solidFill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Помощь в восстановлении доверительных отношений </a:t>
            </a:r>
            <a:r>
              <a:rPr lang="ru-RU" sz="2400" u="sng" smtClean="0">
                <a:effectLst/>
              </a:rPr>
              <a:t>( проблемного подростка  с родителями ,педагогами и др.) ;</a:t>
            </a:r>
            <a:endParaRPr lang="ru-RU" sz="2400" smtClean="0">
              <a:effectLst/>
            </a:endParaRPr>
          </a:p>
          <a:p>
            <a:pPr eaLnBrk="1" hangingPunct="1"/>
            <a:r>
              <a:rPr lang="ru-RU" sz="2400" b="1" u="sng" smtClean="0">
                <a:solidFill>
                  <a:srgbClr val="FFFF00"/>
                </a:solidFill>
                <a:effectLst/>
              </a:rPr>
              <a:t>Информационная поддержка родителей и детей; </a:t>
            </a:r>
            <a:endParaRPr lang="ru-RU" sz="2400" smtClean="0">
              <a:solidFill>
                <a:srgbClr val="FFFF00"/>
              </a:solidFill>
              <a:effectLst/>
            </a:endParaRPr>
          </a:p>
        </p:txBody>
      </p:sp>
      <p:pic>
        <p:nvPicPr>
          <p:cNvPr id="3" name="Рисунок 2" descr="komputeri-42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233363"/>
            <a:ext cx="13684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671513"/>
            <a:ext cx="8786812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За последние 10 лет численность больных наркоманией среди несовершеннолетней молодежи возросла в 17 раз. Ежегодно в стране  выявляется более 300  тысяч уголовных дел среди несовершеннолетних  школьников,  причем 100 тысяч из них совершается детьми , не достигшими возраста уголовной ответственности.                                          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/>
          </a:p>
        </p:txBody>
      </p:sp>
      <p:pic>
        <p:nvPicPr>
          <p:cNvPr id="139268" name="Picture 4" descr="C:\Users\Владелец\Desktop\Pictures\фоны презентаций\смайлики\8cd99d0c9b1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286124"/>
            <a:ext cx="3119456" cy="3190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500188"/>
            <a:ext cx="8786812" cy="5214937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Диагностика : </a:t>
            </a:r>
            <a:r>
              <a:rPr lang="ru-RU" sz="2400" dirty="0" smtClean="0">
                <a:effectLst/>
              </a:rPr>
              <a:t>беседа , наблюдение, анкетирование, изучение результатов учебной деятельности (просмотр дневников,  тетрадей, контрольных и </a:t>
            </a:r>
            <a:r>
              <a:rPr lang="ru-RU" sz="2400" dirty="0" err="1" smtClean="0">
                <a:effectLst/>
              </a:rPr>
              <a:t>срезовых</a:t>
            </a:r>
            <a:r>
              <a:rPr lang="ru-RU" sz="2400" dirty="0" smtClean="0">
                <a:effectLst/>
              </a:rPr>
              <a:t> работ  ит.д.); психолого-педагогические тесты (уровень знаний, воспитанности);комплексный анализ, социометрия (метод выявления социальных предпочтений в классе);</a:t>
            </a:r>
          </a:p>
          <a:p>
            <a:pPr eaLnBrk="1" hangingPunct="1"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Содействие в обеспечении  обучающихся горячим питанием, бесплатными учебниками;</a:t>
            </a:r>
            <a:endParaRPr lang="ru-RU" sz="24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Осуществление направлений  </a:t>
            </a:r>
            <a:r>
              <a:rPr lang="ru-RU" sz="2400" dirty="0" smtClean="0">
                <a:effectLst/>
              </a:rPr>
              <a:t>( к наркологу,  психиатру, невропатологу и др.  необходимым специалистам);рекомендации , необходимые родителям, ребенку и  др. ; 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2500313"/>
            <a:ext cx="8258175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FF0000"/>
                </a:solidFill>
              </a:rPr>
              <a:t>« </a:t>
            </a:r>
            <a:r>
              <a:rPr lang="ru-RU" sz="2400" b="1" i="1" dirty="0" smtClean="0">
                <a:solidFill>
                  <a:srgbClr val="FF0000"/>
                </a:solidFill>
              </a:rPr>
              <a:t>В основе воспитания, как самое первое и главное условие успеха, 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должен лежать сердечный , любовный подход  к ребенку.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00FF00"/>
                </a:solidFill>
              </a:rPr>
              <a:t>Чем ближе подошел педагог к ребенку ,чем искреннее их взаимные отношения, </a:t>
            </a:r>
            <a:r>
              <a:rPr lang="ru-RU" sz="2400" b="1" i="1" dirty="0" smtClean="0">
                <a:solidFill>
                  <a:srgbClr val="FF0000"/>
                </a:solidFill>
              </a:rPr>
              <a:t>тем надежнее фундамент воспитания »…</a:t>
            </a:r>
            <a:endParaRPr lang="ru-RU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i="1" dirty="0" smtClean="0"/>
              <a:t> </a:t>
            </a:r>
            <a:endParaRPr lang="ru-RU" sz="2400" dirty="0" smtClean="0"/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1800" b="1" i="1" dirty="0" smtClean="0">
                <a:solidFill>
                  <a:srgbClr val="FF0000"/>
                </a:solidFill>
              </a:rPr>
              <a:t>(Всеволод Петрович Кащенко , </a:t>
            </a:r>
            <a:r>
              <a:rPr lang="ru-RU" sz="1800" i="1" dirty="0" smtClean="0">
                <a:solidFill>
                  <a:srgbClr val="00FF00"/>
                </a:solidFill>
              </a:rPr>
              <a:t>известный отечественный ученый , педагог, общественный деятель </a:t>
            </a:r>
            <a:r>
              <a:rPr lang="ru-RU" sz="1800" i="1" dirty="0" smtClean="0">
                <a:solidFill>
                  <a:srgbClr val="FF0000"/>
                </a:solidFill>
              </a:rPr>
              <a:t>в книге:  «Педагогическая  коррекция…»)</a:t>
            </a:r>
            <a:endParaRPr lang="ru-RU" sz="18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/>
          </a:p>
        </p:txBody>
      </p:sp>
      <p:pic>
        <p:nvPicPr>
          <p:cNvPr id="137218" name="Picture 2" descr="C:\Users\Владелец\Desktop\Pictures\ПСИХОЛОГУ\ch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0"/>
            <a:ext cx="1785950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2571750"/>
            <a:ext cx="75438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66"/>
                </a:solidFill>
              </a:rPr>
              <a:t>Кроме  того , имеются проблемы, решение которых назрело давно. Среди них - насилие в семье , проблемы детей-жертв вооруженных и межнациональных конфликтов; продолжается рост числа социальных сирот и детей, оставшихся без попечения родителей…                                                                                    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>
              <a:solidFill>
                <a:srgbClr val="FF0066"/>
              </a:solidFill>
            </a:endParaRPr>
          </a:p>
        </p:txBody>
      </p:sp>
      <p:pic>
        <p:nvPicPr>
          <p:cNvPr id="140290" name="Picture 2" descr="C:\Users\Владелец\Desktop\Pictures\фоны презентаций\смайлики\c385333eafd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56" y="0"/>
            <a:ext cx="2714644" cy="2690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0291" name="Picture 3" descr="мит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4848219"/>
            <a:ext cx="2357454" cy="2009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642938"/>
            <a:ext cx="8467725" cy="53816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00FF00"/>
                </a:solidFill>
              </a:rPr>
              <a:t>Анализ причин роста безнадзорности среди детей и подростков свидетельствует о том, что ее истоки лежат, прежде всего,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</a:rPr>
              <a:t> в семье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66FF"/>
                </a:solidFill>
              </a:rPr>
              <a:t>(пьянство, ссоры, драки, длительное невнимание родителей к интересам и проблемам своего взрослеющего ребенка).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FF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Приобщение подростка родителями к употреблению спиртных напитков , наркотиков и др.), а также в плохой организации совместной профилактической деятельности всех служб по месту жительства и социальных учреждений. 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8195" name="Picture 2" descr="C:\Users\Владелец\Desktop\Pictures\фоны презентаций\смайлики\strel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643556">
            <a:off x="4336257" y="2639218"/>
            <a:ext cx="8572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500313"/>
            <a:ext cx="7543800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Профилактика  безнадзорности, беспризорности и правонарушений рассматривается сегодня как система социальных, правовых и иных мер, направленных на выявление и устранение причин и условий распространения преступности среди несовершеннолетних . Все настойчивее звучит мысль о необходимости оформления целостной социальной политики в отношении несовершеннолетних и их семей, находящихся в социально опасном положении.</a:t>
            </a:r>
            <a:endParaRPr lang="ru-RU" sz="2400" dirty="0"/>
          </a:p>
        </p:txBody>
      </p:sp>
      <p:pic>
        <p:nvPicPr>
          <p:cNvPr id="142338" name="Picture 2" descr="C:\Users\Владелец\Desktop\Pictures\фоны презентаций\смайлики\361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57166"/>
            <a:ext cx="2357454" cy="2119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0" y="428625"/>
            <a:ext cx="7543800" cy="49006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Практика показала,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00FF00"/>
                </a:solidFill>
              </a:rPr>
              <a:t>    что ведомственная разобщенность играет крайне негативную роль, </a:t>
            </a:r>
            <a:r>
              <a:rPr lang="ru-RU" sz="2400" dirty="0" smtClean="0">
                <a:solidFill>
                  <a:srgbClr val="FF66FF"/>
                </a:solidFill>
              </a:rPr>
              <a:t>так как профилактические меры, осуществляемые ведомствами, </a:t>
            </a:r>
            <a:r>
              <a:rPr lang="ru-RU" sz="2400" dirty="0" smtClean="0">
                <a:solidFill>
                  <a:srgbClr val="FF0000"/>
                </a:solidFill>
              </a:rPr>
              <a:t>могут быть эффективны и результативны только в  случае согласования позиций и организации взаимодействия всех специалистов, </a:t>
            </a:r>
            <a:r>
              <a:rPr lang="ru-RU" sz="2400" dirty="0" smtClean="0">
                <a:solidFill>
                  <a:srgbClr val="FF66FF"/>
                </a:solidFill>
              </a:rPr>
              <a:t>занимающихся социальным воспитанием детей и подростков, а также </a:t>
            </a:r>
            <a:r>
              <a:rPr lang="ru-RU" sz="2400" dirty="0" smtClean="0">
                <a:solidFill>
                  <a:srgbClr val="FF0000"/>
                </a:solidFill>
              </a:rPr>
              <a:t>профилактикой правонарушений среди несовершеннолетних. </a:t>
            </a:r>
            <a:r>
              <a:rPr lang="ru-RU" sz="2400" dirty="0" smtClean="0">
                <a:solidFill>
                  <a:srgbClr val="00FF00"/>
                </a:solidFill>
              </a:rPr>
              <a:t>Это аксиома социального взаимодействия.</a:t>
            </a:r>
            <a:endParaRPr lang="ru-RU" sz="2400" dirty="0">
              <a:solidFill>
                <a:srgbClr val="00FF00"/>
              </a:solidFill>
            </a:endParaRPr>
          </a:p>
        </p:txBody>
      </p:sp>
      <p:pic>
        <p:nvPicPr>
          <p:cNvPr id="4" name="Рисунок 3" descr="knigi-16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4724400"/>
            <a:ext cx="1619250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500063"/>
            <a:ext cx="8572500" cy="60721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Важнейшие профилактические  задачи, стоящие перед каждым педагогическим коллективом образовательных учреждений: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содействие ребенку в реализации и защите его прав и законных интересов, контроль за соблюдением законодательства РФ и субъектов РФ в области образования несовершеннолетних;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формирование законопослушного поведения детей и подростков;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оказание социально-психологической и педагогической помощи  детям и семьям, нуждающимся в ней;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выявление детей и семей, находящихся в социально- опасном положении;</a:t>
            </a:r>
          </a:p>
          <a:p>
            <a:pPr eaLnBrk="1" hangingPunct="1">
              <a:buFont typeface="Wingdings" pitchFamily="2" charset="2"/>
              <a:buBlip>
                <a:blip r:embed="rId3"/>
              </a:buBlip>
              <a:defRPr/>
            </a:pPr>
            <a:r>
              <a:rPr lang="ru-RU" sz="2400" dirty="0" smtClean="0"/>
              <a:t>профилактика раннего семейного неблагополучия.</a:t>
            </a:r>
            <a:endParaRPr lang="ru-RU" sz="24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Формы и методы профилактической работы в школе.Презентация выступления директора школы Омельченко Н.Н.">
  <a:themeElements>
    <a:clrScheme name="Сумерки 3">
      <a:dk1>
        <a:srgbClr val="6600CC"/>
      </a:dk1>
      <a:lt1>
        <a:srgbClr val="FFFFFF"/>
      </a:lt1>
      <a:dk2>
        <a:srgbClr val="4B0096"/>
      </a:dk2>
      <a:lt2>
        <a:srgbClr val="CDD7DF"/>
      </a:lt2>
      <a:accent1>
        <a:srgbClr val="9999FF"/>
      </a:accent1>
      <a:accent2>
        <a:srgbClr val="7850BA"/>
      </a:accent2>
      <a:accent3>
        <a:srgbClr val="B1AAC9"/>
      </a:accent3>
      <a:accent4>
        <a:srgbClr val="DADADA"/>
      </a:accent4>
      <a:accent5>
        <a:srgbClr val="CACAFF"/>
      </a:accent5>
      <a:accent6>
        <a:srgbClr val="6C48A8"/>
      </a:accent6>
      <a:hlink>
        <a:srgbClr val="00CCFF"/>
      </a:hlink>
      <a:folHlink>
        <a:srgbClr val="0796B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Формы и методы профилактической работы в школе.Презентация выступления директора школы Омельченко Н.Н.</Template>
  <TotalTime>164</TotalTime>
  <Words>2286</Words>
  <Application>Microsoft Office PowerPoint</Application>
  <PresentationFormat>Экран (4:3)</PresentationFormat>
  <Paragraphs>392</Paragraphs>
  <Slides>41</Slides>
  <Notes>41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51" baseType="lpstr">
      <vt:lpstr>Arial</vt:lpstr>
      <vt:lpstr>Tahoma</vt:lpstr>
      <vt:lpstr>Wingdings</vt:lpstr>
      <vt:lpstr>Calibri</vt:lpstr>
      <vt:lpstr>a_BodoniOrtoTitulSpUp</vt:lpstr>
      <vt:lpstr>Vesna</vt:lpstr>
      <vt:lpstr>Times New Roman</vt:lpstr>
      <vt:lpstr>Uk_Decor</vt:lpstr>
      <vt:lpstr>a_AntiqueGr</vt:lpstr>
      <vt:lpstr>Формы и методы профилактической работы в школе.Презентация выступления директора школы Омельченко Н.Н.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KochetkovaS</cp:lastModifiedBy>
  <cp:revision>16</cp:revision>
  <dcterms:created xsi:type="dcterms:W3CDTF">2011-02-08T16:43:24Z</dcterms:created>
  <dcterms:modified xsi:type="dcterms:W3CDTF">2011-10-24T11:44:46Z</dcterms:modified>
</cp:coreProperties>
</file>