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71" r:id="rId11"/>
    <p:sldId id="272" r:id="rId12"/>
    <p:sldId id="265" r:id="rId13"/>
    <p:sldId id="266" r:id="rId14"/>
    <p:sldId id="274" r:id="rId15"/>
    <p:sldId id="277" r:id="rId16"/>
    <p:sldId id="270" r:id="rId17"/>
    <p:sldId id="276" r:id="rId18"/>
    <p:sldId id="275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66057-4ECC-4F34-B68C-36E9A7A3D749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146C-2642-4265-80C1-B79D1E146C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0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146C-2642-4265-80C1-B79D1E146CC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03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146C-2642-4265-80C1-B79D1E146CC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03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146C-2642-4265-80C1-B79D1E146CC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59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340768"/>
            <a:ext cx="6172200" cy="189436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Свойства функции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5003322"/>
            <a:ext cx="4678288" cy="13716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Токарева Инна Александровна</a:t>
            </a:r>
          </a:p>
          <a:p>
            <a:r>
              <a:rPr lang="ru-RU" dirty="0"/>
              <a:t>учитель математики</a:t>
            </a:r>
          </a:p>
          <a:p>
            <a:r>
              <a:rPr lang="ru-RU" dirty="0"/>
              <a:t>МБОУ гимназия №1</a:t>
            </a:r>
          </a:p>
          <a:p>
            <a:r>
              <a:rPr lang="ru-RU" dirty="0"/>
              <a:t>г. Липецка</a:t>
            </a:r>
          </a:p>
        </p:txBody>
      </p:sp>
    </p:spTree>
    <p:extLst>
      <p:ext uri="{BB962C8B-B14F-4D97-AF65-F5344CB8AC3E}">
        <p14:creationId xmlns:p14="http://schemas.microsoft.com/office/powerpoint/2010/main" val="36524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340768"/>
            <a:ext cx="6172200" cy="189436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Свойства функции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2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259632" y="1484784"/>
            <a:ext cx="7467600" cy="48737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Точки пересечения графика функции с осями координат.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Монотонность функции (т.е. возрастание или убывание функции).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Ограниченность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Наименьшее и наибольшее значение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Четность и нечетность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Выпуклость графика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Непрерывность функции.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05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-99392"/>
            <a:ext cx="8604447" cy="57907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Наименьшее и наибольшее значение функции.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836712"/>
            <a:ext cx="7704856" cy="29523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Опр.6. </a:t>
            </a:r>
            <a:r>
              <a:rPr lang="ru-RU" dirty="0" smtClean="0"/>
              <a:t>Число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dirty="0" smtClean="0"/>
              <a:t> называют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наименьшим значением</a:t>
            </a:r>
            <a:r>
              <a:rPr lang="ru-RU" dirty="0" smtClean="0"/>
              <a:t> функции у=</a:t>
            </a:r>
            <a:r>
              <a:rPr lang="en-US" dirty="0" smtClean="0"/>
              <a:t>f</a:t>
            </a:r>
            <a:r>
              <a:rPr lang="ru-RU" dirty="0" smtClean="0"/>
              <a:t>(х) на множестве Х  </a:t>
            </a:r>
            <a:r>
              <a:rPr lang="en-US" dirty="0" smtClean="0"/>
              <a:t>D(f)</a:t>
            </a:r>
            <a:r>
              <a:rPr lang="ru-RU" dirty="0" smtClean="0"/>
              <a:t>, если:</a:t>
            </a:r>
          </a:p>
          <a:p>
            <a:pPr marL="0" indent="0">
              <a:buNone/>
            </a:pPr>
            <a:r>
              <a:rPr lang="ru-RU" dirty="0" smtClean="0"/>
              <a:t>1) существует число </a:t>
            </a:r>
            <a:r>
              <a:rPr lang="ru-RU" i="1" dirty="0" smtClean="0"/>
              <a:t>х</a:t>
            </a:r>
            <a:r>
              <a:rPr lang="ru-RU" i="1" baseline="-25000" dirty="0" smtClean="0"/>
              <a:t>0</a:t>
            </a:r>
            <a:r>
              <a:rPr lang="el-GR" dirty="0" smtClean="0"/>
              <a:t>ϵ</a:t>
            </a:r>
            <a:r>
              <a:rPr lang="ru-RU" i="1" dirty="0" smtClean="0"/>
              <a:t> Х </a:t>
            </a:r>
            <a:r>
              <a:rPr lang="ru-RU" dirty="0" smtClean="0"/>
              <a:t>такое, </a:t>
            </a:r>
            <a:r>
              <a:rPr lang="ru-RU" i="1" dirty="0" smtClean="0"/>
              <a:t>что </a:t>
            </a:r>
            <a:r>
              <a:rPr lang="en-US" i="1" dirty="0" smtClean="0"/>
              <a:t>f</a:t>
            </a:r>
            <a:r>
              <a:rPr lang="ru-RU" i="1" dirty="0" smtClean="0"/>
              <a:t>(х</a:t>
            </a:r>
            <a:r>
              <a:rPr lang="ru-RU" i="1" baseline="-25000" dirty="0" smtClean="0"/>
              <a:t>0</a:t>
            </a:r>
            <a:r>
              <a:rPr lang="ru-RU" i="1" dirty="0" smtClean="0"/>
              <a:t>) = </a:t>
            </a:r>
            <a:r>
              <a:rPr lang="en-US" i="1" dirty="0" smtClean="0"/>
              <a:t>m</a:t>
            </a:r>
            <a:r>
              <a:rPr lang="ru-RU" i="1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2)</a:t>
            </a:r>
            <a:r>
              <a:rPr lang="ru-RU" i="1" dirty="0" smtClean="0"/>
              <a:t> для любого значения х</a:t>
            </a:r>
            <a:r>
              <a:rPr lang="el-GR" dirty="0" smtClean="0"/>
              <a:t>ϵ</a:t>
            </a:r>
            <a:r>
              <a:rPr lang="ru-RU" i="1" dirty="0" smtClean="0"/>
              <a:t> Х выполняется неравенство </a:t>
            </a:r>
            <a:r>
              <a:rPr lang="en-US" i="1" dirty="0" smtClean="0"/>
              <a:t>f(x)</a:t>
            </a:r>
            <a:r>
              <a:rPr lang="en-US" dirty="0" smtClean="0"/>
              <a:t>≥</a:t>
            </a:r>
            <a:r>
              <a:rPr lang="en-US" i="1" dirty="0" smtClean="0"/>
              <a:t>f(x</a:t>
            </a:r>
            <a:r>
              <a:rPr lang="en-US" i="1" baseline="-25000" dirty="0" smtClean="0"/>
              <a:t>0</a:t>
            </a:r>
            <a:r>
              <a:rPr lang="en-US" i="1" dirty="0" smtClean="0"/>
              <a:t>)</a:t>
            </a:r>
            <a:r>
              <a:rPr lang="ru-RU" i="1" dirty="0" smtClean="0"/>
              <a:t>.</a:t>
            </a:r>
            <a:endParaRPr lang="ru-RU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0304"/>
              </p:ext>
            </p:extLst>
          </p:nvPr>
        </p:nvGraphicFramePr>
        <p:xfrm>
          <a:off x="7437185" y="1340768"/>
          <a:ext cx="312545" cy="21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Формула" r:id="rId3" imgW="152280" imgH="126720" progId="Equation.3">
                  <p:embed/>
                </p:oleObj>
              </mc:Choice>
              <mc:Fallback>
                <p:oleObj name="Формула" r:id="rId3" imgW="152280" imgH="12672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185" y="1340768"/>
                        <a:ext cx="312545" cy="216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1115616" y="4005064"/>
            <a:ext cx="7931224" cy="26642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/>
              <a:t>Опр.7. </a:t>
            </a:r>
            <a:r>
              <a:rPr lang="ru-RU" sz="2400" dirty="0" smtClean="0"/>
              <a:t>Число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2400" dirty="0" smtClean="0"/>
              <a:t> называют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наибольшим значением</a:t>
            </a:r>
            <a:r>
              <a:rPr lang="ru-RU" sz="2400" dirty="0" smtClean="0"/>
              <a:t> функции у=</a:t>
            </a:r>
            <a:r>
              <a:rPr lang="en-US" sz="2400" dirty="0" smtClean="0"/>
              <a:t>f</a:t>
            </a:r>
            <a:r>
              <a:rPr lang="ru-RU" sz="2400" dirty="0" smtClean="0"/>
              <a:t>(х) на множестве Х   </a:t>
            </a:r>
            <a:r>
              <a:rPr lang="en-US" sz="2400" dirty="0" smtClean="0"/>
              <a:t>D(f)</a:t>
            </a:r>
            <a:r>
              <a:rPr lang="ru-RU" sz="2400" dirty="0" smtClean="0"/>
              <a:t>, если: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1) существует число </a:t>
            </a:r>
            <a:r>
              <a:rPr lang="ru-RU" sz="2400" i="1" dirty="0" smtClean="0"/>
              <a:t>х</a:t>
            </a:r>
            <a:r>
              <a:rPr lang="ru-RU" sz="2400" i="1" baseline="-25000" dirty="0" smtClean="0"/>
              <a:t>0</a:t>
            </a:r>
            <a:r>
              <a:rPr lang="el-GR" sz="2400" dirty="0" smtClean="0"/>
              <a:t>ϵ</a:t>
            </a:r>
            <a:r>
              <a:rPr lang="ru-RU" sz="2400" i="1" dirty="0" smtClean="0"/>
              <a:t> Х </a:t>
            </a:r>
            <a:r>
              <a:rPr lang="ru-RU" sz="2400" dirty="0" smtClean="0"/>
              <a:t>такое, </a:t>
            </a:r>
            <a:r>
              <a:rPr lang="ru-RU" sz="2400" i="1" dirty="0" smtClean="0"/>
              <a:t>что </a:t>
            </a:r>
            <a:r>
              <a:rPr lang="en-US" sz="2400" i="1" dirty="0" smtClean="0"/>
              <a:t>f</a:t>
            </a:r>
            <a:r>
              <a:rPr lang="ru-RU" sz="2400" i="1" dirty="0" smtClean="0"/>
              <a:t>(х</a:t>
            </a:r>
            <a:r>
              <a:rPr lang="ru-RU" sz="2400" i="1" baseline="-25000" dirty="0" smtClean="0"/>
              <a:t>0</a:t>
            </a:r>
            <a:r>
              <a:rPr lang="ru-RU" sz="2400" i="1" dirty="0" smtClean="0"/>
              <a:t>) = </a:t>
            </a:r>
            <a:r>
              <a:rPr lang="en-US" sz="2400" i="1" dirty="0" smtClean="0"/>
              <a:t>M</a:t>
            </a:r>
            <a:r>
              <a:rPr lang="ru-RU" sz="2400" i="1" dirty="0" smtClean="0"/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2)</a:t>
            </a:r>
            <a:r>
              <a:rPr lang="ru-RU" sz="2400" i="1" dirty="0" smtClean="0"/>
              <a:t> для любого значения х</a:t>
            </a:r>
            <a:r>
              <a:rPr lang="el-GR" sz="2400" dirty="0" smtClean="0"/>
              <a:t>ϵ</a:t>
            </a:r>
            <a:r>
              <a:rPr lang="ru-RU" sz="2400" i="1" dirty="0" smtClean="0"/>
              <a:t> Х выполняется неравенство </a:t>
            </a:r>
            <a:r>
              <a:rPr lang="en-US" sz="2400" i="1" dirty="0" smtClean="0"/>
              <a:t>f(x)</a:t>
            </a:r>
            <a:r>
              <a:rPr lang="en-US" sz="2400" dirty="0" smtClean="0"/>
              <a:t>≤</a:t>
            </a:r>
            <a:r>
              <a:rPr lang="en-US" sz="2400" i="1" dirty="0" smtClean="0"/>
              <a:t>f(x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)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819788"/>
              </p:ext>
            </p:extLst>
          </p:nvPr>
        </p:nvGraphicFramePr>
        <p:xfrm>
          <a:off x="7959524" y="4509120"/>
          <a:ext cx="312545" cy="21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Формула" r:id="rId5" imgW="152202" imgH="126835" progId="Equation.3">
                  <p:embed/>
                </p:oleObj>
              </mc:Choice>
              <mc:Fallback>
                <p:oleObj name="Формула" r:id="rId5" imgW="152202" imgH="12683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524" y="4509120"/>
                        <a:ext cx="312545" cy="216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718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170080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 smtClean="0"/>
              <a:t>Пример </a:t>
            </a:r>
            <a:r>
              <a:rPr lang="en-US" sz="3200" b="1" i="1" dirty="0" smtClean="0"/>
              <a:t>4</a:t>
            </a:r>
            <a:r>
              <a:rPr lang="ru-RU" sz="3200" b="1" i="1" dirty="0" smtClean="0"/>
              <a:t>. </a:t>
            </a:r>
            <a:r>
              <a:rPr lang="ru-RU" sz="3200" dirty="0" smtClean="0"/>
              <a:t>Найти наибольшее значение функции </a:t>
            </a:r>
            <a:r>
              <a:rPr lang="en-US" sz="3200" dirty="0" smtClean="0"/>
              <a:t>f</a:t>
            </a:r>
            <a:r>
              <a:rPr lang="ru-RU" sz="3200" dirty="0" smtClean="0"/>
              <a:t>(х)= - х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+6х – 8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47936" y="378904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 smtClean="0"/>
              <a:t>Пример </a:t>
            </a:r>
            <a:r>
              <a:rPr lang="en-US" sz="3200" b="1" i="1" dirty="0" smtClean="0"/>
              <a:t>5</a:t>
            </a:r>
            <a:r>
              <a:rPr lang="ru-RU" sz="3200" b="1" i="1" dirty="0" smtClean="0"/>
              <a:t>. </a:t>
            </a:r>
            <a:r>
              <a:rPr lang="ru-RU" sz="3200" dirty="0" smtClean="0"/>
              <a:t>Найти наименьшее и</a:t>
            </a:r>
            <a:r>
              <a:rPr lang="en-US" sz="3200" dirty="0" smtClean="0"/>
              <a:t> </a:t>
            </a:r>
            <a:r>
              <a:rPr lang="ru-RU" sz="3200" dirty="0" smtClean="0"/>
              <a:t>наибольшее значение функции </a:t>
            </a:r>
          </a:p>
          <a:p>
            <a:r>
              <a:rPr lang="en-US" sz="3200" dirty="0" smtClean="0"/>
              <a:t>f</a:t>
            </a:r>
            <a:r>
              <a:rPr lang="ru-RU" sz="3200" dirty="0" smtClean="0"/>
              <a:t>(х)= - 2х+4 на отрезке </a:t>
            </a:r>
            <a:r>
              <a:rPr lang="en-US" sz="3200" dirty="0" smtClean="0"/>
              <a:t>[</a:t>
            </a:r>
            <a:r>
              <a:rPr lang="ru-RU" sz="3200" dirty="0" smtClean="0"/>
              <a:t>-1;3</a:t>
            </a:r>
            <a:r>
              <a:rPr lang="en-US" sz="3200" dirty="0" smtClean="0"/>
              <a:t>]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448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521152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Выпуклость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графика функции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12168"/>
            <a:ext cx="8147248" cy="1756792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Опр.9. </a:t>
            </a:r>
            <a:r>
              <a:rPr lang="ru-RU" dirty="0"/>
              <a:t>Функция у=</a:t>
            </a:r>
            <a:r>
              <a:rPr lang="en-US" dirty="0"/>
              <a:t>f</a:t>
            </a:r>
            <a:r>
              <a:rPr lang="ru-RU" dirty="0"/>
              <a:t>(х</a:t>
            </a:r>
            <a:r>
              <a:rPr lang="ru-RU" dirty="0" smtClean="0"/>
              <a:t>)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выпукла вниз </a:t>
            </a:r>
            <a:r>
              <a:rPr lang="ru-RU" dirty="0" smtClean="0"/>
              <a:t>на промежутке </a:t>
            </a:r>
            <a:r>
              <a:rPr lang="ru-RU" i="1" dirty="0" smtClean="0"/>
              <a:t>Х</a:t>
            </a:r>
            <a:r>
              <a:rPr lang="ru-RU" dirty="0" smtClean="0"/>
              <a:t>, если при соединении любых двух точек графика отрезком прямой  часть графика располагается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ниже</a:t>
            </a:r>
            <a:r>
              <a:rPr lang="ru-RU" dirty="0" smtClean="0"/>
              <a:t> этого отрезка.</a:t>
            </a:r>
            <a:endParaRPr lang="ru-RU" dirty="0"/>
          </a:p>
        </p:txBody>
      </p:sp>
      <p:pic>
        <p:nvPicPr>
          <p:cNvPr id="4" name="Picture 2" descr="image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7" t="64828" r="20484"/>
          <a:stretch/>
        </p:blipFill>
        <p:spPr bwMode="auto">
          <a:xfrm>
            <a:off x="2699792" y="3068959"/>
            <a:ext cx="4015907" cy="348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74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521152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Выпуклость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графика функции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312168"/>
            <a:ext cx="8147248" cy="1756792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Опр.10. </a:t>
            </a:r>
            <a:r>
              <a:rPr lang="ru-RU" dirty="0"/>
              <a:t>Функция у=</a:t>
            </a:r>
            <a:r>
              <a:rPr lang="en-US" dirty="0"/>
              <a:t>f</a:t>
            </a:r>
            <a:r>
              <a:rPr lang="ru-RU" dirty="0"/>
              <a:t>(х</a:t>
            </a:r>
            <a:r>
              <a:rPr lang="ru-RU" dirty="0" smtClean="0"/>
              <a:t>)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выпукла вверх </a:t>
            </a:r>
            <a:r>
              <a:rPr lang="ru-RU" dirty="0" smtClean="0"/>
              <a:t>на промежутке </a:t>
            </a:r>
            <a:r>
              <a:rPr lang="ru-RU" i="1" dirty="0" smtClean="0"/>
              <a:t>Х</a:t>
            </a:r>
            <a:r>
              <a:rPr lang="ru-RU" dirty="0" smtClean="0"/>
              <a:t>, если при соединении любых двух точек графика отрезком прямой  часть графика располагается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выше</a:t>
            </a:r>
            <a:r>
              <a:rPr lang="ru-RU" dirty="0" smtClean="0"/>
              <a:t> этого отрезка.</a:t>
            </a:r>
            <a:endParaRPr lang="ru-RU" dirty="0"/>
          </a:p>
        </p:txBody>
      </p:sp>
      <p:pic>
        <p:nvPicPr>
          <p:cNvPr id="5" name="Picture 3" descr="image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68" t="1491" b="62613"/>
          <a:stretch/>
        </p:blipFill>
        <p:spPr bwMode="auto">
          <a:xfrm>
            <a:off x="2298118" y="3244644"/>
            <a:ext cx="4585094" cy="304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70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089104" cy="634082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Непрерывность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75656" y="1600200"/>
            <a:ext cx="7416824" cy="398904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Опр.11. </a:t>
            </a:r>
            <a:r>
              <a:rPr lang="ru-RU" sz="2800" dirty="0"/>
              <a:t>Функция у=</a:t>
            </a:r>
            <a:r>
              <a:rPr lang="en-US" sz="2800" dirty="0"/>
              <a:t>f</a:t>
            </a:r>
            <a:r>
              <a:rPr lang="ru-RU" sz="2800" dirty="0"/>
              <a:t>(х) </a:t>
            </a:r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непрерывна </a:t>
            </a:r>
            <a:r>
              <a:rPr lang="ru-RU" sz="2800" dirty="0" smtClean="0"/>
              <a:t>на промежутке Х, если при малом изменении аргумента функция меняется незначительно.</a:t>
            </a:r>
          </a:p>
          <a:p>
            <a:endParaRPr lang="ru-RU" sz="2800" dirty="0"/>
          </a:p>
          <a:p>
            <a:r>
              <a:rPr lang="ru-RU" sz="2800" dirty="0" smtClean="0"/>
              <a:t>При этом график непрерывной функции сплошной и  не имеет разрывов.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896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6632"/>
            <a:ext cx="5801072" cy="1143000"/>
          </a:xfrm>
        </p:spPr>
        <p:txBody>
          <a:bodyPr/>
          <a:lstStyle/>
          <a:p>
            <a:r>
              <a:rPr lang="ru-RU" dirty="0" smtClean="0"/>
              <a:t>Схема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35696" y="1556792"/>
            <a:ext cx="6408712" cy="36004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1) область определения функции;</a:t>
            </a:r>
          </a:p>
          <a:p>
            <a:r>
              <a:rPr lang="ru-RU" sz="2800" dirty="0" smtClean="0"/>
              <a:t>2) монотонность;</a:t>
            </a:r>
          </a:p>
          <a:p>
            <a:r>
              <a:rPr lang="ru-RU" sz="2800" dirty="0" smtClean="0"/>
              <a:t>3) ограниченность;</a:t>
            </a:r>
          </a:p>
          <a:p>
            <a:r>
              <a:rPr lang="ru-RU" sz="2800" dirty="0" smtClean="0"/>
              <a:t>4) </a:t>
            </a:r>
            <a:r>
              <a:rPr lang="ru-RU" sz="2800" i="1" dirty="0" err="1" smtClean="0"/>
              <a:t>у</a:t>
            </a:r>
            <a:r>
              <a:rPr lang="ru-RU" sz="2800" baseline="-25000" dirty="0" err="1" smtClean="0"/>
              <a:t>наим</a:t>
            </a:r>
            <a:r>
              <a:rPr lang="ru-RU" sz="2800" dirty="0" smtClean="0"/>
              <a:t>, </a:t>
            </a:r>
            <a:r>
              <a:rPr lang="ru-RU" sz="2800" i="1" dirty="0" err="1" smtClean="0"/>
              <a:t>у</a:t>
            </a:r>
            <a:r>
              <a:rPr lang="ru-RU" sz="2800" baseline="-25000" dirty="0" err="1" smtClean="0"/>
              <a:t>наиб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5) непрерывность;</a:t>
            </a:r>
          </a:p>
          <a:p>
            <a:r>
              <a:rPr lang="ru-RU" sz="2800" dirty="0" smtClean="0"/>
              <a:t>6) область значений;</a:t>
            </a:r>
          </a:p>
          <a:p>
            <a:r>
              <a:rPr lang="ru-RU" sz="2800" dirty="0" smtClean="0"/>
              <a:t>7) выпуклость</a:t>
            </a:r>
            <a:r>
              <a:rPr lang="ru-RU" sz="2800" dirty="0"/>
              <a:t>.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907704" y="5663355"/>
            <a:ext cx="2689645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8) четность.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078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196752"/>
            <a:ext cx="6172200" cy="1894362"/>
          </a:xfrm>
        </p:spPr>
        <p:txBody>
          <a:bodyPr/>
          <a:lstStyle/>
          <a:p>
            <a:r>
              <a:rPr lang="ru-RU" dirty="0" smtClean="0"/>
              <a:t>Четность и нечетность функции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Токарева Инна Александровна</a:t>
            </a:r>
          </a:p>
          <a:p>
            <a:r>
              <a:rPr lang="ru-RU" dirty="0"/>
              <a:t>учитель математики</a:t>
            </a:r>
          </a:p>
          <a:p>
            <a:r>
              <a:rPr lang="ru-RU" dirty="0"/>
              <a:t>МБОУ гимназия №1</a:t>
            </a:r>
          </a:p>
          <a:p>
            <a:r>
              <a:rPr lang="ru-RU" dirty="0"/>
              <a:t>г. Липецка</a:t>
            </a:r>
          </a:p>
        </p:txBody>
      </p:sp>
    </p:spTree>
    <p:extLst>
      <p:ext uri="{BB962C8B-B14F-4D97-AF65-F5344CB8AC3E}">
        <p14:creationId xmlns:p14="http://schemas.microsoft.com/office/powerpoint/2010/main" val="41655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2872" y="116632"/>
            <a:ext cx="6531496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Четность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нечетность функции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75656" y="836712"/>
            <a:ext cx="7128792" cy="1944216"/>
          </a:xfrm>
        </p:spPr>
        <p:txBody>
          <a:bodyPr/>
          <a:lstStyle/>
          <a:p>
            <a:r>
              <a:rPr lang="ru-RU" dirty="0" smtClean="0"/>
              <a:t>Область определения называется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симметричной</a:t>
            </a:r>
            <a:r>
              <a:rPr lang="ru-RU" dirty="0" smtClean="0"/>
              <a:t>, если функция определена и в точке </a:t>
            </a:r>
            <a:r>
              <a:rPr lang="ru-RU" i="1" dirty="0" smtClean="0"/>
              <a:t>х</a:t>
            </a:r>
            <a:r>
              <a:rPr lang="ru-RU" baseline="-25000" dirty="0" smtClean="0"/>
              <a:t>0</a:t>
            </a:r>
            <a:r>
              <a:rPr lang="ru-RU" dirty="0" smtClean="0"/>
              <a:t> и в точке ( - </a:t>
            </a:r>
            <a:r>
              <a:rPr lang="ru-RU" i="1" dirty="0" smtClean="0"/>
              <a:t>х</a:t>
            </a:r>
            <a:r>
              <a:rPr lang="ru-RU" baseline="-25000" dirty="0" smtClean="0"/>
              <a:t>0</a:t>
            </a:r>
            <a:r>
              <a:rPr lang="ru-RU" dirty="0" smtClean="0"/>
              <a:t>) (т.е. в точке симметричной х</a:t>
            </a:r>
            <a:r>
              <a:rPr lang="ru-RU" baseline="-25000" dirty="0" smtClean="0"/>
              <a:t>0</a:t>
            </a:r>
            <a:r>
              <a:rPr lang="ru-RU" dirty="0" smtClean="0"/>
              <a:t> относительно начала числовой оси).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7584" y="2996952"/>
            <a:ext cx="782134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 smtClean="0"/>
              <a:t>Пример 6. </a:t>
            </a:r>
            <a:r>
              <a:rPr lang="ru-RU" sz="3200" dirty="0" smtClean="0"/>
              <a:t>Найти область определения функции:</a:t>
            </a:r>
          </a:p>
          <a:p>
            <a:pPr algn="l"/>
            <a:endParaRPr lang="ru-RU" sz="3200" dirty="0" smtClean="0"/>
          </a:p>
          <a:p>
            <a:pPr algn="l"/>
            <a:r>
              <a:rPr lang="ru-RU" sz="3200" dirty="0" smtClean="0"/>
              <a:t>а)</a:t>
            </a:r>
          </a:p>
          <a:p>
            <a:pPr algn="l"/>
            <a:endParaRPr lang="ru-RU" sz="3200" dirty="0"/>
          </a:p>
          <a:p>
            <a:pPr algn="l"/>
            <a:endParaRPr lang="ru-RU" sz="3200" dirty="0" smtClean="0"/>
          </a:p>
          <a:p>
            <a:pPr algn="l"/>
            <a:r>
              <a:rPr lang="ru-RU" sz="3200" dirty="0"/>
              <a:t>б</a:t>
            </a:r>
            <a:r>
              <a:rPr lang="ru-RU" sz="3200" dirty="0" smtClean="0"/>
              <a:t>) 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87608"/>
              </p:ext>
            </p:extLst>
          </p:nvPr>
        </p:nvGraphicFramePr>
        <p:xfrm>
          <a:off x="1331640" y="4293096"/>
          <a:ext cx="259477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Формула" r:id="rId4" imgW="876240" imgH="393480" progId="Equation.3">
                  <p:embed/>
                </p:oleObj>
              </mc:Choice>
              <mc:Fallback>
                <p:oleObj name="Формула" r:id="rId4" imgW="876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1640" y="4293096"/>
                        <a:ext cx="2594775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619954"/>
              </p:ext>
            </p:extLst>
          </p:nvPr>
        </p:nvGraphicFramePr>
        <p:xfrm>
          <a:off x="1331640" y="5661248"/>
          <a:ext cx="259556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Формула" r:id="rId6" imgW="876240" imgH="393480" progId="Equation.3">
                  <p:embed/>
                </p:oleObj>
              </mc:Choice>
              <mc:Fallback>
                <p:oleObj name="Формула" r:id="rId6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661248"/>
                        <a:ext cx="2595563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288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259632" y="1484784"/>
            <a:ext cx="7467600" cy="48737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Точки пересечения графика функции с осями координат.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Монотонность функции (т.е. возрастание или убывание функции).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Ограниченность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Наименьшее и наибольшее значение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Четность и нечетность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Выпуклость графика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Непрерывность функции.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1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2872" y="116632"/>
            <a:ext cx="6531496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Четность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нечетность функции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064896" cy="864096"/>
          </a:xfrm>
        </p:spPr>
        <p:txBody>
          <a:bodyPr/>
          <a:lstStyle/>
          <a:p>
            <a:r>
              <a:rPr lang="ru-RU" dirty="0" smtClean="0"/>
              <a:t>Понятие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четности</a:t>
            </a:r>
            <a:r>
              <a:rPr lang="ru-RU" dirty="0" smtClean="0"/>
              <a:t> вводится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</a:t>
            </a:r>
            <a:r>
              <a:rPr lang="ru-RU" dirty="0" smtClean="0"/>
              <a:t> для функции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симметричной областью определения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91285" y="1556792"/>
            <a:ext cx="4916819" cy="20882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Опр.8. </a:t>
            </a:r>
            <a:r>
              <a:rPr lang="ru-RU" dirty="0" smtClean="0"/>
              <a:t>Функция называется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четной</a:t>
            </a:r>
            <a:r>
              <a:rPr lang="ru-RU" dirty="0" smtClean="0"/>
              <a:t>, если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изменении знака аргумента значение функции не меняется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т.е. </a:t>
            </a:r>
            <a:r>
              <a:rPr lang="en-US" i="1" dirty="0" smtClean="0"/>
              <a:t>f</a:t>
            </a:r>
            <a:r>
              <a:rPr lang="en-US" dirty="0" smtClean="0"/>
              <a:t>(–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91285" y="3879194"/>
            <a:ext cx="4916819" cy="27901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Опр.9. </a:t>
            </a:r>
            <a:r>
              <a:rPr lang="ru-RU" dirty="0" smtClean="0"/>
              <a:t>Функция называется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нечетной</a:t>
            </a:r>
            <a:r>
              <a:rPr lang="ru-RU" dirty="0" smtClean="0"/>
              <a:t>, если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изменении знака аргумента значение функции также меняется на противоположное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т.е. </a:t>
            </a:r>
            <a:r>
              <a:rPr lang="en-US" i="1" dirty="0" smtClean="0"/>
              <a:t>f</a:t>
            </a:r>
            <a:r>
              <a:rPr lang="en-US" dirty="0" smtClean="0"/>
              <a:t>(–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ru-RU" dirty="0" smtClean="0"/>
              <a:t>–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" name="Picture 2" descr="image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70" r="50000"/>
          <a:stretch/>
        </p:blipFill>
        <p:spPr bwMode="auto">
          <a:xfrm>
            <a:off x="5868144" y="1556792"/>
            <a:ext cx="2736304" cy="227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age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8" t="73584" r="742" b="328"/>
          <a:stretch/>
        </p:blipFill>
        <p:spPr bwMode="auto">
          <a:xfrm>
            <a:off x="5838383" y="4189862"/>
            <a:ext cx="2775965" cy="219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5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 animBg="1"/>
      <p:bldP spid="9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4" r="28266" b="78047"/>
          <a:stretch/>
        </p:blipFill>
        <p:spPr bwMode="auto">
          <a:xfrm>
            <a:off x="2411760" y="1538240"/>
            <a:ext cx="3861442" cy="252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13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10" t="51193" r="30689" b="30015"/>
          <a:stretch/>
        </p:blipFill>
        <p:spPr bwMode="auto">
          <a:xfrm>
            <a:off x="5148064" y="764704"/>
            <a:ext cx="2787447" cy="220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417121" y="251560"/>
            <a:ext cx="5904656" cy="30243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i="1" dirty="0" smtClean="0"/>
              <a:t>Пример 7. </a:t>
            </a:r>
            <a:r>
              <a:rPr lang="ru-RU" sz="2400" dirty="0" smtClean="0"/>
              <a:t>Выяснить четность  функций:</a:t>
            </a:r>
          </a:p>
          <a:p>
            <a:pPr algn="l"/>
            <a:endParaRPr lang="ru-RU" sz="2400" dirty="0" smtClean="0"/>
          </a:p>
          <a:p>
            <a:pPr algn="l"/>
            <a:r>
              <a:rPr lang="ru-RU" sz="2400" dirty="0" smtClean="0"/>
              <a:t>А) </a:t>
            </a:r>
            <a:r>
              <a:rPr lang="en-US" sz="2400" dirty="0" smtClean="0"/>
              <a:t>f(x) = |x|- x</a:t>
            </a:r>
            <a:r>
              <a:rPr lang="en-US" sz="2400" baseline="30000" dirty="0" smtClean="0"/>
              <a:t>2</a:t>
            </a:r>
            <a:r>
              <a:rPr lang="ru-RU" sz="2400" dirty="0" smtClean="0"/>
              <a:t>;</a:t>
            </a:r>
          </a:p>
          <a:p>
            <a:pPr algn="l"/>
            <a:endParaRPr lang="ru-RU" sz="2400" baseline="30000" dirty="0" smtClean="0"/>
          </a:p>
          <a:p>
            <a:pPr algn="l"/>
            <a:endParaRPr lang="ru-RU" sz="2400" baseline="30000" dirty="0"/>
          </a:p>
          <a:p>
            <a:pPr algn="l"/>
            <a:endParaRPr lang="ru-RU" sz="2400" baseline="30000" dirty="0" smtClean="0"/>
          </a:p>
          <a:p>
            <a:pPr algn="l"/>
            <a:endParaRPr lang="ru-RU" sz="2400" baseline="30000" dirty="0"/>
          </a:p>
          <a:p>
            <a:pPr algn="l"/>
            <a:endParaRPr lang="ru-RU" sz="2400" baseline="30000" dirty="0"/>
          </a:p>
          <a:p>
            <a:pPr algn="l"/>
            <a:endParaRPr lang="ru-RU" sz="2400" baseline="30000" dirty="0" smtClean="0"/>
          </a:p>
          <a:p>
            <a:pPr algn="l"/>
            <a:r>
              <a:rPr lang="ru-RU" sz="2400" dirty="0" smtClean="0"/>
              <a:t>Б)</a:t>
            </a:r>
            <a:r>
              <a:rPr lang="en-US" sz="2400" dirty="0" smtClean="0"/>
              <a:t> f(x) = x – x</a:t>
            </a:r>
            <a:r>
              <a:rPr lang="en-US" sz="2400" baseline="30000" dirty="0" smtClean="0"/>
              <a:t>3</a:t>
            </a:r>
            <a:r>
              <a:rPr lang="ru-RU" sz="2400" dirty="0" smtClean="0"/>
              <a:t>;</a:t>
            </a:r>
          </a:p>
          <a:p>
            <a:pPr algn="l"/>
            <a:endParaRPr lang="ru-RU" sz="2400" dirty="0" smtClean="0"/>
          </a:p>
          <a:p>
            <a:pPr algn="l"/>
            <a:endParaRPr lang="ru-RU" sz="2400" dirty="0"/>
          </a:p>
          <a:p>
            <a:pPr algn="l"/>
            <a:endParaRPr lang="ru-RU" sz="2400" dirty="0" smtClean="0"/>
          </a:p>
          <a:p>
            <a:pPr algn="l"/>
            <a:endParaRPr lang="ru-RU" sz="2400" dirty="0" smtClean="0"/>
          </a:p>
          <a:p>
            <a:pPr algn="l"/>
            <a:r>
              <a:rPr lang="ru-RU" sz="2400" dirty="0" smtClean="0"/>
              <a:t>В)</a:t>
            </a:r>
            <a:r>
              <a:rPr lang="en-US" sz="2400" dirty="0" smtClean="0"/>
              <a:t> f</a:t>
            </a:r>
            <a:r>
              <a:rPr lang="ru-RU" sz="2400" dirty="0" smtClean="0"/>
              <a:t>(х) = х – 2.</a:t>
            </a:r>
          </a:p>
        </p:txBody>
      </p:sp>
      <p:pic>
        <p:nvPicPr>
          <p:cNvPr id="5" name="Picture 2" descr="image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6" t="81108" r="30983" b="1380"/>
          <a:stretch/>
        </p:blipFill>
        <p:spPr bwMode="auto">
          <a:xfrm>
            <a:off x="5652120" y="2780928"/>
            <a:ext cx="2787447" cy="205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mage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35" t="14518" r="35554" b="64723"/>
          <a:stretch/>
        </p:blipFill>
        <p:spPr bwMode="auto">
          <a:xfrm>
            <a:off x="3961896" y="4293096"/>
            <a:ext cx="2579891" cy="226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24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856" y="260648"/>
            <a:ext cx="7467600" cy="1143000"/>
          </a:xfrm>
        </p:spPr>
        <p:txBody>
          <a:bodyPr>
            <a:normAutofit/>
          </a:bodyPr>
          <a:lstStyle/>
          <a:p>
            <a:pPr marL="514350" indent="-514350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Точки пересечения графика функции с осями координат.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71600" y="1600201"/>
            <a:ext cx="7715200" cy="2548880"/>
          </a:xfrm>
        </p:spPr>
        <p:txBody>
          <a:bodyPr>
            <a:normAutofit/>
          </a:bodyPr>
          <a:lstStyle/>
          <a:p>
            <a:r>
              <a:rPr lang="ru-RU" dirty="0" smtClean="0"/>
              <a:t>Точка пересечения с осью </a:t>
            </a:r>
            <a:r>
              <a:rPr lang="ru-RU" i="1" dirty="0" err="1" smtClean="0"/>
              <a:t>Оу</a:t>
            </a:r>
            <a:r>
              <a:rPr lang="ru-RU" dirty="0" smtClean="0"/>
              <a:t> равна значению функции </a:t>
            </a:r>
            <a:r>
              <a:rPr lang="ru-RU" i="1" dirty="0" smtClean="0"/>
              <a:t>у(х) </a:t>
            </a:r>
            <a:r>
              <a:rPr lang="ru-RU" dirty="0" smtClean="0"/>
              <a:t>при </a:t>
            </a:r>
            <a:r>
              <a:rPr lang="ru-RU" i="1" dirty="0" smtClean="0"/>
              <a:t>х</a:t>
            </a:r>
            <a:r>
              <a:rPr lang="ru-RU" dirty="0" smtClean="0"/>
              <a:t>=0, т.е. </a:t>
            </a:r>
            <a:r>
              <a:rPr lang="ru-RU" i="1" dirty="0" smtClean="0"/>
              <a:t>у</a:t>
            </a:r>
            <a:r>
              <a:rPr lang="ru-RU" dirty="0" smtClean="0"/>
              <a:t>(0).</a:t>
            </a:r>
          </a:p>
          <a:p>
            <a:r>
              <a:rPr lang="ru-RU" dirty="0" smtClean="0"/>
              <a:t>Точки пересечения с осью </a:t>
            </a:r>
            <a:r>
              <a:rPr lang="ru-RU" i="1" dirty="0" smtClean="0"/>
              <a:t>Ох</a:t>
            </a:r>
            <a:r>
              <a:rPr lang="ru-RU" dirty="0" smtClean="0"/>
              <a:t> являются корнями уравнения </a:t>
            </a:r>
            <a:r>
              <a:rPr lang="ru-RU" i="1" dirty="0" smtClean="0"/>
              <a:t>у(х) </a:t>
            </a:r>
            <a:r>
              <a:rPr lang="ru-RU" dirty="0" smtClean="0"/>
              <a:t>= 0 и называются </a:t>
            </a:r>
            <a:r>
              <a:rPr lang="ru-RU" b="1" dirty="0" smtClean="0">
                <a:solidFill>
                  <a:srgbClr val="FF0000"/>
                </a:solidFill>
              </a:rPr>
              <a:t>нулями функции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55576" y="4578681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i="1" dirty="0" smtClean="0"/>
              <a:t>Пример 1. </a:t>
            </a:r>
            <a:r>
              <a:rPr lang="ru-RU" dirty="0" smtClean="0"/>
              <a:t>Найти точки пересечения графика функции у(х)= - х</a:t>
            </a:r>
            <a:r>
              <a:rPr lang="ru-RU" baseline="30000" dirty="0" smtClean="0"/>
              <a:t>2</a:t>
            </a:r>
            <a:r>
              <a:rPr lang="ru-RU" dirty="0" smtClean="0"/>
              <a:t>+6х – 8 с осями координат.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53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2199937" y="5462527"/>
            <a:ext cx="4690864" cy="1108720"/>
          </a:xfrm>
        </p:spPr>
        <p:txBody>
          <a:bodyPr/>
          <a:lstStyle/>
          <a:p>
            <a:r>
              <a:rPr lang="ru-RU" dirty="0" smtClean="0"/>
              <a:t>С осью Ох: А(0; - 8).</a:t>
            </a:r>
          </a:p>
          <a:p>
            <a:r>
              <a:rPr lang="ru-RU" dirty="0" smtClean="0"/>
              <a:t>С осью </a:t>
            </a:r>
            <a:r>
              <a:rPr lang="ru-RU" dirty="0" err="1" smtClean="0"/>
              <a:t>Оу</a:t>
            </a:r>
            <a:r>
              <a:rPr lang="ru-RU" dirty="0" smtClean="0"/>
              <a:t>: В(2; 0) и С(4; 0)</a:t>
            </a:r>
            <a:endParaRPr lang="ru-RU" dirty="0"/>
          </a:p>
        </p:txBody>
      </p:sp>
      <p:pic>
        <p:nvPicPr>
          <p:cNvPr id="1026" name="Picture 2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68760"/>
            <a:ext cx="311509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611560" y="216024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i="1" dirty="0" smtClean="0"/>
              <a:t>Пример 1. </a:t>
            </a:r>
            <a:r>
              <a:rPr lang="ru-RU" sz="2800" dirty="0" smtClean="0"/>
              <a:t>Найти точки пересечения графика функции у(х)= - х</a:t>
            </a:r>
            <a:r>
              <a:rPr lang="ru-RU" sz="2800" baseline="30000" dirty="0" smtClean="0"/>
              <a:t>2</a:t>
            </a:r>
            <a:r>
              <a:rPr lang="ru-RU" sz="2800" dirty="0" smtClean="0"/>
              <a:t>+6х – 8 с осями координат.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2189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0"/>
            <a:ext cx="8229600" cy="8367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Монотонность функции 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(т.е. возрастание или убывание функции).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8229600" cy="32166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/>
              <a:t>Опр.1. </a:t>
            </a:r>
            <a:r>
              <a:rPr lang="ru-RU" sz="2400" dirty="0" smtClean="0"/>
              <a:t>Функция у=</a:t>
            </a:r>
            <a:r>
              <a:rPr lang="en-US" sz="2400" dirty="0" smtClean="0"/>
              <a:t>f</a:t>
            </a:r>
            <a:r>
              <a:rPr lang="ru-RU" sz="2400" dirty="0" smtClean="0"/>
              <a:t>(х) называется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возрастающей на множестве </a:t>
            </a:r>
            <a:r>
              <a:rPr lang="ru-RU" sz="2400" dirty="0" smtClean="0"/>
              <a:t>Х     </a:t>
            </a:r>
            <a:r>
              <a:rPr lang="en-US" sz="2400" dirty="0" smtClean="0"/>
              <a:t>D(f)</a:t>
            </a:r>
            <a:r>
              <a:rPr lang="ru-RU" sz="2400" dirty="0" smtClean="0"/>
              <a:t>, если большему значению аргумента соответствует большее значение функции (т.е. если х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&gt;х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то </a:t>
            </a:r>
            <a:r>
              <a:rPr lang="en-US" sz="2400" dirty="0" smtClean="0"/>
              <a:t>f(x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)&gt;f(x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).</a:t>
            </a:r>
            <a:endParaRPr lang="en-US" sz="2400" dirty="0"/>
          </a:p>
          <a:p>
            <a:r>
              <a:rPr lang="ru-RU" sz="2400" b="1" dirty="0" smtClean="0"/>
              <a:t>Опр.2. </a:t>
            </a:r>
            <a:r>
              <a:rPr lang="ru-RU" sz="2400" dirty="0" smtClean="0"/>
              <a:t>Функция у=</a:t>
            </a:r>
            <a:r>
              <a:rPr lang="en-US" sz="2400" dirty="0" smtClean="0"/>
              <a:t>f</a:t>
            </a:r>
            <a:r>
              <a:rPr lang="ru-RU" sz="2400" dirty="0" smtClean="0"/>
              <a:t>(х) называется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убывающей на множестве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/>
              <a:t>Х     </a:t>
            </a:r>
            <a:r>
              <a:rPr lang="en-US" sz="2400" dirty="0" smtClean="0"/>
              <a:t>D(f)</a:t>
            </a:r>
            <a:r>
              <a:rPr lang="ru-RU" sz="2400" dirty="0" smtClean="0"/>
              <a:t>, если большему значению аргумента соответствует меньшее значение функции (т.е. если х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&gt;х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, то </a:t>
            </a:r>
            <a:r>
              <a:rPr lang="en-US" sz="2400" dirty="0" smtClean="0"/>
              <a:t>f(x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)&lt;f(x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).</a:t>
            </a:r>
          </a:p>
          <a:p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580269"/>
              </p:ext>
            </p:extLst>
          </p:nvPr>
        </p:nvGraphicFramePr>
        <p:xfrm>
          <a:off x="3610466" y="1340768"/>
          <a:ext cx="432048" cy="29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3" imgW="152280" imgH="126720" progId="Equation.3">
                  <p:embed/>
                </p:oleObj>
              </mc:Choice>
              <mc:Fallback>
                <p:oleObj name="Формула" r:id="rId3" imgW="152280" imgH="126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10466" y="1340768"/>
                        <a:ext cx="432048" cy="298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646871"/>
              </p:ext>
            </p:extLst>
          </p:nvPr>
        </p:nvGraphicFramePr>
        <p:xfrm>
          <a:off x="3178666" y="2852936"/>
          <a:ext cx="4318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5" imgW="152280" imgH="126720" progId="Equation.3">
                  <p:embed/>
                </p:oleObj>
              </mc:Choice>
              <mc:Fallback>
                <p:oleObj name="Формула" r:id="rId5" imgW="152280" imgH="12672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666" y="2852936"/>
                        <a:ext cx="4318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4" name="Picture 6" descr="image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25322"/>
            <a:ext cx="5421748" cy="273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image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2" r="28744" b="71762"/>
          <a:stretch/>
        </p:blipFill>
        <p:spPr bwMode="auto">
          <a:xfrm>
            <a:off x="6372200" y="4202185"/>
            <a:ext cx="2374428" cy="258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174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365504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2.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Определить монотонность функции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f(x)= - 2x + 4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image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38" t="62136" r="30338" b="12366"/>
          <a:stretch/>
        </p:blipFill>
        <p:spPr bwMode="auto">
          <a:xfrm>
            <a:off x="2555776" y="1988840"/>
            <a:ext cx="3654710" cy="3597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24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Ограниченность функции.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29600" cy="42484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/>
              <a:t>Опр.3. </a:t>
            </a:r>
            <a:r>
              <a:rPr lang="ru-RU" sz="2400" dirty="0" smtClean="0"/>
              <a:t>Функция у=</a:t>
            </a:r>
            <a:r>
              <a:rPr lang="en-US" sz="2400" dirty="0" smtClean="0"/>
              <a:t>f</a:t>
            </a:r>
            <a:r>
              <a:rPr lang="ru-RU" sz="2400" dirty="0" smtClean="0"/>
              <a:t>(х) называется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граниченной снизу на множестве  </a:t>
            </a:r>
            <a:r>
              <a:rPr lang="ru-RU" sz="2400" dirty="0" smtClean="0"/>
              <a:t>Х     </a:t>
            </a:r>
            <a:r>
              <a:rPr lang="en-US" sz="2400" dirty="0" smtClean="0"/>
              <a:t>D(f)</a:t>
            </a:r>
            <a:r>
              <a:rPr lang="ru-RU" sz="2400" dirty="0" smtClean="0"/>
              <a:t>, если все значения функции больше некоторого числа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2400" dirty="0" smtClean="0"/>
              <a:t> (т.е. </a:t>
            </a:r>
            <a:r>
              <a:rPr lang="en-US" sz="2400" dirty="0" smtClean="0"/>
              <a:t>f(x)</a:t>
            </a:r>
            <a:r>
              <a:rPr lang="ru-RU" sz="2400" dirty="0"/>
              <a:t>&gt;</a:t>
            </a:r>
            <a:r>
              <a:rPr lang="en-US" sz="2400" dirty="0" smtClean="0"/>
              <a:t>m</a:t>
            </a:r>
            <a:r>
              <a:rPr lang="ru-RU" sz="2400" dirty="0" smtClean="0"/>
              <a:t>).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ru-RU" sz="2400" b="1" dirty="0" smtClean="0"/>
              <a:t>Опр.4. </a:t>
            </a:r>
            <a:r>
              <a:rPr lang="ru-RU" sz="2400" dirty="0" smtClean="0"/>
              <a:t>Функция у=</a:t>
            </a:r>
            <a:r>
              <a:rPr lang="en-US" sz="2400" dirty="0" smtClean="0"/>
              <a:t>f</a:t>
            </a:r>
            <a:r>
              <a:rPr lang="ru-RU" sz="2400" dirty="0" smtClean="0"/>
              <a:t>(х) называется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ограниченной сверху на множестве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dirty="0" smtClean="0"/>
              <a:t>Х     </a:t>
            </a:r>
            <a:r>
              <a:rPr lang="en-US" sz="2400" dirty="0" smtClean="0"/>
              <a:t>D(f)</a:t>
            </a:r>
            <a:r>
              <a:rPr lang="ru-RU" sz="2400" dirty="0" smtClean="0"/>
              <a:t>, если все значения функции меньше некоторого числа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2400" dirty="0" smtClean="0"/>
              <a:t> (т.е. </a:t>
            </a:r>
            <a:r>
              <a:rPr lang="en-US" sz="2400" dirty="0" smtClean="0"/>
              <a:t>f(x)</a:t>
            </a:r>
            <a:r>
              <a:rPr lang="ru-RU" sz="2400" dirty="0"/>
              <a:t>&lt;</a:t>
            </a:r>
            <a:r>
              <a:rPr lang="en-US" sz="2400" dirty="0" smtClean="0"/>
              <a:t>M</a:t>
            </a:r>
            <a:r>
              <a:rPr lang="ru-RU" sz="2400" dirty="0" smtClean="0"/>
              <a:t>).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Опр.5.</a:t>
            </a:r>
            <a:r>
              <a:rPr lang="ru-RU" sz="2400" dirty="0" smtClean="0"/>
              <a:t> Если функция ограничена снизу и сверху, то она называется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ограниченной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017856"/>
              </p:ext>
            </p:extLst>
          </p:nvPr>
        </p:nvGraphicFramePr>
        <p:xfrm>
          <a:off x="4499992" y="1844824"/>
          <a:ext cx="4318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Формула" r:id="rId3" imgW="152280" imgH="126720" progId="Equation.3">
                  <p:embed/>
                </p:oleObj>
              </mc:Choice>
              <mc:Fallback>
                <p:oleObj name="Формула" r:id="rId3" imgW="152280" imgH="12672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844824"/>
                        <a:ext cx="4318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414720"/>
              </p:ext>
            </p:extLst>
          </p:nvPr>
        </p:nvGraphicFramePr>
        <p:xfrm>
          <a:off x="4716016" y="3501008"/>
          <a:ext cx="4318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Формула" r:id="rId5" imgW="152280" imgH="126720" progId="Equation.3">
                  <p:embed/>
                </p:oleObj>
              </mc:Choice>
              <mc:Fallback>
                <p:oleObj name="Формула" r:id="rId5" imgW="152280" imgH="12672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501008"/>
                        <a:ext cx="4318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362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9" b="28304"/>
          <a:stretch/>
        </p:blipFill>
        <p:spPr bwMode="auto">
          <a:xfrm>
            <a:off x="1043608" y="607781"/>
            <a:ext cx="7748396" cy="581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12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1988840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 smtClean="0"/>
              <a:t>Пример 3. </a:t>
            </a:r>
            <a:r>
              <a:rPr lang="ru-RU" sz="3200" dirty="0" smtClean="0"/>
              <a:t>Доказать, что функция </a:t>
            </a:r>
          </a:p>
          <a:p>
            <a:r>
              <a:rPr lang="en-US" sz="3200" dirty="0" smtClean="0"/>
              <a:t>f</a:t>
            </a:r>
            <a:r>
              <a:rPr lang="ru-RU" sz="3200" dirty="0" smtClean="0"/>
              <a:t>(х)= - х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+6х – 8 ограничена сверху.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580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</TotalTime>
  <Words>851</Words>
  <Application>Microsoft Office PowerPoint</Application>
  <PresentationFormat>Экран (4:3)</PresentationFormat>
  <Paragraphs>103</Paragraphs>
  <Slides>22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Эркер</vt:lpstr>
      <vt:lpstr>Формула</vt:lpstr>
      <vt:lpstr>Свойства функции</vt:lpstr>
      <vt:lpstr>Презентация PowerPoint</vt:lpstr>
      <vt:lpstr>1. Точки пересечения графика функции с осями координат.</vt:lpstr>
      <vt:lpstr>Презентация PowerPoint</vt:lpstr>
      <vt:lpstr>2. Монотонность функции  (т.е. возрастание или убывание функции).</vt:lpstr>
      <vt:lpstr>Пример 2. Определить монотонность функции f(x)= - 2x + 4 . </vt:lpstr>
      <vt:lpstr>3. Ограниченность функции. </vt:lpstr>
      <vt:lpstr>Презентация PowerPoint</vt:lpstr>
      <vt:lpstr>Презентация PowerPoint</vt:lpstr>
      <vt:lpstr>Свойства функции</vt:lpstr>
      <vt:lpstr>Презентация PowerPoint</vt:lpstr>
      <vt:lpstr>4. Наименьшее и наибольшее значение функции.</vt:lpstr>
      <vt:lpstr>Презентация PowerPoint</vt:lpstr>
      <vt:lpstr>6. Выпуклость графика функции.</vt:lpstr>
      <vt:lpstr>6. Выпуклость графика функции.</vt:lpstr>
      <vt:lpstr>7. Непрерывность функции.</vt:lpstr>
      <vt:lpstr>Схема исследования</vt:lpstr>
      <vt:lpstr>Четность и нечетность функции</vt:lpstr>
      <vt:lpstr>5. Четность и нечетность функции.</vt:lpstr>
      <vt:lpstr>5. Четность и нечетность функции.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Сергей</dc:creator>
  <cp:lastModifiedBy>Сергей</cp:lastModifiedBy>
  <cp:revision>17</cp:revision>
  <dcterms:created xsi:type="dcterms:W3CDTF">2014-12-01T21:03:10Z</dcterms:created>
  <dcterms:modified xsi:type="dcterms:W3CDTF">2014-12-05T02:20:38Z</dcterms:modified>
</cp:coreProperties>
</file>