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70" r:id="rId6"/>
    <p:sldId id="269" r:id="rId7"/>
    <p:sldId id="271" r:id="rId8"/>
    <p:sldId id="259" r:id="rId9"/>
    <p:sldId id="260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44F1-564A-4E85-AD9B-8EDB847B8ED5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1986-C87E-4C4D-B391-9E659A765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1986-C87E-4C4D-B391-9E659A7656D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78089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Биосфера –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биологическая оболочка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933056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  познакомиться  с учением  В.И.Вернадского  о биосфере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МКОУ  Каширская СОШ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9492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Старцева</a:t>
            </a:r>
            <a:r>
              <a:rPr lang="ru-RU" smtClean="0"/>
              <a:t> Светлана Васильевна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гипонейстон</a:t>
            </a:r>
            <a:r>
              <a:rPr lang="ru-RU" sz="3200" dirty="0" smtClean="0">
                <a:solidFill>
                  <a:srgbClr val="002060"/>
                </a:solidFill>
              </a:rPr>
              <a:t> – организмы, живущие под поверхностью воды (личинки кефали, хамсы, веслоногие рачки)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планктон</a:t>
            </a:r>
            <a:r>
              <a:rPr lang="ru-RU" sz="3200" dirty="0" smtClean="0">
                <a:solidFill>
                  <a:srgbClr val="002060"/>
                </a:solidFill>
              </a:rPr>
              <a:t> – живущие в толще воды, не способные противостоять течению (фито- и зоопланктон)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нектон</a:t>
            </a:r>
            <a:r>
              <a:rPr lang="ru-RU" sz="3200" dirty="0" smtClean="0">
                <a:solidFill>
                  <a:srgbClr val="002060"/>
                </a:solidFill>
              </a:rPr>
              <a:t> – активно плавающие животные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бентос </a:t>
            </a:r>
            <a:r>
              <a:rPr lang="ru-RU" sz="3200" dirty="0" smtClean="0">
                <a:solidFill>
                  <a:srgbClr val="002060"/>
                </a:solidFill>
              </a:rPr>
              <a:t>– обитатели дна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veta\Desktop\биология\Зоология\Млекопитающие\delfinar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3635896" cy="2597069"/>
          </a:xfrm>
          <a:prstGeom prst="rect">
            <a:avLst/>
          </a:prstGeom>
          <a:noFill/>
        </p:spPr>
      </p:pic>
      <p:pic>
        <p:nvPicPr>
          <p:cNvPr id="3075" name="Picture 3" descr="C:\Users\Sveta\Desktop\биология\Зоология\кишечнополостные\3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275856" cy="245689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31477"/>
            <a:ext cx="2420144" cy="18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Цветущие растения нивяник обыкнове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2483768" cy="2029215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Аэробионты –</a:t>
            </a:r>
            <a:r>
              <a:rPr lang="ru-RU" sz="3200" dirty="0" smtClean="0">
                <a:solidFill>
                  <a:srgbClr val="002060"/>
                </a:solidFill>
              </a:rPr>
              <a:t> организмы, обитающие в наземно-воздушной среде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Эдафобионты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dirty="0" smtClean="0">
                <a:solidFill>
                  <a:srgbClr val="002060"/>
                </a:solidFill>
              </a:rPr>
              <a:t>организмы, населяющие почву.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Эндобионты</a:t>
            </a:r>
            <a:r>
              <a:rPr lang="ru-RU" sz="3200" b="1" dirty="0" smtClean="0">
                <a:solidFill>
                  <a:srgbClr val="002060"/>
                </a:solidFill>
              </a:rPr>
              <a:t> - </a:t>
            </a:r>
            <a:r>
              <a:rPr lang="ru-RU" sz="3200" dirty="0" smtClean="0">
                <a:solidFill>
                  <a:srgbClr val="002060"/>
                </a:solidFill>
              </a:rPr>
              <a:t> организмы, использующие в качестве среды обитания тела других организмов.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Sveta\Desktop\биология\Зоология\Млекопитающие\зая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828274" cy="2520280"/>
          </a:xfrm>
          <a:prstGeom prst="rect">
            <a:avLst/>
          </a:prstGeom>
          <a:noFill/>
        </p:spPr>
      </p:pic>
      <p:pic>
        <p:nvPicPr>
          <p:cNvPr id="1028" name="Picture 4" descr="C:\Users\Sveta\Desktop\биология\Зоология\Птицы\уд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564904"/>
            <a:ext cx="3076449" cy="2104939"/>
          </a:xfrm>
          <a:prstGeom prst="rect">
            <a:avLst/>
          </a:prstGeom>
          <a:noFill/>
        </p:spPr>
      </p:pic>
      <p:pic>
        <p:nvPicPr>
          <p:cNvPr id="6" name="Picture 6" descr="26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670425"/>
            <a:ext cx="29511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 descr="одуванчик лекарстве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11698"/>
            <a:ext cx="3239344" cy="2234334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6" name="Picture 2" descr="C:\Users\Sveta\Desktop\биология\Зоология\Круглые черви\аскарид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843807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7024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живого вещества</a:t>
            </a:r>
          </a:p>
          <a:p>
            <a:pPr algn="ctr"/>
            <a:endParaRPr lang="ru-RU" sz="40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обладает большим запасом энергии</a:t>
            </a:r>
          </a:p>
          <a:p>
            <a:pPr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 реакции идут намного быстрее</a:t>
            </a:r>
          </a:p>
          <a:p>
            <a:pPr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 устойчиво только в живых организмах</a:t>
            </a:r>
          </a:p>
          <a:p>
            <a:pPr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 большое разнообразие органических веществ</a:t>
            </a:r>
          </a:p>
          <a:p>
            <a:pPr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 существует в виде сообществ</a:t>
            </a:r>
          </a:p>
          <a:p>
            <a:pPr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 генетически связано с живым веществом прошлых эпох </a:t>
            </a:r>
          </a:p>
          <a:p>
            <a:pPr algn="ctr"/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07" y="0"/>
            <a:ext cx="9200596" cy="7017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Функции живого вещества</a:t>
            </a: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энергетическая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(фотосинтез)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газовая </a:t>
            </a:r>
            <a:r>
              <a:rPr lang="ru-RU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О</a:t>
            </a:r>
            <a:r>
              <a:rPr lang="ru-RU" sz="3200" cap="none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3200" cap="none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CO</a:t>
            </a:r>
            <a:r>
              <a:rPr lang="en-US" sz="3200" cap="none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H</a:t>
            </a:r>
            <a:r>
              <a:rPr lang="en-US" sz="3200" cap="none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S, CH</a:t>
            </a:r>
            <a:r>
              <a:rPr lang="en-US" sz="3200" cap="none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32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концентрационная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(нефть, </a:t>
            </a:r>
          </a:p>
          <a:p>
            <a:pPr marL="914400" indent="-914400"/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известняк, йод, кремний, металлы)</a:t>
            </a:r>
          </a:p>
          <a:p>
            <a:pPr marL="914400" indent="-914400">
              <a:buAutoNum type="arabicPeriod" startAt="4"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деструктивная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(гниение)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AutoNum type="arabicPeriod" startAt="4"/>
            </a:pPr>
            <a:r>
              <a:rPr lang="ru-RU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средообразующая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(почвообразование)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AutoNum type="arabicPeriod" startAt="4"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транспортная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(миграции )</a:t>
            </a:r>
          </a:p>
          <a:p>
            <a:pPr marL="914400" indent="-914400">
              <a:buAutoNum type="arabicPeriod" startAt="4"/>
            </a:pPr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окислительно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-восстановительная</a:t>
            </a:r>
          </a:p>
          <a:p>
            <a:pPr marL="914400" indent="-914400">
              <a:buAutoNum type="arabicPeriod" startAt="4"/>
            </a:pPr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биогеохимическая функция человечества</a:t>
            </a:r>
          </a:p>
          <a:p>
            <a:pPr marL="914400" indent="-914400">
              <a:buFont typeface="+mj-lt"/>
              <a:buAutoNum type="arabicPeriod"/>
            </a:pPr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1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28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1785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9864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4161"/>
            <a:ext cx="9144000" cy="32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7477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законы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стойчивости живой природы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Цикличность –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многократное использование биогенных веществ (круговорот веществ)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Круговорот биогенных элементов: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Водорода, кислорода, углерода, азота, фосфора и др.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Отрицательная обратная связь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при отклонении от нормального состояния биосистемы в ней происходят такие изменения, которые противодействуют  этим отклонениям. В результате система возвращается в прежнее состояние.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Заяц --- рысь       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0"/>
            <a:ext cx="932452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Биосфера – это своеобразная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оболочка Земли, содержащая всю совокупность живых организмов и ту часть вещества планеты, которая находится в непрерывном обмене с этими организмами.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Впервые понятие  упомянуто Ж.-Б. Ламарком,  позже – Э. Зюссом, </a:t>
            </a:r>
          </a:p>
          <a:p>
            <a:r>
              <a:rPr lang="ru-RU" sz="2400" b="1" dirty="0" smtClean="0"/>
              <a:t>а еще позже В.И.Вернадским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Биологическое разнообразие видов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Разнообразие видов позволяет занимать разные экологические ниши, тем самым более полно использовать ресурсы среды.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Виды, составляющие биосистему, взаимно дополняют и </a:t>
            </a:r>
            <a:r>
              <a:rPr lang="ru-RU" sz="3600" b="1" dirty="0" err="1" smtClean="0">
                <a:solidFill>
                  <a:srgbClr val="C00000"/>
                </a:solidFill>
              </a:rPr>
              <a:t>взаимозаменяют</a:t>
            </a:r>
            <a:r>
              <a:rPr lang="ru-RU" sz="3600" b="1" dirty="0" smtClean="0">
                <a:solidFill>
                  <a:srgbClr val="C00000"/>
                </a:solidFill>
              </a:rPr>
              <a:t> друг друга.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Биологическое разнообразие видов – необходимое условие для протекания первичных и восстановительных сукцессий.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22903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1"/>
            <a:ext cx="70567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188640"/>
            <a:ext cx="4176464" cy="1556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Биосфера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276872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hlinkClick r:id="rId2" action="ppaction://hlinksldjump"/>
              </a:rPr>
              <a:t>живое вещество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2204864"/>
            <a:ext cx="31683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биогенное вещество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65104"/>
            <a:ext cx="31683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косное вещество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365104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hlinkClick r:id="rId5" action="ppaction://hlinksldjump"/>
              </a:rPr>
              <a:t>биокосное</a:t>
            </a:r>
            <a:r>
              <a:rPr lang="ru-RU" sz="3600" b="1" dirty="0" smtClean="0">
                <a:solidFill>
                  <a:srgbClr val="FF0000"/>
                </a:solidFill>
                <a:hlinkClick r:id="rId5" action="ppaction://hlinksldjump"/>
              </a:rPr>
              <a:t> вещество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71800" y="1772816"/>
            <a:ext cx="360040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60032" y="1772816"/>
            <a:ext cx="720080" cy="25922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419872" y="1772816"/>
            <a:ext cx="504056" cy="25922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6096" y="1772816"/>
            <a:ext cx="576064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332656"/>
            <a:ext cx="604867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живое вещество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900" y="2967335"/>
            <a:ext cx="7360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это вся совокупность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организмов на планете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76672"/>
            <a:ext cx="604867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биогенное вещество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594" y="2967335"/>
            <a:ext cx="81888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вещество, которое создается 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перерабатывается живыми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организмами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332656"/>
            <a:ext cx="504056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косное вещество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631" y="2967335"/>
            <a:ext cx="7294753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совокупность тех веществ,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образовании которых живые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организмы не участвуют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476672"/>
            <a:ext cx="684076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биокосное</a:t>
            </a:r>
            <a:r>
              <a:rPr lang="ru-RU" sz="4800" b="1" dirty="0" smtClean="0">
                <a:solidFill>
                  <a:srgbClr val="FF0000"/>
                </a:solidFill>
              </a:rPr>
              <a:t> вещество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834305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вещество, создаваемое в биосфере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одновременно живыми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организмами 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косными процессами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(почва, кора выветривания,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природные воды )	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326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Границы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биосферы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атмосфере:  20 км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гидросфере:  10 км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литосфере: 2-4 км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Физико-химические условия, определяющие границы жизни: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уровень содержание кислорода, углекислого газа, воды, температурный режим, наличие элементов минерального питания </a:t>
            </a:r>
            <a:endParaRPr lang="ru-RU" sz="3600" b="1" cap="none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пределах биосферы выделяют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среды жизни: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водная, почвенная, 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наземно-воздушная и организменная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водной среде обитают </a:t>
            </a:r>
            <a:r>
              <a:rPr lang="ru-RU" sz="3200" b="1" dirty="0" smtClean="0">
                <a:solidFill>
                  <a:srgbClr val="C00000"/>
                </a:solidFill>
              </a:rPr>
              <a:t>гидробионты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нейстон</a:t>
            </a:r>
            <a:r>
              <a:rPr lang="ru-RU" sz="2800" dirty="0" smtClean="0">
                <a:solidFill>
                  <a:srgbClr val="002060"/>
                </a:solidFill>
              </a:rPr>
              <a:t> – организмы, обитающие у поверхностной пленки воды (простейшие, клопы-водомерки)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плейстон</a:t>
            </a:r>
            <a:r>
              <a:rPr lang="ru-RU" sz="2800" dirty="0" smtClean="0">
                <a:solidFill>
                  <a:srgbClr val="002060"/>
                </a:solidFill>
              </a:rPr>
              <a:t> – организмы, плавающие на поверхности воды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(португальский кораблик)</a:t>
            </a:r>
          </a:p>
        </p:txBody>
      </p:sp>
      <p:pic>
        <p:nvPicPr>
          <p:cNvPr id="5" name="Picture 2" descr="C:\Users\Sveta\Desktop\биология\Зоология\кишечнополостны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99030"/>
            <a:ext cx="4211960" cy="3158970"/>
          </a:xfrm>
          <a:prstGeom prst="rect">
            <a:avLst/>
          </a:prstGeom>
          <a:noFill/>
        </p:spPr>
      </p:pic>
      <p:pic>
        <p:nvPicPr>
          <p:cNvPr id="2051" name="Picture 3" descr="C:\Users\Sveta\Desktop\биология\Зоология\простейшие\w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696473" cy="2304256"/>
          </a:xfrm>
          <a:prstGeom prst="rect">
            <a:avLst/>
          </a:prstGeom>
          <a:noFill/>
        </p:spPr>
      </p:pic>
      <p:pic>
        <p:nvPicPr>
          <p:cNvPr id="7" name="Picture 6" descr="Зелёная Коди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99792" y="3861048"/>
            <a:ext cx="3168352" cy="22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492</Words>
  <Application>Microsoft Office PowerPoint</Application>
  <PresentationFormat>Экран (4:3)</PresentationFormat>
  <Paragraphs>87</Paragraphs>
  <Slides>23</Slides>
  <Notes>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42</cp:revision>
  <dcterms:created xsi:type="dcterms:W3CDTF">2012-04-23T16:05:59Z</dcterms:created>
  <dcterms:modified xsi:type="dcterms:W3CDTF">2014-02-25T18:52:14Z</dcterms:modified>
</cp:coreProperties>
</file>