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72" r:id="rId4"/>
    <p:sldId id="262" r:id="rId5"/>
    <p:sldId id="263" r:id="rId6"/>
    <p:sldId id="265" r:id="rId7"/>
    <p:sldId id="276" r:id="rId8"/>
    <p:sldId id="281" r:id="rId9"/>
    <p:sldId id="279" r:id="rId10"/>
    <p:sldId id="274" r:id="rId11"/>
    <p:sldId id="267" r:id="rId12"/>
    <p:sldId id="273" r:id="rId13"/>
    <p:sldId id="268" r:id="rId14"/>
    <p:sldId id="282" r:id="rId15"/>
    <p:sldId id="271" r:id="rId16"/>
    <p:sldId id="27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189"/>
    <a:srgbClr val="6D6070"/>
    <a:srgbClr val="000614"/>
    <a:srgbClr val="0039AC"/>
    <a:srgbClr val="0012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39BB04A-38C3-4686-8FFE-2D5852062623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C0BA6E-E7E4-433A-87B5-51E774ED6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5290A-3342-477F-8B73-AAE3840A5421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DA3D6-1DBE-4754-85E0-959DF4DD2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6EB40-AAAF-4275-885B-DD5DFE210F44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B9AC0-5DE9-4344-A8ED-D51F1B55A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2BF62-F5E1-43B6-95E1-0C841D48E47F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928F7-D337-4995-9F62-3CC9EC225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2FCC-3811-4E54-95F4-C1AD1F75BD34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2AC1C-B715-415D-9417-3EFA1C478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81BA-6273-43E9-83EC-E71E88C2D317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60021-36FD-448A-AE3C-015D596BC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785E8-400F-45C4-BD79-D00BAC9145CF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F04B5-4660-4D30-A25D-ABC1B2C4E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D2285-E1E0-44CA-99AE-4E087CCF2E84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FF3C3-DACE-467C-ADA4-ABD36D994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5122D-6D73-42E3-B9AE-089E2F3AE2EC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3857A-92D5-4CC5-B694-6BB06B5A1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DFC4-2CFB-408C-A22F-401F613D85CE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23312-5C71-4EFB-A3C4-0E571BC8B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4242F-62DF-4668-97D0-0E3BC8D0E0F6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E3A79-D807-402E-80D5-F0B74F243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E11B8-7317-4502-AEF2-FCF68DB6BF64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5EC7-4E1B-47EE-8BDE-7EEBA7FF8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DF431B-4D8F-4D19-842B-F97E18EE9AEC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25BE22-1CC9-4268-9E9B-047A31736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80;&#1085;&#1072;\Desktop\&#1057;&#1072;&#1084;&#1099;&#1081;%20&#1082;&#1083;&#1072;&#1089;&#1089;&#1085;&#1099;&#1081;%20&#1082;&#1083;&#1072;&#1089;&#1089;&#1085;&#1099;&#1081;\Lev_Leshenko_-_Den_Pobedy.mp3" TargetMode="Externa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sakhvesti.ru/p/gubved_04022010143204.jpg" TargetMode="External"/><Relationship Id="rId13" Type="http://schemas.openxmlformats.org/officeDocument/2006/relationships/hyperlink" Target="http://www.otvoyna.ru/voina.htm" TargetMode="External"/><Relationship Id="rId18" Type="http://schemas.openxmlformats.org/officeDocument/2006/relationships/hyperlink" Target="http://alter.gorod.tomsk.ru/uploads/34629/1274034986/3.jpg" TargetMode="External"/><Relationship Id="rId3" Type="http://schemas.openxmlformats.org/officeDocument/2006/relationships/hyperlink" Target="http://img1.liveinternet.ru/images/foto/b/2/151/2009151/f_9835168.jpg" TargetMode="External"/><Relationship Id="rId7" Type="http://schemas.openxmlformats.org/officeDocument/2006/relationships/hyperlink" Target="http://www.print.spb.ru/img/wysiwyg/orders/kutuzov/stalingrad/594.jpg" TargetMode="External"/><Relationship Id="rId12" Type="http://schemas.openxmlformats.org/officeDocument/2006/relationships/hyperlink" Target="http://gifzona.ru/i/9/9_may_18.gif" TargetMode="External"/><Relationship Id="rId17" Type="http://schemas.openxmlformats.org/officeDocument/2006/relationships/hyperlink" Target="http://backup.flot.com/upload/blog/267/yungi11_8.jpg" TargetMode="External"/><Relationship Id="rId2" Type="http://schemas.openxmlformats.org/officeDocument/2006/relationships/image" Target="../media/image30.jpeg"/><Relationship Id="rId16" Type="http://schemas.openxmlformats.org/officeDocument/2006/relationships/hyperlink" Target="http://im7-tub.yandex.net/i?id=30045746-22-2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0.liveinternet.ru/images/attach/c/2/65/396/65396297_1287263467_okop.jpg" TargetMode="External"/><Relationship Id="rId11" Type="http://schemas.openxmlformats.org/officeDocument/2006/relationships/hyperlink" Target="http://photobucket.com/albums/o257/Lesnoy/victory_day_05.jpg" TargetMode="External"/><Relationship Id="rId5" Type="http://schemas.openxmlformats.org/officeDocument/2006/relationships/hyperlink" Target="http://s51.radikal.ru/i131/1008/00/efaf29245e9c.jpg" TargetMode="External"/><Relationship Id="rId15" Type="http://schemas.openxmlformats.org/officeDocument/2006/relationships/hyperlink" Target="http://stat17.privet.ru/lr/091351af80f2cbd5254237b67c110c66" TargetMode="External"/><Relationship Id="rId10" Type="http://schemas.openxmlformats.org/officeDocument/2006/relationships/hyperlink" Target="http://www.graphiste-webdesigner.fr/abecedaire/diaporamas/images/p/photos/drapeau_russe.jpg" TargetMode="External"/><Relationship Id="rId19" Type="http://schemas.openxmlformats.org/officeDocument/2006/relationships/hyperlink" Target="http://s48.radikal.ru/i119/1010/5e/31c96a5b2231.jpg" TargetMode="External"/><Relationship Id="rId4" Type="http://schemas.openxmlformats.org/officeDocument/2006/relationships/hyperlink" Target="http://static.diary.ru/userdir/2/7/7/5/277573/41356204.jpg" TargetMode="External"/><Relationship Id="rId9" Type="http://schemas.openxmlformats.org/officeDocument/2006/relationships/hyperlink" Target="http://objb.altapress.ru/picture/cram_in/540/26055.jpg" TargetMode="External"/><Relationship Id="rId14" Type="http://schemas.openxmlformats.org/officeDocument/2006/relationships/hyperlink" Target="http://www.otvoyna.ru/partiz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625" y="857250"/>
            <a:ext cx="7615238" cy="9286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Поклонимся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великим тем годам!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endParaRPr lang="ru-RU" dirty="0">
              <a:latin typeface="Book Antiqu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6037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40" name="Picture 13" descr="091351af80f2cbd5254237b67c110c66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1785938"/>
            <a:ext cx="4040187" cy="3879850"/>
          </a:xfrm>
        </p:spPr>
      </p:pic>
      <p:sp>
        <p:nvSpPr>
          <p:cNvPr id="14341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714500"/>
            <a:ext cx="4041775" cy="4603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6313" y="2286000"/>
            <a:ext cx="3429000" cy="3000375"/>
          </a:xfrm>
        </p:spPr>
        <p:txBody>
          <a:bodyPr rtlCol="0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140189"/>
                </a:solidFill>
                <a:latin typeface="Bookman Old Style" pitchFamily="18" charset="0"/>
              </a:rPr>
              <a:t>Классный час с обучающимися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140189"/>
                </a:solidFill>
                <a:latin typeface="Bookman Old Style" pitchFamily="18" charset="0"/>
              </a:rPr>
              <a:t>3 класса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140189"/>
                </a:solidFill>
                <a:latin typeface="Bookman Old Style" pitchFamily="18" charset="0"/>
              </a:rPr>
              <a:t> Разработала учитель начальных классов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140189"/>
                </a:solidFill>
                <a:latin typeface="Bookman Old Style" pitchFamily="18" charset="0"/>
              </a:rPr>
              <a:t>Рыжкова А.Н.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140189"/>
                </a:solidFill>
                <a:latin typeface="Bookman Old Style" pitchFamily="18" charset="0"/>
              </a:rPr>
              <a:t>МБОУ «</a:t>
            </a:r>
            <a:r>
              <a:rPr lang="ru-RU" b="1" dirty="0" err="1" smtClean="0">
                <a:solidFill>
                  <a:srgbClr val="140189"/>
                </a:solidFill>
                <a:latin typeface="Bookman Old Style" pitchFamily="18" charset="0"/>
              </a:rPr>
              <a:t>Акрамовская</a:t>
            </a:r>
            <a:r>
              <a:rPr lang="ru-RU" b="1" dirty="0" smtClean="0">
                <a:solidFill>
                  <a:srgbClr val="140189"/>
                </a:solidFill>
                <a:latin typeface="Bookman Old Style" pitchFamily="18" charset="0"/>
              </a:rPr>
              <a:t> ООШ»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rgbClr val="14018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0"/>
            <a:ext cx="6929437" cy="14287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Живая легенда </a:t>
            </a:r>
            <a:r>
              <a:rPr lang="ru-RU" sz="3200" dirty="0" smtClean="0">
                <a:latin typeface="Bookman Old Style" pitchFamily="18" charset="0"/>
              </a:rPr>
              <a:t/>
            </a:r>
            <a:br>
              <a:rPr lang="ru-RU" sz="3200" dirty="0" smtClean="0">
                <a:latin typeface="Bookman Old Style" pitchFamily="18" charset="0"/>
              </a:rPr>
            </a:br>
            <a:r>
              <a:rPr lang="ru-RU" sz="3200" dirty="0" smtClean="0">
                <a:latin typeface="Bookman Old Style" pitchFamily="18" charset="0"/>
              </a:rPr>
              <a:t> </a:t>
            </a:r>
            <a:r>
              <a:rPr lang="ru-RU" sz="3200" b="1" dirty="0" smtClean="0">
                <a:solidFill>
                  <a:srgbClr val="140189"/>
                </a:solidFill>
                <a:latin typeface="Bookman Old Style" pitchFamily="18" charset="0"/>
              </a:rPr>
              <a:t>Савельев Фёдор Васильевич- родился 25 февраля 1921г</a:t>
            </a:r>
            <a:endParaRPr lang="ru-RU" sz="3200" b="1" dirty="0">
              <a:solidFill>
                <a:srgbClr val="140189"/>
              </a:solidFill>
              <a:latin typeface="Bookman Old Style" pitchFamily="18" charset="0"/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72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                                     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1571625"/>
            <a:ext cx="178593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143375"/>
            <a:ext cx="20526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1571625"/>
            <a:ext cx="25003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0" y="3286125"/>
            <a:ext cx="2246313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00" y="4714875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5" y="1571625"/>
            <a:ext cx="24288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8" descr="D:\РАБОЧИЙ СТОЛ\Алина Р\выпуск2\3 класс у ветеранов\P106070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43188" y="4143375"/>
            <a:ext cx="26670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5143500" cy="12144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140189"/>
                </a:solidFill>
                <a:latin typeface="Bookman Old Style" pitchFamily="18" charset="0"/>
              </a:rPr>
              <a:t>Вечная память освободителям!</a:t>
            </a:r>
            <a:endParaRPr lang="ru-RU" b="1" dirty="0">
              <a:solidFill>
                <a:srgbClr val="140189"/>
              </a:solidFill>
              <a:latin typeface="Bookman Old Style" pitchFamily="18" charset="0"/>
            </a:endParaRPr>
          </a:p>
        </p:txBody>
      </p:sp>
      <p:sp>
        <p:nvSpPr>
          <p:cNvPr id="24579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8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81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8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929438" y="357188"/>
            <a:ext cx="2009775" cy="1857375"/>
          </a:xfrm>
          <a:ln w="57150">
            <a:solidFill>
              <a:srgbClr val="FF0000"/>
            </a:solidFill>
          </a:ln>
        </p:spPr>
      </p:pic>
      <p:pic>
        <p:nvPicPr>
          <p:cNvPr id="24583" name="Объект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857375"/>
            <a:ext cx="1801812" cy="242887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4584" name="Объект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2500313"/>
            <a:ext cx="1920875" cy="2663825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714500" y="274638"/>
            <a:ext cx="6972300" cy="1143000"/>
          </a:xfrm>
        </p:spPr>
        <p:txBody>
          <a:bodyPr/>
          <a:lstStyle/>
          <a:p>
            <a:r>
              <a:rPr lang="ru-RU" smtClean="0"/>
              <a:t>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7688" y="1214438"/>
            <a:ext cx="4286250" cy="52625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Помните!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Через века, через года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помните!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О тех, кто уже не придет никогда,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Помните!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Какою ценою завоевано счастье, – заклинаю,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Помните!</a:t>
            </a:r>
            <a:endParaRPr lang="ru-RU" sz="2800" b="1" dirty="0">
              <a:solidFill>
                <a:srgbClr val="7030A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</a:rPr>
              <a:t>            (Р. Рождественский</a:t>
            </a:r>
            <a:r>
              <a:rPr lang="ru-RU" sz="2400" b="1" dirty="0">
                <a:solidFill>
                  <a:srgbClr val="7030A0"/>
                </a:solidFill>
              </a:rPr>
              <a:t>)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" name="Lev_Leshenko_-_Den_Pobedy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4976813" y="3709988"/>
            <a:ext cx="304800" cy="304800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A45D2-E736-4305-BE84-4FFA2B93E489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50"/>
          </a:xfrm>
        </p:spPr>
        <p:txBody>
          <a:bodyPr>
            <a:normAutofit/>
          </a:bodyPr>
          <a:lstStyle/>
          <a:p>
            <a:r>
              <a:rPr lang="ru-RU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          С Днём Победы!</a:t>
            </a:r>
            <a:endParaRPr lang="ru-RU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627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286250" y="1357313"/>
            <a:ext cx="4572000" cy="50784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i="1">
                <a:solidFill>
                  <a:srgbClr val="0000FF"/>
                </a:solidFill>
                <a:latin typeface="Times New Roman" pitchFamily="18" charset="0"/>
              </a:rPr>
              <a:t>“</a:t>
            </a:r>
            <a:r>
              <a:rPr lang="ru-RU" b="1" i="1">
                <a:solidFill>
                  <a:srgbClr val="0000FF"/>
                </a:solidFill>
                <a:latin typeface="Segoe UI" pitchFamily="34" charset="0"/>
                <a:cs typeface="Segoe UI" pitchFamily="34" charset="0"/>
              </a:rPr>
              <a:t>Нет!” – заявляем мы войне, всем злым и чёрным силам…</a:t>
            </a:r>
          </a:p>
          <a:p>
            <a:r>
              <a:rPr lang="ru-RU" b="1" i="1">
                <a:solidFill>
                  <a:srgbClr val="0000FF"/>
                </a:solidFill>
                <a:latin typeface="Segoe UI" pitchFamily="34" charset="0"/>
                <a:cs typeface="Segoe UI" pitchFamily="34" charset="0"/>
              </a:rPr>
              <a:t>Должна трава зелёной быть, а небо синим-синим!..</a:t>
            </a:r>
          </a:p>
          <a:p>
            <a:r>
              <a:rPr lang="ru-RU" b="1" i="1">
                <a:solidFill>
                  <a:srgbClr val="0000FF"/>
                </a:solidFill>
                <a:latin typeface="Segoe UI" pitchFamily="34" charset="0"/>
                <a:cs typeface="Segoe UI" pitchFamily="34" charset="0"/>
              </a:rPr>
              <a:t>Ты слышишь, друг, звенят ручьи, поют на ветках птицы.</a:t>
            </a:r>
          </a:p>
          <a:p>
            <a:r>
              <a:rPr lang="ru-RU" b="1" i="1">
                <a:solidFill>
                  <a:srgbClr val="0000FF"/>
                </a:solidFill>
                <a:latin typeface="Segoe UI" pitchFamily="34" charset="0"/>
                <a:cs typeface="Segoe UI" pitchFamily="34" charset="0"/>
              </a:rPr>
              <a:t>На замечательной земле нам довелось родиться.</a:t>
            </a:r>
          </a:p>
          <a:p>
            <a:r>
              <a:rPr lang="ru-RU" b="1" i="1">
                <a:solidFill>
                  <a:srgbClr val="0000FF"/>
                </a:solidFill>
                <a:latin typeface="Segoe UI" pitchFamily="34" charset="0"/>
                <a:cs typeface="Segoe UI" pitchFamily="34" charset="0"/>
              </a:rPr>
              <a:t>Так пусть она цветёт всегда, пускай шумит садами.</a:t>
            </a:r>
          </a:p>
          <a:p>
            <a:r>
              <a:rPr lang="ru-RU" b="1" i="1">
                <a:solidFill>
                  <a:srgbClr val="0000FF"/>
                </a:solidFill>
                <a:latin typeface="Segoe UI" pitchFamily="34" charset="0"/>
                <a:cs typeface="Segoe UI" pitchFamily="34" charset="0"/>
              </a:rPr>
              <a:t>Пусть люди смотрят на неё влюблёнными глазами!</a:t>
            </a:r>
          </a:p>
          <a:p>
            <a:r>
              <a:rPr lang="ru-RU" b="1" i="1">
                <a:solidFill>
                  <a:srgbClr val="0000FF"/>
                </a:solidFill>
                <a:latin typeface="Segoe UI" pitchFamily="34" charset="0"/>
                <a:cs typeface="Segoe UI" pitchFamily="34" charset="0"/>
              </a:rPr>
              <a:t>Сегодня праздник входит в каждый дом.</a:t>
            </a:r>
          </a:p>
          <a:p>
            <a:r>
              <a:rPr lang="ru-RU" b="1" i="1">
                <a:solidFill>
                  <a:srgbClr val="0000FF"/>
                </a:solidFill>
                <a:latin typeface="Segoe UI" pitchFamily="34" charset="0"/>
                <a:cs typeface="Segoe UI" pitchFamily="34" charset="0"/>
              </a:rPr>
              <a:t>И радость к людям с ним приходит следом.</a:t>
            </a:r>
          </a:p>
          <a:p>
            <a:r>
              <a:rPr lang="ru-RU" b="1" i="1">
                <a:solidFill>
                  <a:srgbClr val="0000FF"/>
                </a:solidFill>
                <a:latin typeface="Segoe UI" pitchFamily="34" charset="0"/>
                <a:cs typeface="Segoe UI" pitchFamily="34" charset="0"/>
              </a:rPr>
              <a:t>Мы поздравляем вас с великим днем,</a:t>
            </a:r>
          </a:p>
          <a:p>
            <a:r>
              <a:rPr lang="ru-RU" b="1" i="1">
                <a:solidFill>
                  <a:srgbClr val="0000FF"/>
                </a:solidFill>
                <a:latin typeface="Segoe UI" pitchFamily="34" charset="0"/>
                <a:cs typeface="Segoe UI" pitchFamily="34" charset="0"/>
              </a:rPr>
              <a:t>С днем нашей славы!  С Днем Победы!</a:t>
            </a:r>
            <a:r>
              <a:rPr lang="ru-RU" b="1" i="1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Подарок ветерану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27651" name="Picture 2" descr="C:\Users\Алина\Desktop\Самый классный классный\открытка\DSC0727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28813" y="785813"/>
            <a:ext cx="5072062" cy="5786437"/>
          </a:xfrm>
          <a:ln w="57150">
            <a:solidFill>
              <a:srgbClr val="FFFF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Ссылки: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571500"/>
            <a:ext cx="7786687" cy="4929188"/>
          </a:xfrm>
        </p:spPr>
        <p:txBody>
          <a:bodyPr rtlCol="0">
            <a:normAutofit fontScale="92500" lnSpcReduction="20000"/>
          </a:bodyPr>
          <a:lstStyle/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/>
              <a:t>Бой на реке - </a:t>
            </a:r>
            <a:r>
              <a:rPr lang="ru-RU" sz="1800" dirty="0">
                <a:hlinkClick r:id="rId3"/>
              </a:rPr>
              <a:t>http://img1.liveinternet.ru/images/foto/b/2/151/2009151/f_9835168.jpg</a:t>
            </a:r>
            <a:endParaRPr lang="ru-RU" sz="1800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/>
              <a:t>Танковое сражение - </a:t>
            </a:r>
            <a:r>
              <a:rPr lang="ru-RU" sz="1800" dirty="0">
                <a:hlinkClick r:id="rId4"/>
              </a:rPr>
              <a:t>http://static.diary.ru/userdir/2/7/7/5/277573/41356204.jpg</a:t>
            </a:r>
            <a:endParaRPr lang="ru-RU" sz="1800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/>
              <a:t>Немецкие офицеры - </a:t>
            </a:r>
            <a:r>
              <a:rPr lang="ru-RU" sz="1800" dirty="0">
                <a:hlinkClick r:id="rId5"/>
              </a:rPr>
              <a:t>http://s51.radikal.ru/i131/1008/00/efaf29245e9c.jpg</a:t>
            </a:r>
            <a:endParaRPr lang="ru-RU" sz="1800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/>
              <a:t>Битва за Смоленск, 1941 год - </a:t>
            </a:r>
            <a:r>
              <a:rPr lang="ru-RU" sz="1800" dirty="0">
                <a:hlinkClick r:id="rId6"/>
              </a:rPr>
              <a:t>http://img0.liveinternet.ru/images/attach/c/2/65/396/65396297_1287263467_okop.jpg</a:t>
            </a:r>
            <a:endParaRPr lang="ru-RU" sz="1800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/>
              <a:t>Сталинградская битва - </a:t>
            </a:r>
            <a:r>
              <a:rPr lang="ru-RU" sz="1800" dirty="0">
                <a:hlinkClick r:id="rId7"/>
              </a:rPr>
              <a:t>http://www.print.spb.ru/img/wysiwyg/orders/kutuzov/stalingrad/594.jpg</a:t>
            </a:r>
            <a:endParaRPr lang="ru-RU" sz="1800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/>
              <a:t>письмо солдата - </a:t>
            </a:r>
            <a:r>
              <a:rPr lang="ru-RU" sz="1800" dirty="0">
                <a:hlinkClick r:id="rId8"/>
              </a:rPr>
              <a:t>http://sakhvesti.ru/p/gubved_04022010143204.jpg</a:t>
            </a:r>
            <a:endParaRPr lang="ru-RU" sz="1800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/>
              <a:t>Письмо - </a:t>
            </a:r>
            <a:r>
              <a:rPr lang="ru-RU" sz="1800" dirty="0">
                <a:hlinkClick r:id="rId9"/>
              </a:rPr>
              <a:t>http://objb.altapress.ru/picture/cram_in/540/26055.jpg</a:t>
            </a:r>
            <a:endParaRPr lang="ru-RU" sz="1800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/>
              <a:t>Берлин - </a:t>
            </a:r>
            <a:r>
              <a:rPr lang="ru-RU" sz="1800" dirty="0">
                <a:hlinkClick r:id="rId10"/>
              </a:rPr>
              <a:t>http://www.graphiste-webdesigner.fr/abecedaire/diaporamas/images/p/photos/drapeau_russe.jpg</a:t>
            </a:r>
            <a:endParaRPr lang="ru-RU" sz="1800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/>
              <a:t>День Победы - </a:t>
            </a:r>
            <a:r>
              <a:rPr lang="ru-RU" sz="1800" dirty="0">
                <a:hlinkClick r:id="rId11"/>
              </a:rPr>
              <a:t>http://photobucket.com/albums/o257/Lesnoy/victory_day_05.jpg</a:t>
            </a:r>
            <a:endParaRPr lang="ru-RU" sz="1800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/>
              <a:t>Анимированная открытка «9МАЯ»  - </a:t>
            </a:r>
            <a:r>
              <a:rPr lang="ru-RU" sz="1800" dirty="0">
                <a:hlinkClick r:id="rId12"/>
              </a:rPr>
              <a:t>http://gifzona.ru/i/9/9_may_18.gif</a:t>
            </a:r>
            <a:endParaRPr lang="ru-RU" sz="18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hlinkClick r:id="rId13"/>
              </a:rPr>
              <a:t>http://www.otvoyna.ru/voina.htm</a:t>
            </a:r>
            <a:endParaRPr lang="ru-RU" sz="1800" dirty="0" smtClean="0">
              <a:hlinkClick r:id="rId14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hlinkClick r:id="rId14"/>
              </a:rPr>
              <a:t>http://www.otvoyna.ru/partiz.htm</a:t>
            </a:r>
            <a:endParaRPr lang="ru-RU" sz="1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Вечный огонь - </a:t>
            </a:r>
            <a:r>
              <a:rPr lang="ru-RU" sz="1800" dirty="0" smtClean="0">
                <a:hlinkClick r:id="rId15"/>
              </a:rPr>
              <a:t>http://stat17.privet.ru/lr/091351af80f2cbd5254237b67c110c66</a:t>
            </a:r>
            <a:endParaRPr lang="ru-RU" sz="1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Блокада Ленинграда -  </a:t>
            </a:r>
            <a:r>
              <a:rPr lang="ru-RU" sz="1800" dirty="0" smtClean="0">
                <a:hlinkClick r:id="rId16"/>
              </a:rPr>
              <a:t>http://im7-tub.yandex.net/i?id=30045746-22-24</a:t>
            </a:r>
            <a:endParaRPr lang="ru-RU" sz="1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Самолёты - </a:t>
            </a:r>
            <a:r>
              <a:rPr lang="ru-RU" sz="1800" dirty="0" smtClean="0">
                <a:hlinkClick r:id="rId17"/>
              </a:rPr>
              <a:t>http://backup.flot.com/upload/blog/267/yungi11_8.jpg</a:t>
            </a:r>
            <a:endParaRPr lang="ru-RU" sz="1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В тылу - </a:t>
            </a:r>
            <a:r>
              <a:rPr lang="ru-RU" sz="1800" dirty="0" smtClean="0">
                <a:hlinkClick r:id="rId18"/>
              </a:rPr>
              <a:t>http://alter.gorod.tomsk.ru/uploads/34629/1274034986/3.jpg</a:t>
            </a:r>
            <a:endParaRPr lang="ru-RU" sz="1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партизаны - </a:t>
            </a:r>
            <a:r>
              <a:rPr lang="ru-RU" sz="1800" dirty="0" smtClean="0">
                <a:hlinkClick r:id="rId19"/>
              </a:rPr>
              <a:t>http://s48.radikal.ru/i119/1010/5e/31c96a5b2231.jpg</a:t>
            </a:r>
            <a:endParaRPr lang="ru-RU" sz="1800" dirty="0" smtClean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43925" cy="26431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140189"/>
                </a:solidFill>
                <a:latin typeface="Bookman Old Style" pitchFamily="18" charset="0"/>
                <a:cs typeface="Courier New" pitchFamily="49" charset="0"/>
              </a:rPr>
              <a:t/>
            </a:r>
            <a:br>
              <a:rPr lang="ru-RU" b="1" dirty="0" smtClean="0">
                <a:solidFill>
                  <a:srgbClr val="140189"/>
                </a:solidFill>
                <a:latin typeface="Bookman Old Style" pitchFamily="18" charset="0"/>
                <a:cs typeface="Courier New" pitchFamily="49" charset="0"/>
              </a:rPr>
            </a:br>
            <a:r>
              <a:rPr lang="ru-RU" b="1" dirty="0" smtClean="0">
                <a:solidFill>
                  <a:srgbClr val="140189"/>
                </a:solidFill>
                <a:latin typeface="Bookman Old Style" pitchFamily="18" charset="0"/>
                <a:cs typeface="Courier New" pitchFamily="49" charset="0"/>
              </a:rPr>
              <a:t>      Помните и не забывайте</a:t>
            </a:r>
            <a:br>
              <a:rPr lang="ru-RU" b="1" dirty="0" smtClean="0">
                <a:solidFill>
                  <a:srgbClr val="140189"/>
                </a:solidFill>
                <a:latin typeface="Bookman Old Style" pitchFamily="18" charset="0"/>
                <a:cs typeface="Courier New" pitchFamily="49" charset="0"/>
              </a:rPr>
            </a:br>
            <a:r>
              <a:rPr lang="ru-RU" b="1" dirty="0" smtClean="0">
                <a:solidFill>
                  <a:srgbClr val="140189"/>
                </a:solidFill>
                <a:latin typeface="Bookman Old Style" pitchFamily="18" charset="0"/>
                <a:cs typeface="Courier New" pitchFamily="49" charset="0"/>
              </a:rPr>
              <a:t>      страницы нашей истории!</a:t>
            </a:r>
            <a:br>
              <a:rPr lang="ru-RU" b="1" dirty="0" smtClean="0">
                <a:solidFill>
                  <a:srgbClr val="140189"/>
                </a:solidFill>
                <a:latin typeface="Bookman Old Style" pitchFamily="18" charset="0"/>
                <a:cs typeface="Courier New" pitchFamily="49" charset="0"/>
              </a:rPr>
            </a:br>
            <a:r>
              <a:rPr lang="ru-RU" b="1" dirty="0" smtClean="0">
                <a:solidFill>
                  <a:srgbClr val="140189"/>
                </a:solidFill>
                <a:latin typeface="Bookman Old Style" pitchFamily="18" charset="0"/>
                <a:cs typeface="Courier New" pitchFamily="49" charset="0"/>
              </a:rPr>
              <a:t>     Будьте  патриотами  нашей Родины.</a:t>
            </a:r>
            <a:endParaRPr lang="ru-RU" b="1" dirty="0">
              <a:solidFill>
                <a:srgbClr val="140189"/>
              </a:solidFill>
              <a:latin typeface="Bookman Old Style" pitchFamily="18" charset="0"/>
              <a:cs typeface="Courier New" pitchFamily="49" charset="0"/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3768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solidFill>
                  <a:srgbClr val="140189"/>
                </a:solidFill>
                <a:latin typeface="Bookman Old Style" pitchFamily="18" charset="0"/>
                <a:cs typeface="Courier New" pitchFamily="49" charset="0"/>
              </a:rPr>
              <a:t>           </a:t>
            </a:r>
            <a:endParaRPr lang="ru-RU" smtClean="0"/>
          </a:p>
        </p:txBody>
      </p:sp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475" y="3249613"/>
            <a:ext cx="7748588" cy="19383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>
          <a:xfrm>
            <a:off x="1928813" y="571500"/>
            <a:ext cx="2568575" cy="571500"/>
          </a:xfrm>
        </p:spPr>
        <p:txBody>
          <a:bodyPr/>
          <a:lstStyle/>
          <a:p>
            <a:r>
              <a:rPr lang="ru-RU" sz="2800" smtClean="0">
                <a:solidFill>
                  <a:srgbClr val="FF0000"/>
                </a:solidFill>
                <a:latin typeface="Bookman Old Style" pitchFamily="18" charset="0"/>
              </a:rPr>
              <a:t>Цель:</a:t>
            </a:r>
          </a:p>
        </p:txBody>
      </p:sp>
      <p:sp>
        <p:nvSpPr>
          <p:cNvPr id="15364" name="Содержимое 3"/>
          <p:cNvSpPr>
            <a:spLocks noGrp="1"/>
          </p:cNvSpPr>
          <p:nvPr>
            <p:ph sz="half" idx="2"/>
          </p:nvPr>
        </p:nvSpPr>
        <p:spPr>
          <a:xfrm>
            <a:off x="1357313" y="1214438"/>
            <a:ext cx="3786187" cy="16430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</a:t>
            </a:r>
            <a:r>
              <a:rPr lang="ru-RU" b="1" smtClean="0">
                <a:solidFill>
                  <a:srgbClr val="140189"/>
                </a:solidFill>
                <a:latin typeface="Bookman Old Style" pitchFamily="18" charset="0"/>
              </a:rPr>
              <a:t>развитие патриотических чувств у обучающихся</a:t>
            </a:r>
          </a:p>
        </p:txBody>
      </p:sp>
      <p:sp>
        <p:nvSpPr>
          <p:cNvPr id="1536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642938"/>
            <a:ext cx="4041775" cy="642937"/>
          </a:xfrm>
        </p:spPr>
        <p:txBody>
          <a:bodyPr/>
          <a:lstStyle/>
          <a:p>
            <a:r>
              <a:rPr lang="ru-RU" sz="2800" smtClean="0">
                <a:solidFill>
                  <a:srgbClr val="FF0000"/>
                </a:solidFill>
                <a:latin typeface="Bookman Old Style" pitchFamily="18" charset="0"/>
              </a:rPr>
              <a:t>Задачи: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86375" y="1285875"/>
            <a:ext cx="3400425" cy="407193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140189"/>
                </a:solidFill>
                <a:latin typeface="Bookman Old Style" pitchFamily="18" charset="0"/>
              </a:rPr>
              <a:t>- познакомить с историей Великой Отечественной войны;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140189"/>
                </a:solidFill>
                <a:latin typeface="Bookman Old Style" pitchFamily="18" charset="0"/>
              </a:rPr>
              <a:t>- воспитывать чувство гордости за нашу страну, уважения к истории своей страны и участникам войны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2786063"/>
            <a:ext cx="2714625" cy="3857625"/>
          </a:xfrm>
          <a:prstGeom prst="rect">
            <a:avLst/>
          </a:prstGeom>
          <a:noFill/>
          <a:ln w="57150">
            <a:solidFill>
              <a:srgbClr val="F7964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1428750" y="285750"/>
            <a:ext cx="7500938" cy="1500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5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Великая Отечественная война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429000" y="5286375"/>
            <a:ext cx="307181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2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1941 - 1945</a:t>
            </a:r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928813"/>
            <a:ext cx="2376488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1785938"/>
            <a:ext cx="22336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8" y="2786063"/>
            <a:ext cx="25717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643813" cy="1420813"/>
          </a:xfrm>
        </p:spPr>
        <p:txBody>
          <a:bodyPr/>
          <a:lstStyle/>
          <a:p>
            <a:r>
              <a:rPr lang="ru-RU" sz="2400" b="1" smtClean="0">
                <a:solidFill>
                  <a:srgbClr val="0000FF"/>
                </a:solidFill>
              </a:rPr>
              <a:t>22 июня 1941 года мирная жизнь советских людей была нарушена. Началась Великая Отечественная война.</a:t>
            </a:r>
            <a:r>
              <a:rPr lang="ru-RU" sz="2400" b="1" smtClean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214438"/>
            <a:ext cx="4433887" cy="17859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700" b="1" i="1" smtClean="0">
                <a:solidFill>
                  <a:srgbClr val="FF0000"/>
                </a:solidFill>
                <a:latin typeface="Times New Roman" pitchFamily="18" charset="0"/>
              </a:rPr>
              <a:t>        </a:t>
            </a:r>
            <a:r>
              <a:rPr lang="ru-RU" sz="1700" b="1" i="1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Пускай назад история листает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700" b="1" i="1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          Страницы легендарные свои.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700" b="1" i="1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          И память. Через годы пролетая,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700" b="1" i="1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          Ведет опять в походы и бои.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857625" y="2643188"/>
            <a:ext cx="5286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i="1">
                <a:solidFill>
                  <a:srgbClr val="FF0000"/>
                </a:solidFill>
                <a:latin typeface="Calibri" pitchFamily="34" charset="0"/>
              </a:rPr>
              <a:t>            Вот сорок первый год, конец июня, </a:t>
            </a:r>
          </a:p>
          <a:p>
            <a:pPr algn="ctr"/>
            <a:r>
              <a:rPr lang="ru-RU" sz="2000" b="1" i="1">
                <a:solidFill>
                  <a:srgbClr val="FF0000"/>
                </a:solidFill>
                <a:latin typeface="Calibri" pitchFamily="34" charset="0"/>
              </a:rPr>
              <a:t>         И люди спать легли спокойно накануне.</a:t>
            </a:r>
          </a:p>
          <a:p>
            <a:r>
              <a:rPr lang="ru-RU" sz="2000" b="1" i="1">
                <a:solidFill>
                  <a:srgbClr val="FF0000"/>
                </a:solidFill>
                <a:latin typeface="Calibri" pitchFamily="34" charset="0"/>
              </a:rPr>
              <a:t>            Но утром уже знала вся страна,</a:t>
            </a:r>
          </a:p>
          <a:p>
            <a:r>
              <a:rPr lang="ru-RU" sz="2000" b="1" i="1">
                <a:solidFill>
                  <a:srgbClr val="FF0000"/>
                </a:solidFill>
                <a:latin typeface="Calibri" pitchFamily="34" charset="0"/>
              </a:rPr>
              <a:t>            Что началась ужасная война. 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1071563"/>
            <a:ext cx="2133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4000500"/>
            <a:ext cx="28575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63" y="3286125"/>
            <a:ext cx="2162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38" y="142875"/>
            <a:ext cx="6572250" cy="1274763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В ходе войны было несколько битв, которые определили ее исход. Курская, Сталинградская, Ленинградская и, конечно, битва под Москвой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1571625"/>
            <a:ext cx="26701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857375" y="1785938"/>
            <a:ext cx="2336800" cy="1900237"/>
          </a:xfrm>
        </p:spPr>
      </p:pic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25" y="3929063"/>
            <a:ext cx="28130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4572000"/>
            <a:ext cx="3214688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313" y="0"/>
            <a:ext cx="8786812" cy="1785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CC0000"/>
                </a:solidFill>
              </a:rPr>
              <a:t/>
            </a:r>
            <a:br>
              <a:rPr lang="ru-RU" sz="2200" b="1" dirty="0" smtClean="0">
                <a:solidFill>
                  <a:srgbClr val="CC0000"/>
                </a:solidFill>
              </a:rPr>
            </a:br>
            <a:r>
              <a:rPr lang="ru-RU" sz="2200" b="1" dirty="0" smtClean="0">
                <a:solidFill>
                  <a:srgbClr val="CC0000"/>
                </a:solidFill>
              </a:rPr>
              <a:t>            </a:t>
            </a:r>
            <a:br>
              <a:rPr lang="ru-RU" sz="2200" b="1" dirty="0" smtClean="0">
                <a:solidFill>
                  <a:srgbClr val="CC0000"/>
                </a:solidFill>
              </a:rPr>
            </a:br>
            <a:r>
              <a:rPr lang="ru-RU" sz="2200" b="1" dirty="0" smtClean="0">
                <a:solidFill>
                  <a:srgbClr val="CC0000"/>
                </a:solidFill>
              </a:rPr>
              <a:t/>
            </a:r>
            <a:br>
              <a:rPr lang="ru-RU" sz="2200" b="1" dirty="0" smtClean="0">
                <a:solidFill>
                  <a:srgbClr val="CC0000"/>
                </a:solidFill>
              </a:rPr>
            </a:br>
            <a:r>
              <a:rPr lang="ru-RU" sz="2200" b="1" dirty="0" smtClean="0">
                <a:solidFill>
                  <a:srgbClr val="CC0000"/>
                </a:solidFill>
              </a:rPr>
              <a:t>            </a:t>
            </a:r>
            <a:br>
              <a:rPr lang="ru-RU" sz="2200" b="1" dirty="0" smtClean="0">
                <a:solidFill>
                  <a:srgbClr val="CC0000"/>
                </a:solidFill>
              </a:rPr>
            </a:br>
            <a:r>
              <a:rPr lang="ru-RU" sz="2200" b="1" dirty="0" smtClean="0">
                <a:solidFill>
                  <a:srgbClr val="CC0000"/>
                </a:solidFill>
              </a:rPr>
              <a:t/>
            </a:r>
            <a:br>
              <a:rPr lang="ru-RU" sz="2200" b="1" dirty="0" smtClean="0">
                <a:solidFill>
                  <a:srgbClr val="CC000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Они, матери и жены, невесты и сестры умели ждать. Ждать, надеяться, любить. И вселять надежду в того, кто на фронте, на передовой. Кто на войне. Но просто ждать и надеяться они не могли. Матери, жены, сестры, невесты – все, кто не на фронте – это есть тыл. Тыл должен работать на фронт: ведь победа ковалась не только на фронте, но и в  тылу врага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9459" name="Текст 4"/>
          <p:cNvSpPr>
            <a:spLocks noGrp="1"/>
          </p:cNvSpPr>
          <p:nvPr>
            <p:ph type="body" idx="1"/>
          </p:nvPr>
        </p:nvSpPr>
        <p:spPr>
          <a:xfrm>
            <a:off x="457200" y="1928813"/>
            <a:ext cx="4040188" cy="5000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2000250"/>
            <a:ext cx="4041775" cy="4286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9461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2357438"/>
            <a:ext cx="4041775" cy="421481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9462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2357438"/>
            <a:ext cx="2733675" cy="1714500"/>
          </a:xfrm>
          <a:ln w="57150">
            <a:solidFill>
              <a:srgbClr val="FFFF00"/>
            </a:solidFill>
          </a:ln>
        </p:spPr>
      </p:pic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2857500"/>
            <a:ext cx="2660650" cy="2143125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4286250"/>
            <a:ext cx="2571750" cy="15843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0" y="214313"/>
            <a:ext cx="4214813" cy="571500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Дети и война</a:t>
            </a:r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4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" y="1071563"/>
            <a:ext cx="2286000" cy="1982787"/>
          </a:xfrm>
        </p:spPr>
      </p:pic>
      <p:pic>
        <p:nvPicPr>
          <p:cNvPr id="20486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428625"/>
            <a:ext cx="25050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857625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6500813" y="3071813"/>
            <a:ext cx="2500312" cy="2286000"/>
          </a:xfrm>
        </p:spPr>
      </p:pic>
      <p:sp>
        <p:nvSpPr>
          <p:cNvPr id="20489" name="Прямоугольник 10"/>
          <p:cNvSpPr>
            <a:spLocks noChangeArrowheads="1"/>
          </p:cNvSpPr>
          <p:nvPr/>
        </p:nvSpPr>
        <p:spPr bwMode="auto">
          <a:xfrm>
            <a:off x="2571750" y="857250"/>
            <a:ext cx="3857625" cy="5632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1236"/>
                </a:solidFill>
                <a:latin typeface="Bookman Old Style" pitchFamily="18" charset="0"/>
              </a:rPr>
              <a:t>Дети войны – и веет холодом.</a:t>
            </a:r>
            <a:br>
              <a:rPr lang="ru-RU" b="1">
                <a:solidFill>
                  <a:srgbClr val="001236"/>
                </a:solidFill>
                <a:latin typeface="Bookman Old Style" pitchFamily="18" charset="0"/>
              </a:rPr>
            </a:br>
            <a:r>
              <a:rPr lang="ru-RU" b="1">
                <a:solidFill>
                  <a:srgbClr val="001236"/>
                </a:solidFill>
                <a:latin typeface="Bookman Old Style" pitchFamily="18" charset="0"/>
              </a:rPr>
              <a:t>Дети войны – и пахнет голодом</a:t>
            </a:r>
            <a:br>
              <a:rPr lang="ru-RU" b="1">
                <a:solidFill>
                  <a:srgbClr val="001236"/>
                </a:solidFill>
                <a:latin typeface="Bookman Old Style" pitchFamily="18" charset="0"/>
              </a:rPr>
            </a:br>
            <a:r>
              <a:rPr lang="ru-RU" b="1">
                <a:solidFill>
                  <a:srgbClr val="001236"/>
                </a:solidFill>
                <a:latin typeface="Bookman Old Style" pitchFamily="18" charset="0"/>
              </a:rPr>
              <a:t>Дети войны – и дыбом волосы:</a:t>
            </a:r>
            <a:br>
              <a:rPr lang="ru-RU" b="1">
                <a:solidFill>
                  <a:srgbClr val="001236"/>
                </a:solidFill>
                <a:latin typeface="Bookman Old Style" pitchFamily="18" charset="0"/>
              </a:rPr>
            </a:br>
            <a:r>
              <a:rPr lang="ru-RU" b="1">
                <a:solidFill>
                  <a:srgbClr val="001236"/>
                </a:solidFill>
                <a:latin typeface="Bookman Old Style" pitchFamily="18" charset="0"/>
              </a:rPr>
              <a:t>На челках детских…седые полосы.</a:t>
            </a:r>
            <a:br>
              <a:rPr lang="ru-RU" b="1">
                <a:solidFill>
                  <a:srgbClr val="001236"/>
                </a:solidFill>
                <a:latin typeface="Bookman Old Style" pitchFamily="18" charset="0"/>
              </a:rPr>
            </a:br>
            <a:r>
              <a:rPr lang="ru-RU" b="1">
                <a:solidFill>
                  <a:srgbClr val="001236"/>
                </a:solidFill>
                <a:latin typeface="Bookman Old Style" pitchFamily="18" charset="0"/>
              </a:rPr>
              <a:t>Глаза девчонки семилетней,</a:t>
            </a:r>
            <a:br>
              <a:rPr lang="ru-RU" b="1">
                <a:solidFill>
                  <a:srgbClr val="001236"/>
                </a:solidFill>
                <a:latin typeface="Bookman Old Style" pitchFamily="18" charset="0"/>
              </a:rPr>
            </a:br>
            <a:r>
              <a:rPr lang="ru-RU" b="1">
                <a:solidFill>
                  <a:srgbClr val="001236"/>
                </a:solidFill>
                <a:latin typeface="Bookman Old Style" pitchFamily="18" charset="0"/>
              </a:rPr>
              <a:t>Как два померкших огонька.</a:t>
            </a:r>
            <a:br>
              <a:rPr lang="ru-RU" b="1">
                <a:solidFill>
                  <a:srgbClr val="001236"/>
                </a:solidFill>
                <a:latin typeface="Bookman Old Style" pitchFamily="18" charset="0"/>
              </a:rPr>
            </a:br>
            <a:r>
              <a:rPr lang="ru-RU" b="1">
                <a:solidFill>
                  <a:srgbClr val="001236"/>
                </a:solidFill>
                <a:latin typeface="Bookman Old Style" pitchFamily="18" charset="0"/>
              </a:rPr>
              <a:t>На детском личике заметней</a:t>
            </a:r>
            <a:br>
              <a:rPr lang="ru-RU" b="1">
                <a:solidFill>
                  <a:srgbClr val="001236"/>
                </a:solidFill>
                <a:latin typeface="Bookman Old Style" pitchFamily="18" charset="0"/>
              </a:rPr>
            </a:br>
            <a:r>
              <a:rPr lang="ru-RU" b="1">
                <a:solidFill>
                  <a:srgbClr val="001236"/>
                </a:solidFill>
                <a:latin typeface="Bookman Old Style" pitchFamily="18" charset="0"/>
              </a:rPr>
              <a:t>Большая, тяжкая тоска.</a:t>
            </a:r>
            <a:br>
              <a:rPr lang="ru-RU" b="1">
                <a:solidFill>
                  <a:srgbClr val="001236"/>
                </a:solidFill>
                <a:latin typeface="Bookman Old Style" pitchFamily="18" charset="0"/>
              </a:rPr>
            </a:br>
            <a:r>
              <a:rPr lang="ru-RU" b="1">
                <a:solidFill>
                  <a:srgbClr val="001236"/>
                </a:solidFill>
                <a:latin typeface="Bookman Old Style" pitchFamily="18" charset="0"/>
              </a:rPr>
              <a:t>Она молчит, о чем ни спросишь,</a:t>
            </a:r>
            <a:br>
              <a:rPr lang="ru-RU" b="1">
                <a:solidFill>
                  <a:srgbClr val="001236"/>
                </a:solidFill>
                <a:latin typeface="Bookman Old Style" pitchFamily="18" charset="0"/>
              </a:rPr>
            </a:br>
            <a:r>
              <a:rPr lang="ru-RU" b="1">
                <a:solidFill>
                  <a:srgbClr val="001236"/>
                </a:solidFill>
                <a:latin typeface="Bookman Old Style" pitchFamily="18" charset="0"/>
              </a:rPr>
              <a:t>Пошутишь с ней – молчит в ответ,</a:t>
            </a:r>
            <a:br>
              <a:rPr lang="ru-RU" b="1">
                <a:solidFill>
                  <a:srgbClr val="001236"/>
                </a:solidFill>
                <a:latin typeface="Bookman Old Style" pitchFamily="18" charset="0"/>
              </a:rPr>
            </a:br>
            <a:r>
              <a:rPr lang="ru-RU" b="1">
                <a:solidFill>
                  <a:srgbClr val="001236"/>
                </a:solidFill>
                <a:latin typeface="Bookman Old Style" pitchFamily="18" charset="0"/>
              </a:rPr>
              <a:t>Как будто ей не семь, не восемь,</a:t>
            </a:r>
            <a:br>
              <a:rPr lang="ru-RU" b="1">
                <a:solidFill>
                  <a:srgbClr val="001236"/>
                </a:solidFill>
                <a:latin typeface="Bookman Old Style" pitchFamily="18" charset="0"/>
              </a:rPr>
            </a:br>
            <a:r>
              <a:rPr lang="ru-RU" b="1">
                <a:solidFill>
                  <a:srgbClr val="001236"/>
                </a:solidFill>
                <a:latin typeface="Bookman Old Style" pitchFamily="18" charset="0"/>
              </a:rPr>
              <a:t>А много, много горьких лет.</a:t>
            </a:r>
            <a:endParaRPr lang="ru-RU">
              <a:solidFill>
                <a:srgbClr val="00123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25" y="0"/>
            <a:ext cx="4429125" cy="500063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День Победы!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1507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500063"/>
            <a:ext cx="2214562" cy="2349500"/>
          </a:xfrm>
          <a:ln w="38100">
            <a:solidFill>
              <a:srgbClr val="0039AC"/>
            </a:solidFill>
          </a:ln>
        </p:spPr>
      </p:pic>
      <p:sp>
        <p:nvSpPr>
          <p:cNvPr id="21509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10" name="Содержимое 5"/>
          <p:cNvSpPr>
            <a:spLocks noGrp="1"/>
          </p:cNvSpPr>
          <p:nvPr>
            <p:ph sz="quarter" idx="4"/>
          </p:nvPr>
        </p:nvSpPr>
        <p:spPr>
          <a:xfrm>
            <a:off x="5000625" y="928688"/>
            <a:ext cx="4143375" cy="53578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900" b="1" i="1" smtClean="0">
                <a:solidFill>
                  <a:srgbClr val="140189"/>
                </a:solidFill>
                <a:latin typeface="Bookman Old Style" pitchFamily="18" charset="0"/>
              </a:rPr>
              <a:t>И мы пошли освобождать Европу.</a:t>
            </a:r>
          </a:p>
          <a:p>
            <a:pPr>
              <a:buFont typeface="Arial" charset="0"/>
              <a:buNone/>
            </a:pPr>
            <a:r>
              <a:rPr lang="ru-RU" sz="1900" b="1" i="1" smtClean="0">
                <a:solidFill>
                  <a:srgbClr val="140189"/>
                </a:solidFill>
                <a:latin typeface="Bookman Old Style" pitchFamily="18" charset="0"/>
              </a:rPr>
              <a:t>Солдаты наши в блиндажах, в окопах, </a:t>
            </a:r>
          </a:p>
          <a:p>
            <a:pPr>
              <a:buFont typeface="Arial" charset="0"/>
              <a:buNone/>
            </a:pPr>
            <a:r>
              <a:rPr lang="ru-RU" sz="1900" b="1" i="1" smtClean="0">
                <a:solidFill>
                  <a:srgbClr val="140189"/>
                </a:solidFill>
                <a:latin typeface="Bookman Old Style" pitchFamily="18" charset="0"/>
              </a:rPr>
              <a:t>В землянках, танках, дотах, дзотах,</a:t>
            </a:r>
          </a:p>
          <a:p>
            <a:pPr>
              <a:buFont typeface="Arial" charset="0"/>
              <a:buNone/>
            </a:pPr>
            <a:r>
              <a:rPr lang="ru-RU" sz="1900" b="1" i="1" smtClean="0">
                <a:solidFill>
                  <a:srgbClr val="140189"/>
                </a:solidFill>
                <a:latin typeface="Bookman Old Style" pitchFamily="18" charset="0"/>
              </a:rPr>
              <a:t>На кораблях и в самолетах…</a:t>
            </a:r>
          </a:p>
          <a:p>
            <a:pPr>
              <a:buFont typeface="Arial" charset="0"/>
              <a:buNone/>
            </a:pPr>
            <a:r>
              <a:rPr lang="ru-RU" sz="1900" b="1" i="1" smtClean="0">
                <a:solidFill>
                  <a:srgbClr val="140189"/>
                </a:solidFill>
                <a:latin typeface="Bookman Old Style" pitchFamily="18" charset="0"/>
              </a:rPr>
              <a:t>Фашистских оккупантов побеждали.</a:t>
            </a:r>
          </a:p>
          <a:p>
            <a:pPr>
              <a:buFont typeface="Arial" charset="0"/>
              <a:buNone/>
            </a:pPr>
            <a:r>
              <a:rPr lang="ru-RU" sz="1900" b="1" i="1" smtClean="0">
                <a:solidFill>
                  <a:srgbClr val="140189"/>
                </a:solidFill>
                <a:latin typeface="Bookman Old Style" pitchFamily="18" charset="0"/>
              </a:rPr>
              <a:t>До самого Берлина немцев гнали.</a:t>
            </a:r>
          </a:p>
          <a:p>
            <a:pPr>
              <a:buFont typeface="Arial" charset="0"/>
              <a:buNone/>
            </a:pPr>
            <a:r>
              <a:rPr lang="ru-RU" sz="1900" b="1" i="1" smtClean="0">
                <a:solidFill>
                  <a:srgbClr val="140189"/>
                </a:solidFill>
                <a:latin typeface="Bookman Old Style" pitchFamily="18" charset="0"/>
              </a:rPr>
              <a:t>Был взят Берлин, и на рейхстаг</a:t>
            </a:r>
          </a:p>
          <a:p>
            <a:pPr>
              <a:buFont typeface="Arial" charset="0"/>
              <a:buNone/>
            </a:pPr>
            <a:r>
              <a:rPr lang="ru-RU" sz="1900" b="1" i="1" smtClean="0">
                <a:solidFill>
                  <a:srgbClr val="140189"/>
                </a:solidFill>
                <a:latin typeface="Bookman Old Style" pitchFamily="18" charset="0"/>
              </a:rPr>
              <a:t>Был гордо водружен наш флаг</a:t>
            </a:r>
          </a:p>
        </p:txBody>
      </p:sp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1357313"/>
            <a:ext cx="2178050" cy="2286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829550" cy="571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Чтим память, помним всех!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3143250"/>
            <a:ext cx="2208212" cy="2143125"/>
          </a:xfrm>
          <a:ln w="57150">
            <a:solidFill>
              <a:srgbClr val="7030A0"/>
            </a:solidFill>
          </a:ln>
        </p:spPr>
      </p:pic>
      <p:pic>
        <p:nvPicPr>
          <p:cNvPr id="22532" name="Picture 2" descr="F:\мат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785813"/>
            <a:ext cx="1466850" cy="21431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533" name="Рисунок 7" descr="Празднование Дня Побед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13" y="3571875"/>
            <a:ext cx="1857375" cy="1857375"/>
          </a:xfrm>
          <a:prstGeom prst="rect">
            <a:avLst/>
          </a:prstGeom>
          <a:noFill/>
          <a:ln w="57150">
            <a:solidFill>
              <a:srgbClr val="140189"/>
            </a:solidFill>
            <a:miter lim="800000"/>
            <a:headEnd/>
            <a:tailEnd/>
          </a:ln>
        </p:spPr>
      </p:pic>
      <p:pic>
        <p:nvPicPr>
          <p:cNvPr id="22534" name="Picture 2" descr="F:\ico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50" y="3714750"/>
            <a:ext cx="2609850" cy="1671638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2535" name="Picture 2" descr="C:\Users\Алина\Documents\TN_д. Адабай памятник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0" y="1000125"/>
            <a:ext cx="2143125" cy="2500313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642938"/>
            <a:ext cx="2214562" cy="2071687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2537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688" y="714375"/>
            <a:ext cx="2357437" cy="2500313"/>
          </a:xfrm>
          <a:prstGeom prst="rect">
            <a:avLst/>
          </a:prstGeom>
          <a:noFill/>
          <a:ln w="57150">
            <a:solidFill>
              <a:srgbClr val="0039A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476</Words>
  <Application>Microsoft Office PowerPoint</Application>
  <PresentationFormat>Экран (4:3)</PresentationFormat>
  <Paragraphs>79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Calibri</vt:lpstr>
      <vt:lpstr>Arial</vt:lpstr>
      <vt:lpstr>Book Antiqua</vt:lpstr>
      <vt:lpstr>Bookman Old Style</vt:lpstr>
      <vt:lpstr>Times New Roman</vt:lpstr>
      <vt:lpstr>Segoe UI</vt:lpstr>
      <vt:lpstr>Wingdings</vt:lpstr>
      <vt:lpstr>Courier New</vt:lpstr>
      <vt:lpstr>Тема Office</vt:lpstr>
      <vt:lpstr>Поклонимся   великим тем годам! </vt:lpstr>
      <vt:lpstr>Слайд 2</vt:lpstr>
      <vt:lpstr>Слайд 3</vt:lpstr>
      <vt:lpstr>22 июня 1941 года мирная жизнь советских людей была нарушена. Началась Великая Отечественная война. </vt:lpstr>
      <vt:lpstr>   В ходе войны было несколько битв, которые определили ее исход. Курская, Сталинградская, Ленинградская и, конечно, битва под Москвой</vt:lpstr>
      <vt:lpstr>                             Они, матери и жены, невесты и сестры умели ждать. Ждать, надеяться, любить. И вселять надежду в того, кто на фронте, на передовой. Кто на войне. Но просто ждать и надеяться они не могли. Матери, жены, сестры, невесты – все, кто не на фронте – это есть тыл. Тыл должен работать на фронт: ведь победа ковалась не только на фронте, но и в  тылу врага.</vt:lpstr>
      <vt:lpstr>Дети и война</vt:lpstr>
      <vt:lpstr> День Победы! </vt:lpstr>
      <vt:lpstr>Чтим память, помним всех!</vt:lpstr>
      <vt:lpstr>Живая легенда   Савельев Фёдор Васильевич- родился 25 февраля 1921г</vt:lpstr>
      <vt:lpstr>Вечная память освободителям!</vt:lpstr>
      <vt:lpstr>  </vt:lpstr>
      <vt:lpstr>          С Днём Победы!</vt:lpstr>
      <vt:lpstr>Подарок ветерану</vt:lpstr>
      <vt:lpstr>Ссылки:</vt:lpstr>
      <vt:lpstr>       Помните и не забывайте       страницы нашей истории!      Будьте  патриотами  нашей Родины.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 1941 - 1945</dc:title>
  <dc:creator>Алина</dc:creator>
  <cp:lastModifiedBy>User</cp:lastModifiedBy>
  <cp:revision>48</cp:revision>
  <dcterms:created xsi:type="dcterms:W3CDTF">2015-03-06T09:02:22Z</dcterms:created>
  <dcterms:modified xsi:type="dcterms:W3CDTF">2015-03-18T05:24:47Z</dcterms:modified>
</cp:coreProperties>
</file>