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9" r:id="rId2"/>
    <p:sldId id="259" r:id="rId3"/>
    <p:sldId id="268" r:id="rId4"/>
    <p:sldId id="258" r:id="rId5"/>
    <p:sldId id="262" r:id="rId6"/>
    <p:sldId id="257" r:id="rId7"/>
    <p:sldId id="261" r:id="rId8"/>
    <p:sldId id="260" r:id="rId9"/>
    <p:sldId id="266" r:id="rId10"/>
    <p:sldId id="265" r:id="rId11"/>
    <p:sldId id="264" r:id="rId12"/>
    <p:sldId id="271" r:id="rId13"/>
    <p:sldId id="263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616DA210-FB5B-4158-B5E0-FEB733F419BA}" styleName="Светлый стиль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4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D31750-EEF6-480A-9B6C-5802F7706CF7}" type="datetimeFigureOut">
              <a:rPr lang="ru-RU" smtClean="0"/>
              <a:pPr/>
              <a:t>21.10.2013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ED305B-9417-475B-B2F5-9701BCA4DEB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D31750-EEF6-480A-9B6C-5802F7706CF7}" type="datetimeFigureOut">
              <a:rPr lang="ru-RU" smtClean="0"/>
              <a:pPr/>
              <a:t>21.10.2013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ED305B-9417-475B-B2F5-9701BCA4DEB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D31750-EEF6-480A-9B6C-5802F7706CF7}" type="datetimeFigureOut">
              <a:rPr lang="ru-RU" smtClean="0"/>
              <a:pPr/>
              <a:t>21.10.2013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ED305B-9417-475B-B2F5-9701BCA4DEB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44475"/>
            <a:ext cx="8385175" cy="14319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838200" y="1905000"/>
            <a:ext cx="3927475" cy="4191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918075" y="1905000"/>
            <a:ext cx="3927475" cy="4191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838200" y="6245225"/>
            <a:ext cx="1901825" cy="47625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4290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937375" y="6245225"/>
            <a:ext cx="1901825" cy="476250"/>
          </a:xfrm>
        </p:spPr>
        <p:txBody>
          <a:bodyPr/>
          <a:lstStyle>
            <a:lvl1pPr>
              <a:defRPr/>
            </a:lvl1pPr>
          </a:lstStyle>
          <a:p>
            <a:fld id="{ACA71F13-7C9D-408A-99F6-B79BE4449EC0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D31750-EEF6-480A-9B6C-5802F7706CF7}" type="datetimeFigureOut">
              <a:rPr lang="ru-RU" smtClean="0"/>
              <a:pPr/>
              <a:t>21.10.2013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ED305B-9417-475B-B2F5-9701BCA4DEB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D31750-EEF6-480A-9B6C-5802F7706CF7}" type="datetimeFigureOut">
              <a:rPr lang="ru-RU" smtClean="0"/>
              <a:pPr/>
              <a:t>21.10.2013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ED305B-9417-475B-B2F5-9701BCA4DEB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D31750-EEF6-480A-9B6C-5802F7706CF7}" type="datetimeFigureOut">
              <a:rPr lang="ru-RU" smtClean="0"/>
              <a:pPr/>
              <a:t>21.10.2013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ED305B-9417-475B-B2F5-9701BCA4DEB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D31750-EEF6-480A-9B6C-5802F7706CF7}" type="datetimeFigureOut">
              <a:rPr lang="ru-RU" smtClean="0"/>
              <a:pPr/>
              <a:t>21.10.2013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ED305B-9417-475B-B2F5-9701BCA4DEB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D31750-EEF6-480A-9B6C-5802F7706CF7}" type="datetimeFigureOut">
              <a:rPr lang="ru-RU" smtClean="0"/>
              <a:pPr/>
              <a:t>21.10.2013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ED305B-9417-475B-B2F5-9701BCA4DEB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D31750-EEF6-480A-9B6C-5802F7706CF7}" type="datetimeFigureOut">
              <a:rPr lang="ru-RU" smtClean="0"/>
              <a:pPr/>
              <a:t>21.10.2013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ED305B-9417-475B-B2F5-9701BCA4DEB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D31750-EEF6-480A-9B6C-5802F7706CF7}" type="datetimeFigureOut">
              <a:rPr lang="ru-RU" smtClean="0"/>
              <a:pPr/>
              <a:t>21.10.2013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ED305B-9417-475B-B2F5-9701BCA4DEB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D31750-EEF6-480A-9B6C-5802F7706CF7}" type="datetimeFigureOut">
              <a:rPr lang="ru-RU" smtClean="0"/>
              <a:pPr/>
              <a:t>21.10.2013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ED305B-9417-475B-B2F5-9701BCA4DEB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D31750-EEF6-480A-9B6C-5802F7706CF7}" type="datetimeFigureOut">
              <a:rPr lang="ru-RU" smtClean="0"/>
              <a:pPr/>
              <a:t>21.10.2013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ED305B-9417-475B-B2F5-9701BCA4DEB9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6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2.xml"/><Relationship Id="rId4" Type="http://schemas.openxmlformats.org/officeDocument/2006/relationships/hyperlink" Target="http://school-collection.edu.ru/catalog/res/289c1468-759e-4d0d-a583-5fdd25dee732/view/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6617" name="Picture 9" descr="maintre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513" y="-26988"/>
            <a:ext cx="9144000" cy="6884988"/>
          </a:xfrm>
          <a:prstGeom prst="rect">
            <a:avLst/>
          </a:prstGeom>
          <a:noFill/>
        </p:spPr>
      </p:pic>
      <p:sp>
        <p:nvSpPr>
          <p:cNvPr id="196610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758825" y="0"/>
            <a:ext cx="8385175" cy="1431925"/>
          </a:xfrm>
        </p:spPr>
        <p:txBody>
          <a:bodyPr/>
          <a:lstStyle/>
          <a:p>
            <a:r>
              <a:rPr lang="ru-RU" dirty="0" smtClean="0">
                <a:solidFill>
                  <a:srgbClr val="666633"/>
                </a:solidFill>
              </a:rPr>
              <a:t> </a:t>
            </a:r>
            <a:endParaRPr lang="ru-RU" dirty="0">
              <a:solidFill>
                <a:srgbClr val="666633"/>
              </a:solidFill>
            </a:endParaRPr>
          </a:p>
        </p:txBody>
      </p:sp>
      <p:sp>
        <p:nvSpPr>
          <p:cNvPr id="196611" name="Rectangle 3"/>
          <p:cNvSpPr>
            <a:spLocks noGrp="1" noRot="1" noChangeArrowheads="1"/>
          </p:cNvSpPr>
          <p:nvPr>
            <p:ph type="body" sz="half" idx="1"/>
          </p:nvPr>
        </p:nvSpPr>
        <p:spPr>
          <a:xfrm>
            <a:off x="684213" y="5589588"/>
            <a:ext cx="7127875" cy="935037"/>
          </a:xfrm>
        </p:spPr>
        <p:txBody>
          <a:bodyPr>
            <a:normAutofit/>
          </a:bodyPr>
          <a:lstStyle/>
          <a:p>
            <a:pPr>
              <a:lnSpc>
                <a:spcPct val="80000"/>
              </a:lnSpc>
              <a:buFont typeface="Wingdings" pitchFamily="2" charset="2"/>
              <a:buNone/>
            </a:pPr>
            <a:endParaRPr lang="ru-RU" sz="800" dirty="0">
              <a:solidFill>
                <a:srgbClr val="666633"/>
              </a:solidFill>
              <a:effectLst/>
              <a:latin typeface="Impact" pitchFamily="34" charset="0"/>
            </a:endParaRP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ru-RU" sz="800" dirty="0">
                <a:solidFill>
                  <a:srgbClr val="666633"/>
                </a:solidFill>
                <a:effectLst/>
                <a:latin typeface="Impact" pitchFamily="34" charset="0"/>
              </a:rPr>
              <a:t> 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ru-RU" sz="800" dirty="0">
                <a:solidFill>
                  <a:srgbClr val="666633"/>
                </a:solidFill>
                <a:effectLst/>
                <a:latin typeface="Impact" pitchFamily="34" charset="0"/>
              </a:rPr>
              <a:t> </a:t>
            </a:r>
          </a:p>
        </p:txBody>
      </p:sp>
      <p:sp>
        <p:nvSpPr>
          <p:cNvPr id="196619" name="Text Box 11"/>
          <p:cNvSpPr txBox="1">
            <a:spLocks noChangeArrowheads="1"/>
          </p:cNvSpPr>
          <p:nvPr/>
        </p:nvSpPr>
        <p:spPr bwMode="auto">
          <a:xfrm>
            <a:off x="611188" y="1412875"/>
            <a:ext cx="6048375" cy="9417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lnSpc>
                <a:spcPct val="80000"/>
              </a:lnSpc>
              <a:spcBef>
                <a:spcPct val="20000"/>
              </a:spcBef>
              <a:buClr>
                <a:schemeClr val="hlink"/>
              </a:buClr>
            </a:pPr>
            <a:r>
              <a:rPr lang="ru-RU" sz="2400" dirty="0" smtClean="0">
                <a:solidFill>
                  <a:srgbClr val="666633"/>
                </a:solidFill>
                <a:latin typeface="Impact" pitchFamily="34" charset="0"/>
              </a:rPr>
              <a:t> </a:t>
            </a:r>
            <a:endParaRPr lang="ru-RU" sz="2400" dirty="0">
              <a:solidFill>
                <a:srgbClr val="666633"/>
              </a:solidFill>
              <a:latin typeface="Impact" pitchFamily="34" charset="0"/>
            </a:endParaRPr>
          </a:p>
          <a:p>
            <a:pPr>
              <a:spcBef>
                <a:spcPct val="50000"/>
              </a:spcBef>
            </a:pPr>
            <a:endParaRPr lang="ru-RU" sz="2400" dirty="0">
              <a:latin typeface="Impact" pitchFamily="34" charset="0"/>
            </a:endParaRPr>
          </a:p>
        </p:txBody>
      </p:sp>
      <p:sp>
        <p:nvSpPr>
          <p:cNvPr id="196620" name="Text Box 12"/>
          <p:cNvSpPr txBox="1">
            <a:spLocks noChangeArrowheads="1"/>
          </p:cNvSpPr>
          <p:nvPr/>
        </p:nvSpPr>
        <p:spPr bwMode="auto">
          <a:xfrm>
            <a:off x="611188" y="2922588"/>
            <a:ext cx="6840537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20000"/>
              </a:spcBef>
              <a:buClr>
                <a:schemeClr val="hlink"/>
              </a:buClr>
            </a:pPr>
            <a:endParaRPr lang="ru-RU" sz="2400" dirty="0">
              <a:solidFill>
                <a:srgbClr val="666633"/>
              </a:solidFill>
              <a:latin typeface="Impact" pitchFamily="34" charset="0"/>
            </a:endParaRPr>
          </a:p>
          <a:p>
            <a:pPr>
              <a:spcBef>
                <a:spcPct val="50000"/>
              </a:spcBef>
            </a:pPr>
            <a:endParaRPr lang="ru-RU" sz="2400" dirty="0">
              <a:latin typeface="Impact" pitchFamily="34" charset="0"/>
            </a:endParaRPr>
          </a:p>
        </p:txBody>
      </p:sp>
      <p:sp>
        <p:nvSpPr>
          <p:cNvPr id="10" name="Содержимое 9"/>
          <p:cNvSpPr>
            <a:spLocks noGrp="1"/>
          </p:cNvSpPr>
          <p:nvPr>
            <p:ph sz="half" idx="2"/>
          </p:nvPr>
        </p:nvSpPr>
        <p:spPr>
          <a:xfrm>
            <a:off x="251520" y="836712"/>
            <a:ext cx="8594031" cy="5259288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7200" dirty="0" smtClean="0">
                <a:solidFill>
                  <a:srgbClr val="666633"/>
                </a:solidFill>
                <a:latin typeface="Impact" pitchFamily="34" charset="0"/>
              </a:rPr>
              <a:t> </a:t>
            </a:r>
            <a:endParaRPr lang="ru-RU" sz="72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6617" name="Picture 9" descr="maintre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513" y="-26988"/>
            <a:ext cx="9144000" cy="6884988"/>
          </a:xfrm>
          <a:prstGeom prst="rect">
            <a:avLst/>
          </a:prstGeom>
          <a:noFill/>
        </p:spPr>
      </p:pic>
      <p:sp>
        <p:nvSpPr>
          <p:cNvPr id="196610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758825" y="0"/>
            <a:ext cx="8277671" cy="1431925"/>
          </a:xfrm>
        </p:spPr>
        <p:txBody>
          <a:bodyPr/>
          <a:lstStyle/>
          <a:p>
            <a:r>
              <a:rPr lang="ru-RU" b="1" dirty="0" smtClean="0">
                <a:solidFill>
                  <a:srgbClr val="666633"/>
                </a:solidFill>
                <a:latin typeface="Impact" pitchFamily="34" charset="0"/>
              </a:rPr>
              <a:t>Типы    корневых   систем</a:t>
            </a:r>
            <a:endParaRPr lang="ru-RU" dirty="0">
              <a:solidFill>
                <a:srgbClr val="666633"/>
              </a:solidFill>
            </a:endParaRPr>
          </a:p>
        </p:txBody>
      </p:sp>
      <p:sp>
        <p:nvSpPr>
          <p:cNvPr id="196611" name="Rectangle 3"/>
          <p:cNvSpPr>
            <a:spLocks noGrp="1" noRot="1" noChangeArrowheads="1"/>
          </p:cNvSpPr>
          <p:nvPr>
            <p:ph type="body" sz="half" idx="1"/>
          </p:nvPr>
        </p:nvSpPr>
        <p:spPr>
          <a:xfrm>
            <a:off x="684213" y="5589588"/>
            <a:ext cx="7127875" cy="935037"/>
          </a:xfrm>
        </p:spPr>
        <p:txBody>
          <a:bodyPr>
            <a:normAutofit/>
          </a:bodyPr>
          <a:lstStyle/>
          <a:p>
            <a:pPr>
              <a:lnSpc>
                <a:spcPct val="80000"/>
              </a:lnSpc>
              <a:buFont typeface="Wingdings" pitchFamily="2" charset="2"/>
              <a:buNone/>
            </a:pPr>
            <a:endParaRPr lang="ru-RU" sz="800" dirty="0">
              <a:solidFill>
                <a:srgbClr val="666633"/>
              </a:solidFill>
              <a:effectLst/>
              <a:latin typeface="Impact" pitchFamily="34" charset="0"/>
            </a:endParaRP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ru-RU" sz="800" dirty="0">
                <a:solidFill>
                  <a:srgbClr val="666633"/>
                </a:solidFill>
                <a:effectLst/>
                <a:latin typeface="Impact" pitchFamily="34" charset="0"/>
              </a:rPr>
              <a:t> 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ru-RU" sz="800" dirty="0">
                <a:solidFill>
                  <a:srgbClr val="666633"/>
                </a:solidFill>
                <a:effectLst/>
                <a:latin typeface="Impact" pitchFamily="34" charset="0"/>
              </a:rPr>
              <a:t> </a:t>
            </a:r>
          </a:p>
        </p:txBody>
      </p:sp>
      <p:sp>
        <p:nvSpPr>
          <p:cNvPr id="196619" name="Text Box 11"/>
          <p:cNvSpPr txBox="1">
            <a:spLocks noChangeArrowheads="1"/>
          </p:cNvSpPr>
          <p:nvPr/>
        </p:nvSpPr>
        <p:spPr bwMode="auto">
          <a:xfrm>
            <a:off x="611188" y="1412875"/>
            <a:ext cx="6048375" cy="9417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lnSpc>
                <a:spcPct val="80000"/>
              </a:lnSpc>
              <a:spcBef>
                <a:spcPct val="20000"/>
              </a:spcBef>
              <a:buClr>
                <a:schemeClr val="hlink"/>
              </a:buClr>
            </a:pPr>
            <a:r>
              <a:rPr lang="ru-RU" sz="2400" dirty="0" smtClean="0">
                <a:solidFill>
                  <a:srgbClr val="666633"/>
                </a:solidFill>
                <a:latin typeface="Impact" pitchFamily="34" charset="0"/>
              </a:rPr>
              <a:t> </a:t>
            </a:r>
            <a:endParaRPr lang="ru-RU" sz="2400" dirty="0">
              <a:solidFill>
                <a:srgbClr val="666633"/>
              </a:solidFill>
              <a:latin typeface="Impact" pitchFamily="34" charset="0"/>
            </a:endParaRPr>
          </a:p>
          <a:p>
            <a:pPr>
              <a:spcBef>
                <a:spcPct val="50000"/>
              </a:spcBef>
            </a:pPr>
            <a:endParaRPr lang="ru-RU" sz="2400" dirty="0">
              <a:latin typeface="Impact" pitchFamily="34" charset="0"/>
            </a:endParaRPr>
          </a:p>
        </p:txBody>
      </p:sp>
      <p:sp>
        <p:nvSpPr>
          <p:cNvPr id="196620" name="Text Box 12"/>
          <p:cNvSpPr txBox="1">
            <a:spLocks noChangeArrowheads="1"/>
          </p:cNvSpPr>
          <p:nvPr/>
        </p:nvSpPr>
        <p:spPr bwMode="auto">
          <a:xfrm>
            <a:off x="611188" y="2922588"/>
            <a:ext cx="6840537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20000"/>
              </a:spcBef>
              <a:buClr>
                <a:schemeClr val="hlink"/>
              </a:buClr>
            </a:pPr>
            <a:endParaRPr lang="ru-RU" sz="2400" dirty="0">
              <a:solidFill>
                <a:srgbClr val="666633"/>
              </a:solidFill>
              <a:latin typeface="Impact" pitchFamily="34" charset="0"/>
            </a:endParaRPr>
          </a:p>
          <a:p>
            <a:pPr>
              <a:spcBef>
                <a:spcPct val="50000"/>
              </a:spcBef>
            </a:pPr>
            <a:endParaRPr lang="ru-RU" sz="2400" dirty="0">
              <a:latin typeface="Impact" pitchFamily="34" charset="0"/>
            </a:endParaRPr>
          </a:p>
        </p:txBody>
      </p:sp>
      <p:sp>
        <p:nvSpPr>
          <p:cNvPr id="10" name="Содержимое 9"/>
          <p:cNvSpPr>
            <a:spLocks noGrp="1"/>
          </p:cNvSpPr>
          <p:nvPr>
            <p:ph sz="half" idx="2"/>
          </p:nvPr>
        </p:nvSpPr>
        <p:spPr>
          <a:xfrm>
            <a:off x="323529" y="1905000"/>
            <a:ext cx="8522022" cy="4191000"/>
          </a:xfrm>
        </p:spPr>
        <p:txBody>
          <a:bodyPr/>
          <a:lstStyle/>
          <a:p>
            <a:pPr>
              <a:buNone/>
            </a:pPr>
            <a:endParaRPr lang="ru-RU" dirty="0"/>
          </a:p>
          <a:p>
            <a:endParaRPr lang="ru-RU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971600" y="5517232"/>
            <a:ext cx="194421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>Стержневая</a:t>
            </a:r>
            <a:endParaRPr lang="ru-RU" b="1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6372200" y="5517232"/>
            <a:ext cx="140140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/>
              <a:t>Мочковатая</a:t>
            </a:r>
            <a:endParaRPr lang="ru-RU" b="1" dirty="0"/>
          </a:p>
        </p:txBody>
      </p:sp>
      <p:pic>
        <p:nvPicPr>
          <p:cNvPr id="14" name="Picture 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96136" y="1700808"/>
            <a:ext cx="2268384" cy="3600400"/>
          </a:xfrm>
          <a:prstGeom prst="rect">
            <a:avLst/>
          </a:prstGeom>
          <a:noFill/>
        </p:spPr>
      </p:pic>
      <p:pic>
        <p:nvPicPr>
          <p:cNvPr id="15" name="Picture 10" descr="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3568" y="1556792"/>
            <a:ext cx="2350341" cy="3672408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6617" name="Picture 9" descr="maintre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26988"/>
            <a:ext cx="9144000" cy="6884988"/>
          </a:xfrm>
          <a:prstGeom prst="rect">
            <a:avLst/>
          </a:prstGeom>
          <a:noFill/>
        </p:spPr>
      </p:pic>
      <p:sp>
        <p:nvSpPr>
          <p:cNvPr id="196610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758825" y="0"/>
            <a:ext cx="8385175" cy="1431925"/>
          </a:xfrm>
        </p:spPr>
        <p:txBody>
          <a:bodyPr/>
          <a:lstStyle/>
          <a:p>
            <a:r>
              <a:rPr lang="ru-RU" dirty="0" smtClean="0">
                <a:solidFill>
                  <a:srgbClr val="666633"/>
                </a:solidFill>
              </a:rPr>
              <a:t> </a:t>
            </a:r>
            <a:endParaRPr lang="ru-RU" dirty="0">
              <a:solidFill>
                <a:srgbClr val="666633"/>
              </a:solidFill>
            </a:endParaRPr>
          </a:p>
        </p:txBody>
      </p:sp>
      <p:sp>
        <p:nvSpPr>
          <p:cNvPr id="196611" name="Rectangle 3"/>
          <p:cNvSpPr>
            <a:spLocks noGrp="1" noRot="1" noChangeArrowheads="1"/>
          </p:cNvSpPr>
          <p:nvPr>
            <p:ph type="body" sz="half" idx="1"/>
          </p:nvPr>
        </p:nvSpPr>
        <p:spPr>
          <a:xfrm>
            <a:off x="684213" y="5589588"/>
            <a:ext cx="7127875" cy="935037"/>
          </a:xfrm>
        </p:spPr>
        <p:txBody>
          <a:bodyPr>
            <a:normAutofit/>
          </a:bodyPr>
          <a:lstStyle/>
          <a:p>
            <a:pPr>
              <a:lnSpc>
                <a:spcPct val="80000"/>
              </a:lnSpc>
              <a:buFont typeface="Wingdings" pitchFamily="2" charset="2"/>
              <a:buNone/>
            </a:pPr>
            <a:endParaRPr lang="ru-RU" sz="800" dirty="0">
              <a:solidFill>
                <a:srgbClr val="666633"/>
              </a:solidFill>
              <a:effectLst/>
              <a:latin typeface="Impact" pitchFamily="34" charset="0"/>
            </a:endParaRP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ru-RU" sz="800" dirty="0">
                <a:solidFill>
                  <a:srgbClr val="666633"/>
                </a:solidFill>
                <a:effectLst/>
                <a:latin typeface="Impact" pitchFamily="34" charset="0"/>
              </a:rPr>
              <a:t> 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ru-RU" sz="800" dirty="0">
                <a:solidFill>
                  <a:srgbClr val="666633"/>
                </a:solidFill>
                <a:effectLst/>
                <a:latin typeface="Impact" pitchFamily="34" charset="0"/>
              </a:rPr>
              <a:t> </a:t>
            </a:r>
          </a:p>
        </p:txBody>
      </p:sp>
      <p:sp>
        <p:nvSpPr>
          <p:cNvPr id="196619" name="Text Box 11"/>
          <p:cNvSpPr txBox="1">
            <a:spLocks noChangeArrowheads="1"/>
          </p:cNvSpPr>
          <p:nvPr/>
        </p:nvSpPr>
        <p:spPr bwMode="auto">
          <a:xfrm>
            <a:off x="611188" y="1412875"/>
            <a:ext cx="6048375" cy="9417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lnSpc>
                <a:spcPct val="80000"/>
              </a:lnSpc>
              <a:spcBef>
                <a:spcPct val="20000"/>
              </a:spcBef>
              <a:buClr>
                <a:schemeClr val="hlink"/>
              </a:buClr>
            </a:pPr>
            <a:r>
              <a:rPr lang="ru-RU" sz="2400" dirty="0" smtClean="0">
                <a:solidFill>
                  <a:srgbClr val="666633"/>
                </a:solidFill>
                <a:latin typeface="Impact" pitchFamily="34" charset="0"/>
              </a:rPr>
              <a:t> </a:t>
            </a:r>
            <a:endParaRPr lang="ru-RU" sz="2400" dirty="0">
              <a:solidFill>
                <a:srgbClr val="666633"/>
              </a:solidFill>
              <a:latin typeface="Impact" pitchFamily="34" charset="0"/>
            </a:endParaRPr>
          </a:p>
          <a:p>
            <a:pPr>
              <a:spcBef>
                <a:spcPct val="50000"/>
              </a:spcBef>
            </a:pPr>
            <a:endParaRPr lang="ru-RU" sz="2400" dirty="0">
              <a:latin typeface="Impact" pitchFamily="34" charset="0"/>
            </a:endParaRPr>
          </a:p>
        </p:txBody>
      </p:sp>
      <p:sp>
        <p:nvSpPr>
          <p:cNvPr id="196620" name="Text Box 12"/>
          <p:cNvSpPr txBox="1">
            <a:spLocks noChangeArrowheads="1"/>
          </p:cNvSpPr>
          <p:nvPr/>
        </p:nvSpPr>
        <p:spPr bwMode="auto">
          <a:xfrm>
            <a:off x="611188" y="2922588"/>
            <a:ext cx="6840537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20000"/>
              </a:spcBef>
              <a:buClr>
                <a:schemeClr val="hlink"/>
              </a:buClr>
            </a:pPr>
            <a:endParaRPr lang="ru-RU" sz="2400" dirty="0">
              <a:solidFill>
                <a:srgbClr val="666633"/>
              </a:solidFill>
              <a:latin typeface="Impact" pitchFamily="34" charset="0"/>
            </a:endParaRPr>
          </a:p>
          <a:p>
            <a:pPr>
              <a:spcBef>
                <a:spcPct val="50000"/>
              </a:spcBef>
            </a:pPr>
            <a:endParaRPr lang="ru-RU" sz="2400" dirty="0">
              <a:latin typeface="Impact" pitchFamily="34" charset="0"/>
            </a:endParaRPr>
          </a:p>
        </p:txBody>
      </p:sp>
      <p:sp>
        <p:nvSpPr>
          <p:cNvPr id="10" name="Содержимое 9"/>
          <p:cNvSpPr>
            <a:spLocks noGrp="1"/>
          </p:cNvSpPr>
          <p:nvPr>
            <p:ph sz="half" idx="2"/>
          </p:nvPr>
        </p:nvSpPr>
        <p:spPr>
          <a:xfrm>
            <a:off x="395537" y="1340768"/>
            <a:ext cx="8450014" cy="3600400"/>
          </a:xfrm>
        </p:spPr>
        <p:txBody>
          <a:bodyPr>
            <a:normAutofit fontScale="25000" lnSpcReduction="20000"/>
          </a:bodyPr>
          <a:lstStyle/>
          <a:p>
            <a:pPr>
              <a:buNone/>
            </a:pPr>
            <a:r>
              <a:rPr lang="ru-RU" sz="7200" b="1" dirty="0" smtClean="0"/>
              <a:t>Цель</a:t>
            </a:r>
            <a:r>
              <a:rPr lang="ru-RU" sz="7200" b="1" dirty="0"/>
              <a:t>: исследовать строение </a:t>
            </a:r>
            <a:r>
              <a:rPr lang="ru-RU" sz="7200" b="1" dirty="0" smtClean="0"/>
              <a:t> </a:t>
            </a:r>
            <a:r>
              <a:rPr lang="ru-RU" sz="7200" b="1" dirty="0"/>
              <a:t>стержневых и мочковатых корневых систем.</a:t>
            </a:r>
          </a:p>
          <a:p>
            <a:pPr>
              <a:buNone/>
            </a:pPr>
            <a:r>
              <a:rPr lang="ru-RU" sz="7200" b="1" dirty="0"/>
              <a:t>Оборудование: </a:t>
            </a:r>
            <a:r>
              <a:rPr lang="ru-RU" sz="7200" b="1" dirty="0" smtClean="0"/>
              <a:t>  </a:t>
            </a:r>
            <a:r>
              <a:rPr lang="ru-RU" sz="7200" b="1" dirty="0"/>
              <a:t>гербарии растений со стержневой и мочковатой корневыми </a:t>
            </a:r>
            <a:r>
              <a:rPr lang="ru-RU" sz="7200" b="1" dirty="0" smtClean="0"/>
              <a:t>  </a:t>
            </a:r>
          </a:p>
          <a:p>
            <a:pPr>
              <a:buNone/>
            </a:pPr>
            <a:r>
              <a:rPr lang="ru-RU" sz="7200" b="1" dirty="0"/>
              <a:t> </a:t>
            </a:r>
            <a:r>
              <a:rPr lang="ru-RU" sz="7200" b="1" dirty="0" smtClean="0"/>
              <a:t>                               системами.</a:t>
            </a:r>
            <a:endParaRPr lang="ru-RU" sz="7200" b="1" dirty="0"/>
          </a:p>
          <a:p>
            <a:pPr>
              <a:buNone/>
            </a:pPr>
            <a:r>
              <a:rPr lang="ru-RU" sz="7200" b="1" dirty="0"/>
              <a:t>                                       </a:t>
            </a:r>
            <a:r>
              <a:rPr lang="ru-RU" sz="7200" b="1" dirty="0" smtClean="0"/>
              <a:t>                    </a:t>
            </a:r>
            <a:r>
              <a:rPr lang="ru-RU" sz="7200" b="1" dirty="0"/>
              <a:t>Ход работы:</a:t>
            </a:r>
          </a:p>
          <a:p>
            <a:pPr>
              <a:buNone/>
            </a:pPr>
            <a:r>
              <a:rPr lang="ru-RU" sz="7200" b="1" dirty="0"/>
              <a:t> 1. По учебнику стр. 51 прочтите, какие корневые системы называются стержневыми, а какие мочковатыми. </a:t>
            </a:r>
          </a:p>
          <a:p>
            <a:pPr>
              <a:buNone/>
            </a:pPr>
            <a:r>
              <a:rPr lang="ru-RU" sz="7200" b="1" dirty="0"/>
              <a:t>2. Найдите  в гербариях стержневые и мочковатые корневые системы. </a:t>
            </a:r>
          </a:p>
          <a:p>
            <a:pPr>
              <a:buNone/>
            </a:pPr>
            <a:r>
              <a:rPr lang="ru-RU" sz="7200" b="1" dirty="0"/>
              <a:t>3. Запишите в таблицу название растения и тип его корневой системы.  </a:t>
            </a:r>
          </a:p>
          <a:p>
            <a:pPr>
              <a:buNone/>
            </a:pPr>
            <a:r>
              <a:rPr lang="ru-RU" sz="7200" b="1" dirty="0"/>
              <a:t>4. Рассмотрите стержневые корневые системы растений. Зарисуйте стержневую корневую систему, подпишите все виды корней.</a:t>
            </a:r>
          </a:p>
          <a:p>
            <a:pPr>
              <a:buNone/>
            </a:pPr>
            <a:r>
              <a:rPr lang="ru-RU" sz="7200" b="1" dirty="0"/>
              <a:t>5.Рассмотрите мочковатые корневые системы растений. Зарисуйте мочковатую корневую систему, подпишите все виды корней</a:t>
            </a:r>
            <a:r>
              <a:rPr lang="ru-RU" sz="7200" b="1" dirty="0" smtClean="0"/>
              <a:t>.</a:t>
            </a:r>
            <a:endParaRPr lang="ru-RU" sz="7200" b="1" dirty="0"/>
          </a:p>
          <a:p>
            <a:pPr>
              <a:buNone/>
            </a:pPr>
            <a:r>
              <a:rPr lang="ru-RU" sz="7200" b="1" dirty="0" smtClean="0"/>
              <a:t>6</a:t>
            </a:r>
            <a:r>
              <a:rPr lang="ru-RU" sz="7200" b="1" dirty="0"/>
              <a:t>. Сравните корневые системы. Сделайте вывод о сходствах и различиях стержневой и мочковатой корневых систем.</a:t>
            </a:r>
          </a:p>
          <a:p>
            <a:pPr>
              <a:buNone/>
            </a:pPr>
            <a:endParaRPr lang="ru-RU" dirty="0"/>
          </a:p>
        </p:txBody>
      </p:sp>
      <p:sp>
        <p:nvSpPr>
          <p:cNvPr id="3073" name="Rectangle 1"/>
          <p:cNvSpPr>
            <a:spLocks noChangeArrowheads="1"/>
          </p:cNvSpPr>
          <p:nvPr/>
        </p:nvSpPr>
        <p:spPr bwMode="auto">
          <a:xfrm>
            <a:off x="611560" y="188640"/>
            <a:ext cx="7416824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3600" b="1" dirty="0" smtClean="0">
                <a:solidFill>
                  <a:srgbClr val="666633"/>
                </a:solidFill>
                <a:latin typeface="Impact" pitchFamily="34" charset="0"/>
              </a:rPr>
              <a:t>              Лабораторная    работа:   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3600" b="1" dirty="0" smtClean="0">
                <a:solidFill>
                  <a:srgbClr val="666633"/>
                </a:solidFill>
                <a:latin typeface="Impact" pitchFamily="34" charset="0"/>
              </a:rPr>
              <a:t>        «Типы    корневых   систем»</a:t>
            </a:r>
            <a:endParaRPr kumimoji="0" lang="ru-RU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11" name="Таблица 10"/>
          <p:cNvGraphicFramePr>
            <a:graphicFrameLocks noGrp="1"/>
          </p:cNvGraphicFramePr>
          <p:nvPr/>
        </p:nvGraphicFramePr>
        <p:xfrm>
          <a:off x="1187624" y="5085184"/>
          <a:ext cx="6696744" cy="1668780"/>
        </p:xfrm>
        <a:graphic>
          <a:graphicData uri="http://schemas.openxmlformats.org/drawingml/2006/table">
            <a:tbl>
              <a:tblPr>
                <a:tableStyleId>{616DA210-FB5B-4158-B5E0-FEB733F419BA}</a:tableStyleId>
              </a:tblPr>
              <a:tblGrid>
                <a:gridCol w="1674186"/>
                <a:gridCol w="1674186"/>
                <a:gridCol w="1674186"/>
                <a:gridCol w="1674186"/>
              </a:tblGrid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/>
                        <a:t>Название растения</a:t>
                      </a:r>
                      <a:endParaRPr lang="ru-RU" sz="14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6675" marR="66675" marT="66675" marB="66675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/>
                        <a:t>Тип корневой системы</a:t>
                      </a:r>
                      <a:endParaRPr lang="ru-RU" sz="14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6675" marR="66675" marT="66675" marB="66675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/>
                        <a:t>Особенности строения корневой системы (рисунок, виды корней)</a:t>
                      </a:r>
                      <a:endParaRPr lang="ru-RU" sz="14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6675" marR="66675" marT="66675" marB="66675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/>
                        <a:t>Класс</a:t>
                      </a:r>
                      <a:r>
                        <a:rPr lang="ru-RU" sz="1400" b="1" dirty="0"/>
                        <a:t>, к которому относится растение.</a:t>
                      </a:r>
                      <a:endParaRPr lang="ru-RU" sz="14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6675" marR="66675" marT="66675" marB="66675"/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/>
                        <a:t>1.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/>
                        <a:t>2.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6675" marR="66675" marT="66675" marB="66675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/>
                        <a:t> 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6675" marR="66675" marT="66675" marB="66675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/>
                        <a:t> 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6675" marR="66675" marT="66675" marB="66675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/>
                        <a:t> 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6675" marR="66675" marT="66675" marB="66675"/>
                </a:tc>
              </a:tr>
            </a:tbl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6617" name="Picture 9" descr="maintre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84988"/>
          </a:xfrm>
          <a:prstGeom prst="rect">
            <a:avLst/>
          </a:prstGeom>
          <a:noFill/>
        </p:spPr>
      </p:pic>
      <p:sp>
        <p:nvSpPr>
          <p:cNvPr id="196610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758825" y="0"/>
            <a:ext cx="8385175" cy="1431925"/>
          </a:xfrm>
        </p:spPr>
        <p:txBody>
          <a:bodyPr/>
          <a:lstStyle/>
          <a:p>
            <a:r>
              <a:rPr lang="ru-RU" dirty="0" smtClean="0">
                <a:solidFill>
                  <a:srgbClr val="666633"/>
                </a:solidFill>
              </a:rPr>
              <a:t> </a:t>
            </a:r>
            <a:endParaRPr lang="ru-RU" dirty="0">
              <a:solidFill>
                <a:srgbClr val="666633"/>
              </a:solidFill>
            </a:endParaRPr>
          </a:p>
        </p:txBody>
      </p:sp>
      <p:sp>
        <p:nvSpPr>
          <p:cNvPr id="196611" name="Rectangle 3"/>
          <p:cNvSpPr>
            <a:spLocks noGrp="1" noRot="1" noChangeArrowheads="1"/>
          </p:cNvSpPr>
          <p:nvPr>
            <p:ph type="body" sz="half" idx="1"/>
          </p:nvPr>
        </p:nvSpPr>
        <p:spPr>
          <a:xfrm>
            <a:off x="684213" y="5589588"/>
            <a:ext cx="7127875" cy="935037"/>
          </a:xfrm>
        </p:spPr>
        <p:txBody>
          <a:bodyPr>
            <a:normAutofit/>
          </a:bodyPr>
          <a:lstStyle/>
          <a:p>
            <a:pPr>
              <a:lnSpc>
                <a:spcPct val="80000"/>
              </a:lnSpc>
              <a:buFont typeface="Wingdings" pitchFamily="2" charset="2"/>
              <a:buNone/>
            </a:pPr>
            <a:endParaRPr lang="ru-RU" sz="800" dirty="0">
              <a:solidFill>
                <a:srgbClr val="666633"/>
              </a:solidFill>
              <a:effectLst/>
              <a:latin typeface="Impact" pitchFamily="34" charset="0"/>
            </a:endParaRP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ru-RU" sz="800" dirty="0">
                <a:solidFill>
                  <a:srgbClr val="666633"/>
                </a:solidFill>
                <a:effectLst/>
                <a:latin typeface="Impact" pitchFamily="34" charset="0"/>
              </a:rPr>
              <a:t> 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ru-RU" sz="800" dirty="0">
                <a:solidFill>
                  <a:srgbClr val="666633"/>
                </a:solidFill>
                <a:effectLst/>
                <a:latin typeface="Impact" pitchFamily="34" charset="0"/>
              </a:rPr>
              <a:t> </a:t>
            </a:r>
          </a:p>
        </p:txBody>
      </p:sp>
      <p:sp>
        <p:nvSpPr>
          <p:cNvPr id="196619" name="Text Box 11"/>
          <p:cNvSpPr txBox="1">
            <a:spLocks noChangeArrowheads="1"/>
          </p:cNvSpPr>
          <p:nvPr/>
        </p:nvSpPr>
        <p:spPr bwMode="auto">
          <a:xfrm>
            <a:off x="611188" y="1412875"/>
            <a:ext cx="6048375" cy="9417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lnSpc>
                <a:spcPct val="80000"/>
              </a:lnSpc>
              <a:spcBef>
                <a:spcPct val="20000"/>
              </a:spcBef>
              <a:buClr>
                <a:schemeClr val="hlink"/>
              </a:buClr>
            </a:pPr>
            <a:r>
              <a:rPr lang="ru-RU" sz="2400" dirty="0" smtClean="0">
                <a:solidFill>
                  <a:srgbClr val="666633"/>
                </a:solidFill>
                <a:latin typeface="Impact" pitchFamily="34" charset="0"/>
              </a:rPr>
              <a:t> </a:t>
            </a:r>
            <a:endParaRPr lang="ru-RU" sz="2400" dirty="0">
              <a:solidFill>
                <a:srgbClr val="666633"/>
              </a:solidFill>
              <a:latin typeface="Impact" pitchFamily="34" charset="0"/>
            </a:endParaRPr>
          </a:p>
          <a:p>
            <a:pPr>
              <a:spcBef>
                <a:spcPct val="50000"/>
              </a:spcBef>
            </a:pPr>
            <a:endParaRPr lang="ru-RU" sz="2400" dirty="0">
              <a:latin typeface="Impact" pitchFamily="34" charset="0"/>
            </a:endParaRPr>
          </a:p>
        </p:txBody>
      </p:sp>
      <p:sp>
        <p:nvSpPr>
          <p:cNvPr id="196620" name="Text Box 12"/>
          <p:cNvSpPr txBox="1">
            <a:spLocks noChangeArrowheads="1"/>
          </p:cNvSpPr>
          <p:nvPr/>
        </p:nvSpPr>
        <p:spPr bwMode="auto">
          <a:xfrm>
            <a:off x="611188" y="2922588"/>
            <a:ext cx="6840537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20000"/>
              </a:spcBef>
              <a:buClr>
                <a:schemeClr val="hlink"/>
              </a:buClr>
            </a:pPr>
            <a:endParaRPr lang="ru-RU" sz="2400" dirty="0">
              <a:solidFill>
                <a:srgbClr val="666633"/>
              </a:solidFill>
              <a:latin typeface="Impact" pitchFamily="34" charset="0"/>
            </a:endParaRPr>
          </a:p>
          <a:p>
            <a:pPr>
              <a:spcBef>
                <a:spcPct val="50000"/>
              </a:spcBef>
            </a:pPr>
            <a:endParaRPr lang="ru-RU" sz="2400" dirty="0">
              <a:latin typeface="Impact" pitchFamily="34" charset="0"/>
            </a:endParaRPr>
          </a:p>
        </p:txBody>
      </p:sp>
      <p:sp>
        <p:nvSpPr>
          <p:cNvPr id="10" name="Содержимое 9"/>
          <p:cNvSpPr>
            <a:spLocks noGrp="1"/>
          </p:cNvSpPr>
          <p:nvPr>
            <p:ph sz="half" idx="2"/>
          </p:nvPr>
        </p:nvSpPr>
        <p:spPr>
          <a:xfrm>
            <a:off x="1043608" y="1124744"/>
            <a:ext cx="7585918" cy="4191000"/>
          </a:xfrm>
        </p:spPr>
        <p:txBody>
          <a:bodyPr>
            <a:normAutofit/>
          </a:bodyPr>
          <a:lstStyle/>
          <a:p>
            <a:pPr>
              <a:buNone/>
            </a:pPr>
            <a:endParaRPr lang="ru-RU" dirty="0" smtClean="0"/>
          </a:p>
          <a:p>
            <a:pPr>
              <a:buNone/>
            </a:pPr>
            <a:r>
              <a:rPr lang="ru-RU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Impact" pitchFamily="34" charset="0"/>
              </a:rPr>
              <a:t>   </a:t>
            </a:r>
            <a:r>
              <a:rPr lang="ru-RU" sz="4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Impact" pitchFamily="34" charset="0"/>
              </a:rPr>
              <a:t>Домашнее задание: </a:t>
            </a:r>
          </a:p>
          <a:p>
            <a:pPr>
              <a:buNone/>
            </a:pPr>
            <a:r>
              <a:rPr lang="ru-RU" sz="4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Impact" pitchFamily="34" charset="0"/>
              </a:rPr>
              <a:t>  §</a:t>
            </a:r>
            <a:r>
              <a:rPr lang="ru-RU" sz="4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Impact" pitchFamily="34" charset="0"/>
              </a:rPr>
              <a:t>13 </a:t>
            </a:r>
            <a:r>
              <a:rPr lang="ru-RU" sz="4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Impact" pitchFamily="34" charset="0"/>
              </a:rPr>
              <a:t> с.50 </a:t>
            </a:r>
            <a:r>
              <a:rPr lang="ru-RU" sz="4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Impact" pitchFamily="34" charset="0"/>
              </a:rPr>
              <a:t>– 51</a:t>
            </a:r>
            <a:r>
              <a:rPr lang="ru-RU" sz="4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Impact" pitchFamily="34" charset="0"/>
              </a:rPr>
              <a:t>.</a:t>
            </a:r>
          </a:p>
          <a:p>
            <a:pPr>
              <a:buNone/>
            </a:pPr>
            <a:r>
              <a:rPr lang="ru-RU" sz="4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Impact" pitchFamily="34" charset="0"/>
              </a:rPr>
              <a:t> в р.т. </a:t>
            </a:r>
            <a:r>
              <a:rPr lang="ru-RU" sz="4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Impact" pitchFamily="34" charset="0"/>
              </a:rPr>
              <a:t>задание 1, 2 </a:t>
            </a:r>
            <a:r>
              <a:rPr lang="ru-RU" sz="4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Impact" pitchFamily="34" charset="0"/>
              </a:rPr>
              <a:t>  с.26</a:t>
            </a:r>
            <a:endParaRPr lang="ru-RU" sz="4800" dirty="0">
              <a:solidFill>
                <a:schemeClr val="tx1">
                  <a:lumMod val="65000"/>
                  <a:lumOff val="35000"/>
                </a:schemeClr>
              </a:solidFill>
              <a:latin typeface="Impact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6617" name="Picture 9" descr="maintre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84988"/>
          </a:xfrm>
          <a:prstGeom prst="rect">
            <a:avLst/>
          </a:prstGeom>
          <a:noFill/>
        </p:spPr>
      </p:pic>
      <p:sp>
        <p:nvSpPr>
          <p:cNvPr id="196610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758825" y="0"/>
            <a:ext cx="8385175" cy="1431925"/>
          </a:xfrm>
        </p:spPr>
        <p:txBody>
          <a:bodyPr/>
          <a:lstStyle/>
          <a:p>
            <a:r>
              <a:rPr lang="ru-RU" dirty="0" smtClean="0">
                <a:solidFill>
                  <a:srgbClr val="666633"/>
                </a:solidFill>
              </a:rPr>
              <a:t> </a:t>
            </a:r>
            <a:endParaRPr lang="ru-RU" dirty="0">
              <a:solidFill>
                <a:srgbClr val="666633"/>
              </a:solidFill>
            </a:endParaRPr>
          </a:p>
        </p:txBody>
      </p:sp>
      <p:sp>
        <p:nvSpPr>
          <p:cNvPr id="196611" name="Rectangle 3"/>
          <p:cNvSpPr>
            <a:spLocks noGrp="1" noRot="1" noChangeArrowheads="1"/>
          </p:cNvSpPr>
          <p:nvPr>
            <p:ph type="body" sz="half" idx="1"/>
          </p:nvPr>
        </p:nvSpPr>
        <p:spPr>
          <a:xfrm>
            <a:off x="684213" y="5589588"/>
            <a:ext cx="7127875" cy="935037"/>
          </a:xfrm>
        </p:spPr>
        <p:txBody>
          <a:bodyPr>
            <a:normAutofit/>
          </a:bodyPr>
          <a:lstStyle/>
          <a:p>
            <a:pPr>
              <a:lnSpc>
                <a:spcPct val="80000"/>
              </a:lnSpc>
              <a:buFont typeface="Wingdings" pitchFamily="2" charset="2"/>
              <a:buNone/>
            </a:pPr>
            <a:endParaRPr lang="ru-RU" sz="800" dirty="0">
              <a:solidFill>
                <a:srgbClr val="666633"/>
              </a:solidFill>
              <a:effectLst/>
              <a:latin typeface="Impact" pitchFamily="34" charset="0"/>
            </a:endParaRP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ru-RU" sz="800" dirty="0">
                <a:solidFill>
                  <a:srgbClr val="666633"/>
                </a:solidFill>
                <a:effectLst/>
                <a:latin typeface="Impact" pitchFamily="34" charset="0"/>
              </a:rPr>
              <a:t> 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ru-RU" sz="800" dirty="0">
                <a:solidFill>
                  <a:srgbClr val="666633"/>
                </a:solidFill>
                <a:effectLst/>
                <a:latin typeface="Impact" pitchFamily="34" charset="0"/>
              </a:rPr>
              <a:t> </a:t>
            </a:r>
          </a:p>
        </p:txBody>
      </p:sp>
      <p:sp>
        <p:nvSpPr>
          <p:cNvPr id="196619" name="Text Box 11"/>
          <p:cNvSpPr txBox="1">
            <a:spLocks noChangeArrowheads="1"/>
          </p:cNvSpPr>
          <p:nvPr/>
        </p:nvSpPr>
        <p:spPr bwMode="auto">
          <a:xfrm>
            <a:off x="611188" y="1412875"/>
            <a:ext cx="6048375" cy="9417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lnSpc>
                <a:spcPct val="80000"/>
              </a:lnSpc>
              <a:spcBef>
                <a:spcPct val="20000"/>
              </a:spcBef>
              <a:buClr>
                <a:schemeClr val="hlink"/>
              </a:buClr>
            </a:pPr>
            <a:r>
              <a:rPr lang="ru-RU" sz="2400" dirty="0" smtClean="0">
                <a:solidFill>
                  <a:srgbClr val="666633"/>
                </a:solidFill>
                <a:latin typeface="Impact" pitchFamily="34" charset="0"/>
              </a:rPr>
              <a:t> </a:t>
            </a:r>
            <a:endParaRPr lang="ru-RU" sz="2400" dirty="0">
              <a:solidFill>
                <a:srgbClr val="666633"/>
              </a:solidFill>
              <a:latin typeface="Impact" pitchFamily="34" charset="0"/>
            </a:endParaRPr>
          </a:p>
          <a:p>
            <a:pPr>
              <a:spcBef>
                <a:spcPct val="50000"/>
              </a:spcBef>
            </a:pPr>
            <a:endParaRPr lang="ru-RU" sz="2400" dirty="0">
              <a:latin typeface="Impact" pitchFamily="34" charset="0"/>
            </a:endParaRPr>
          </a:p>
        </p:txBody>
      </p:sp>
      <p:sp>
        <p:nvSpPr>
          <p:cNvPr id="196620" name="Text Box 12"/>
          <p:cNvSpPr txBox="1">
            <a:spLocks noChangeArrowheads="1"/>
          </p:cNvSpPr>
          <p:nvPr/>
        </p:nvSpPr>
        <p:spPr bwMode="auto">
          <a:xfrm>
            <a:off x="611188" y="2922588"/>
            <a:ext cx="6840537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20000"/>
              </a:spcBef>
              <a:buClr>
                <a:schemeClr val="hlink"/>
              </a:buClr>
            </a:pPr>
            <a:endParaRPr lang="ru-RU" sz="2400" dirty="0">
              <a:solidFill>
                <a:srgbClr val="666633"/>
              </a:solidFill>
              <a:latin typeface="Impact" pitchFamily="34" charset="0"/>
            </a:endParaRPr>
          </a:p>
          <a:p>
            <a:pPr>
              <a:spcBef>
                <a:spcPct val="50000"/>
              </a:spcBef>
            </a:pPr>
            <a:endParaRPr lang="ru-RU" sz="2400" dirty="0">
              <a:latin typeface="Impact" pitchFamily="34" charset="0"/>
            </a:endParaRPr>
          </a:p>
        </p:txBody>
      </p:sp>
      <p:sp>
        <p:nvSpPr>
          <p:cNvPr id="10" name="Содержимое 9"/>
          <p:cNvSpPr>
            <a:spLocks noGrp="1"/>
          </p:cNvSpPr>
          <p:nvPr>
            <p:ph sz="half" idx="2"/>
          </p:nvPr>
        </p:nvSpPr>
        <p:spPr>
          <a:xfrm>
            <a:off x="1043608" y="1124744"/>
            <a:ext cx="7585918" cy="4191000"/>
          </a:xfrm>
        </p:spPr>
        <p:txBody>
          <a:bodyPr>
            <a:normAutofit/>
          </a:bodyPr>
          <a:lstStyle/>
          <a:p>
            <a:r>
              <a:rPr lang="ru-RU" dirty="0" smtClean="0"/>
              <a:t>Оцените своё отношение к уроку</a:t>
            </a:r>
          </a:p>
          <a:p>
            <a:r>
              <a:rPr lang="ru-RU" dirty="0" smtClean="0"/>
              <a:t>1. На уроке  я узнал….</a:t>
            </a:r>
          </a:p>
          <a:p>
            <a:r>
              <a:rPr lang="ru-RU" dirty="0" smtClean="0"/>
              <a:t>2. На уроке у меня получилось….</a:t>
            </a:r>
          </a:p>
          <a:p>
            <a:r>
              <a:rPr lang="ru-RU" dirty="0" smtClean="0"/>
              <a:t>3. На уроке мне понравилось……</a:t>
            </a:r>
          </a:p>
          <a:p>
            <a:r>
              <a:rPr lang="ru-RU" dirty="0" smtClean="0"/>
              <a:t>4. Похвалите себя!</a:t>
            </a:r>
          </a:p>
          <a:p>
            <a:endParaRPr lang="ru-RU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6617" name="Picture 9" descr="maintre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513" y="-26988"/>
            <a:ext cx="9144000" cy="6884988"/>
          </a:xfrm>
          <a:prstGeom prst="rect">
            <a:avLst/>
          </a:prstGeom>
          <a:noFill/>
        </p:spPr>
      </p:pic>
      <p:sp>
        <p:nvSpPr>
          <p:cNvPr id="196610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758825" y="0"/>
            <a:ext cx="7485583" cy="1431925"/>
          </a:xfrm>
        </p:spPr>
        <p:txBody>
          <a:bodyPr>
            <a:normAutofit/>
          </a:bodyPr>
          <a:lstStyle/>
          <a:p>
            <a:r>
              <a:rPr lang="ru-RU" dirty="0" smtClean="0"/>
              <a:t>Отгадайте загадку:</a:t>
            </a:r>
            <a:r>
              <a:rPr lang="ru-RU" dirty="0" smtClean="0">
                <a:solidFill>
                  <a:srgbClr val="666633"/>
                </a:solidFill>
              </a:rPr>
              <a:t> </a:t>
            </a:r>
            <a:endParaRPr lang="ru-RU" dirty="0">
              <a:solidFill>
                <a:srgbClr val="666633"/>
              </a:solidFill>
            </a:endParaRPr>
          </a:p>
        </p:txBody>
      </p:sp>
      <p:sp>
        <p:nvSpPr>
          <p:cNvPr id="196611" name="Rectangle 3"/>
          <p:cNvSpPr>
            <a:spLocks noGrp="1" noRot="1" noChangeArrowheads="1"/>
          </p:cNvSpPr>
          <p:nvPr>
            <p:ph type="body" sz="half" idx="1"/>
          </p:nvPr>
        </p:nvSpPr>
        <p:spPr>
          <a:xfrm>
            <a:off x="684213" y="5589588"/>
            <a:ext cx="7127875" cy="935037"/>
          </a:xfrm>
        </p:spPr>
        <p:txBody>
          <a:bodyPr>
            <a:normAutofit fontScale="70000" lnSpcReduction="20000"/>
          </a:bodyPr>
          <a:lstStyle/>
          <a:p>
            <a:pPr>
              <a:lnSpc>
                <a:spcPct val="80000"/>
              </a:lnSpc>
              <a:buFont typeface="Wingdings" pitchFamily="2" charset="2"/>
              <a:buNone/>
            </a:pPr>
            <a:endParaRPr lang="ru-RU" sz="800" dirty="0">
              <a:solidFill>
                <a:srgbClr val="666633"/>
              </a:solidFill>
              <a:effectLst/>
              <a:latin typeface="Impact" pitchFamily="34" charset="0"/>
            </a:endParaRP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ru-RU" sz="8000" dirty="0" smtClean="0">
                <a:solidFill>
                  <a:srgbClr val="666633"/>
                </a:solidFill>
                <a:effectLst/>
                <a:latin typeface="Impact" pitchFamily="34" charset="0"/>
              </a:rPr>
              <a:t>                          КОРЕНЬ</a:t>
            </a:r>
            <a:endParaRPr lang="ru-RU" sz="8000" dirty="0">
              <a:solidFill>
                <a:srgbClr val="666633"/>
              </a:solidFill>
              <a:effectLst/>
              <a:latin typeface="Impact" pitchFamily="34" charset="0"/>
            </a:endParaRP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ru-RU" sz="800" dirty="0">
                <a:solidFill>
                  <a:srgbClr val="666633"/>
                </a:solidFill>
                <a:effectLst/>
                <a:latin typeface="Impact" pitchFamily="34" charset="0"/>
              </a:rPr>
              <a:t> </a:t>
            </a:r>
          </a:p>
        </p:txBody>
      </p:sp>
      <p:sp>
        <p:nvSpPr>
          <p:cNvPr id="196619" name="Text Box 11"/>
          <p:cNvSpPr txBox="1">
            <a:spLocks noChangeArrowheads="1"/>
          </p:cNvSpPr>
          <p:nvPr/>
        </p:nvSpPr>
        <p:spPr bwMode="auto">
          <a:xfrm>
            <a:off x="611188" y="1412875"/>
            <a:ext cx="6048375" cy="9417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lnSpc>
                <a:spcPct val="80000"/>
              </a:lnSpc>
              <a:spcBef>
                <a:spcPct val="20000"/>
              </a:spcBef>
              <a:buClr>
                <a:schemeClr val="hlink"/>
              </a:buClr>
            </a:pPr>
            <a:r>
              <a:rPr lang="ru-RU" sz="2400" dirty="0" smtClean="0">
                <a:solidFill>
                  <a:srgbClr val="666633"/>
                </a:solidFill>
                <a:latin typeface="Impact" pitchFamily="34" charset="0"/>
              </a:rPr>
              <a:t> </a:t>
            </a:r>
            <a:endParaRPr lang="ru-RU" sz="2400" dirty="0">
              <a:solidFill>
                <a:srgbClr val="666633"/>
              </a:solidFill>
              <a:latin typeface="Impact" pitchFamily="34" charset="0"/>
            </a:endParaRPr>
          </a:p>
          <a:p>
            <a:pPr>
              <a:spcBef>
                <a:spcPct val="50000"/>
              </a:spcBef>
            </a:pPr>
            <a:endParaRPr lang="ru-RU" sz="2400" dirty="0">
              <a:latin typeface="Impact" pitchFamily="34" charset="0"/>
            </a:endParaRPr>
          </a:p>
        </p:txBody>
      </p:sp>
      <p:sp>
        <p:nvSpPr>
          <p:cNvPr id="196620" name="Text Box 12"/>
          <p:cNvSpPr txBox="1">
            <a:spLocks noChangeArrowheads="1"/>
          </p:cNvSpPr>
          <p:nvPr/>
        </p:nvSpPr>
        <p:spPr bwMode="auto">
          <a:xfrm>
            <a:off x="611188" y="2922588"/>
            <a:ext cx="6840537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20000"/>
              </a:spcBef>
              <a:buClr>
                <a:schemeClr val="hlink"/>
              </a:buClr>
            </a:pPr>
            <a:endParaRPr lang="ru-RU" sz="2400" dirty="0">
              <a:solidFill>
                <a:srgbClr val="666633"/>
              </a:solidFill>
              <a:latin typeface="Impact" pitchFamily="34" charset="0"/>
            </a:endParaRPr>
          </a:p>
          <a:p>
            <a:pPr>
              <a:spcBef>
                <a:spcPct val="50000"/>
              </a:spcBef>
            </a:pPr>
            <a:endParaRPr lang="ru-RU" sz="2400" dirty="0">
              <a:latin typeface="Impact" pitchFamily="34" charset="0"/>
            </a:endParaRPr>
          </a:p>
        </p:txBody>
      </p:sp>
      <p:sp>
        <p:nvSpPr>
          <p:cNvPr id="10" name="Содержимое 9"/>
          <p:cNvSpPr>
            <a:spLocks noGrp="1"/>
          </p:cNvSpPr>
          <p:nvPr>
            <p:ph sz="half" idx="2"/>
          </p:nvPr>
        </p:nvSpPr>
        <p:spPr>
          <a:xfrm>
            <a:off x="1043608" y="1124744"/>
            <a:ext cx="7200800" cy="4191000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               </a:t>
            </a:r>
          </a:p>
          <a:p>
            <a:pPr>
              <a:buNone/>
            </a:pPr>
            <a:endParaRPr lang="ru-RU" dirty="0"/>
          </a:p>
          <a:p>
            <a:pPr>
              <a:buNone/>
            </a:pPr>
            <a:r>
              <a:rPr lang="ru-RU" dirty="0" smtClean="0"/>
              <a:t>Царства тёмного жильцы</a:t>
            </a:r>
          </a:p>
          <a:p>
            <a:pPr>
              <a:buNone/>
            </a:pPr>
            <a:r>
              <a:rPr lang="ru-RU" dirty="0" smtClean="0"/>
              <a:t>Ползут в разные концы,</a:t>
            </a:r>
          </a:p>
          <a:p>
            <a:pPr>
              <a:buNone/>
            </a:pPr>
            <a:r>
              <a:rPr lang="ru-RU" dirty="0" smtClean="0"/>
              <a:t>Неустанно воду пьют,</a:t>
            </a:r>
          </a:p>
          <a:p>
            <a:pPr>
              <a:buNone/>
            </a:pPr>
            <a:r>
              <a:rPr lang="ru-RU" dirty="0" smtClean="0"/>
              <a:t>Всем растениям жизнь дают.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6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966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966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6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966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966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6611" grpId="0" uiExpand="1" build="p"/>
      <p:bldP spid="10" grpId="0" uiExpand="1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6617" name="Picture 9" descr="maintre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513" y="-26988"/>
            <a:ext cx="9144000" cy="6884988"/>
          </a:xfrm>
          <a:prstGeom prst="rect">
            <a:avLst/>
          </a:prstGeom>
          <a:noFill/>
        </p:spPr>
      </p:pic>
      <p:sp>
        <p:nvSpPr>
          <p:cNvPr id="196610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758825" y="0"/>
            <a:ext cx="8385175" cy="1431925"/>
          </a:xfrm>
        </p:spPr>
        <p:txBody>
          <a:bodyPr/>
          <a:lstStyle/>
          <a:p>
            <a:r>
              <a:rPr lang="ru-RU" dirty="0" smtClean="0">
                <a:solidFill>
                  <a:srgbClr val="666633"/>
                </a:solidFill>
              </a:rPr>
              <a:t> </a:t>
            </a:r>
            <a:endParaRPr lang="ru-RU" dirty="0">
              <a:solidFill>
                <a:srgbClr val="666633"/>
              </a:solidFill>
            </a:endParaRPr>
          </a:p>
        </p:txBody>
      </p:sp>
      <p:sp>
        <p:nvSpPr>
          <p:cNvPr id="196611" name="Rectangle 3"/>
          <p:cNvSpPr>
            <a:spLocks noGrp="1" noRot="1" noChangeArrowheads="1"/>
          </p:cNvSpPr>
          <p:nvPr>
            <p:ph type="body" sz="half" idx="1"/>
          </p:nvPr>
        </p:nvSpPr>
        <p:spPr>
          <a:xfrm>
            <a:off x="684213" y="5589588"/>
            <a:ext cx="7127875" cy="935037"/>
          </a:xfrm>
        </p:spPr>
        <p:txBody>
          <a:bodyPr>
            <a:normAutofit/>
          </a:bodyPr>
          <a:lstStyle/>
          <a:p>
            <a:pPr>
              <a:lnSpc>
                <a:spcPct val="80000"/>
              </a:lnSpc>
              <a:buFont typeface="Wingdings" pitchFamily="2" charset="2"/>
              <a:buNone/>
            </a:pPr>
            <a:endParaRPr lang="ru-RU" sz="800" dirty="0">
              <a:solidFill>
                <a:srgbClr val="666633"/>
              </a:solidFill>
              <a:effectLst/>
              <a:latin typeface="Impact" pitchFamily="34" charset="0"/>
            </a:endParaRP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ru-RU" sz="800" dirty="0">
                <a:solidFill>
                  <a:srgbClr val="666633"/>
                </a:solidFill>
                <a:effectLst/>
                <a:latin typeface="Impact" pitchFamily="34" charset="0"/>
              </a:rPr>
              <a:t> 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ru-RU" sz="800" dirty="0">
                <a:solidFill>
                  <a:srgbClr val="666633"/>
                </a:solidFill>
                <a:effectLst/>
                <a:latin typeface="Impact" pitchFamily="34" charset="0"/>
              </a:rPr>
              <a:t> </a:t>
            </a:r>
          </a:p>
        </p:txBody>
      </p:sp>
      <p:sp>
        <p:nvSpPr>
          <p:cNvPr id="196619" name="Text Box 11"/>
          <p:cNvSpPr txBox="1">
            <a:spLocks noChangeArrowheads="1"/>
          </p:cNvSpPr>
          <p:nvPr/>
        </p:nvSpPr>
        <p:spPr bwMode="auto">
          <a:xfrm>
            <a:off x="611188" y="1412875"/>
            <a:ext cx="6048375" cy="9417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lnSpc>
                <a:spcPct val="80000"/>
              </a:lnSpc>
              <a:spcBef>
                <a:spcPct val="20000"/>
              </a:spcBef>
              <a:buClr>
                <a:schemeClr val="hlink"/>
              </a:buClr>
            </a:pPr>
            <a:r>
              <a:rPr lang="ru-RU" sz="2400" dirty="0" smtClean="0">
                <a:solidFill>
                  <a:srgbClr val="666633"/>
                </a:solidFill>
                <a:latin typeface="Impact" pitchFamily="34" charset="0"/>
              </a:rPr>
              <a:t> </a:t>
            </a:r>
            <a:endParaRPr lang="ru-RU" sz="2400" dirty="0">
              <a:solidFill>
                <a:srgbClr val="666633"/>
              </a:solidFill>
              <a:latin typeface="Impact" pitchFamily="34" charset="0"/>
            </a:endParaRPr>
          </a:p>
          <a:p>
            <a:pPr>
              <a:spcBef>
                <a:spcPct val="50000"/>
              </a:spcBef>
            </a:pPr>
            <a:endParaRPr lang="ru-RU" sz="2400" dirty="0">
              <a:latin typeface="Impact" pitchFamily="34" charset="0"/>
            </a:endParaRPr>
          </a:p>
        </p:txBody>
      </p:sp>
      <p:sp>
        <p:nvSpPr>
          <p:cNvPr id="196620" name="Text Box 12"/>
          <p:cNvSpPr txBox="1">
            <a:spLocks noChangeArrowheads="1"/>
          </p:cNvSpPr>
          <p:nvPr/>
        </p:nvSpPr>
        <p:spPr bwMode="auto">
          <a:xfrm>
            <a:off x="611188" y="2922588"/>
            <a:ext cx="6840537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20000"/>
              </a:spcBef>
              <a:buClr>
                <a:schemeClr val="hlink"/>
              </a:buClr>
            </a:pPr>
            <a:endParaRPr lang="ru-RU" sz="2400" dirty="0">
              <a:solidFill>
                <a:srgbClr val="666633"/>
              </a:solidFill>
              <a:latin typeface="Impact" pitchFamily="34" charset="0"/>
            </a:endParaRPr>
          </a:p>
          <a:p>
            <a:pPr>
              <a:spcBef>
                <a:spcPct val="50000"/>
              </a:spcBef>
            </a:pPr>
            <a:endParaRPr lang="ru-RU" sz="2400" dirty="0">
              <a:latin typeface="Impact" pitchFamily="34" charset="0"/>
            </a:endParaRPr>
          </a:p>
        </p:txBody>
      </p:sp>
      <p:sp>
        <p:nvSpPr>
          <p:cNvPr id="10" name="Содержимое 9"/>
          <p:cNvSpPr>
            <a:spLocks noGrp="1"/>
          </p:cNvSpPr>
          <p:nvPr>
            <p:ph sz="half" idx="2"/>
          </p:nvPr>
        </p:nvSpPr>
        <p:spPr>
          <a:xfrm>
            <a:off x="251520" y="836712"/>
            <a:ext cx="8594031" cy="5259288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7200" dirty="0" smtClean="0">
                <a:solidFill>
                  <a:srgbClr val="666633"/>
                </a:solidFill>
                <a:latin typeface="Impact" pitchFamily="34" charset="0"/>
              </a:rPr>
              <a:t>           Тема урока: Внешнее строение корня.</a:t>
            </a:r>
            <a:endParaRPr lang="ru-RU" sz="72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6617" name="Picture 9" descr="maintre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513" y="-26988"/>
            <a:ext cx="9144000" cy="6884988"/>
          </a:xfrm>
          <a:prstGeom prst="rect">
            <a:avLst/>
          </a:prstGeom>
          <a:noFill/>
        </p:spPr>
      </p:pic>
      <p:sp>
        <p:nvSpPr>
          <p:cNvPr id="196610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758825" y="0"/>
            <a:ext cx="6693495" cy="1431925"/>
          </a:xfrm>
        </p:spPr>
        <p:txBody>
          <a:bodyPr/>
          <a:lstStyle/>
          <a:p>
            <a:r>
              <a:rPr lang="ru-RU" dirty="0" smtClean="0">
                <a:solidFill>
                  <a:srgbClr val="666633"/>
                </a:solidFill>
              </a:rPr>
              <a:t>Задачи урока: </a:t>
            </a:r>
            <a:endParaRPr lang="ru-RU" dirty="0">
              <a:solidFill>
                <a:srgbClr val="666633"/>
              </a:solidFill>
            </a:endParaRPr>
          </a:p>
        </p:txBody>
      </p:sp>
      <p:sp>
        <p:nvSpPr>
          <p:cNvPr id="196611" name="Rectangle 3"/>
          <p:cNvSpPr>
            <a:spLocks noGrp="1" noRot="1" noChangeArrowheads="1"/>
          </p:cNvSpPr>
          <p:nvPr>
            <p:ph type="body" sz="half" idx="1"/>
          </p:nvPr>
        </p:nvSpPr>
        <p:spPr>
          <a:xfrm>
            <a:off x="684213" y="5589588"/>
            <a:ext cx="7127875" cy="935037"/>
          </a:xfrm>
        </p:spPr>
        <p:txBody>
          <a:bodyPr>
            <a:normAutofit/>
          </a:bodyPr>
          <a:lstStyle/>
          <a:p>
            <a:pPr>
              <a:lnSpc>
                <a:spcPct val="80000"/>
              </a:lnSpc>
              <a:buFont typeface="Wingdings" pitchFamily="2" charset="2"/>
              <a:buNone/>
            </a:pPr>
            <a:endParaRPr lang="ru-RU" sz="800" dirty="0">
              <a:solidFill>
                <a:srgbClr val="666633"/>
              </a:solidFill>
              <a:effectLst/>
              <a:latin typeface="Impact" pitchFamily="34" charset="0"/>
            </a:endParaRP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ru-RU" sz="800" dirty="0">
                <a:solidFill>
                  <a:srgbClr val="666633"/>
                </a:solidFill>
                <a:effectLst/>
                <a:latin typeface="Impact" pitchFamily="34" charset="0"/>
              </a:rPr>
              <a:t> 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ru-RU" sz="800" dirty="0">
                <a:solidFill>
                  <a:srgbClr val="666633"/>
                </a:solidFill>
                <a:effectLst/>
                <a:latin typeface="Impact" pitchFamily="34" charset="0"/>
              </a:rPr>
              <a:t> </a:t>
            </a:r>
          </a:p>
        </p:txBody>
      </p:sp>
      <p:sp>
        <p:nvSpPr>
          <p:cNvPr id="196619" name="Text Box 11"/>
          <p:cNvSpPr txBox="1">
            <a:spLocks noChangeArrowheads="1"/>
          </p:cNvSpPr>
          <p:nvPr/>
        </p:nvSpPr>
        <p:spPr bwMode="auto">
          <a:xfrm>
            <a:off x="611188" y="1412875"/>
            <a:ext cx="6048375" cy="9417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lnSpc>
                <a:spcPct val="80000"/>
              </a:lnSpc>
              <a:spcBef>
                <a:spcPct val="20000"/>
              </a:spcBef>
              <a:buClr>
                <a:schemeClr val="hlink"/>
              </a:buClr>
            </a:pPr>
            <a:r>
              <a:rPr lang="ru-RU" sz="2400" dirty="0" smtClean="0">
                <a:solidFill>
                  <a:srgbClr val="666633"/>
                </a:solidFill>
                <a:latin typeface="Impact" pitchFamily="34" charset="0"/>
              </a:rPr>
              <a:t> </a:t>
            </a:r>
            <a:endParaRPr lang="ru-RU" sz="2400" dirty="0">
              <a:solidFill>
                <a:srgbClr val="666633"/>
              </a:solidFill>
              <a:latin typeface="Impact" pitchFamily="34" charset="0"/>
            </a:endParaRPr>
          </a:p>
          <a:p>
            <a:pPr>
              <a:spcBef>
                <a:spcPct val="50000"/>
              </a:spcBef>
            </a:pPr>
            <a:endParaRPr lang="ru-RU" sz="2400" dirty="0">
              <a:latin typeface="Impact" pitchFamily="34" charset="0"/>
            </a:endParaRPr>
          </a:p>
        </p:txBody>
      </p:sp>
      <p:sp>
        <p:nvSpPr>
          <p:cNvPr id="196620" name="Text Box 12"/>
          <p:cNvSpPr txBox="1">
            <a:spLocks noChangeArrowheads="1"/>
          </p:cNvSpPr>
          <p:nvPr/>
        </p:nvSpPr>
        <p:spPr bwMode="auto">
          <a:xfrm>
            <a:off x="611188" y="2922588"/>
            <a:ext cx="6840537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20000"/>
              </a:spcBef>
              <a:buClr>
                <a:schemeClr val="hlink"/>
              </a:buClr>
            </a:pPr>
            <a:endParaRPr lang="ru-RU" sz="2400" dirty="0">
              <a:solidFill>
                <a:srgbClr val="666633"/>
              </a:solidFill>
              <a:latin typeface="Impact" pitchFamily="34" charset="0"/>
            </a:endParaRPr>
          </a:p>
          <a:p>
            <a:pPr>
              <a:spcBef>
                <a:spcPct val="50000"/>
              </a:spcBef>
            </a:pPr>
            <a:endParaRPr lang="ru-RU" sz="2400" dirty="0">
              <a:latin typeface="Impact" pitchFamily="34" charset="0"/>
            </a:endParaRPr>
          </a:p>
        </p:txBody>
      </p:sp>
      <p:sp>
        <p:nvSpPr>
          <p:cNvPr id="10" name="Содержимое 9"/>
          <p:cNvSpPr>
            <a:spLocks noGrp="1"/>
          </p:cNvSpPr>
          <p:nvPr>
            <p:ph sz="half" idx="2"/>
          </p:nvPr>
        </p:nvSpPr>
        <p:spPr>
          <a:xfrm>
            <a:off x="827584" y="1772816"/>
            <a:ext cx="7560840" cy="4191000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ru-RU" dirty="0"/>
              <a:t>познакомиться с функциями корня;</a:t>
            </a:r>
          </a:p>
          <a:p>
            <a:pPr>
              <a:defRPr/>
            </a:pPr>
            <a:r>
              <a:rPr lang="ru-RU" dirty="0" smtClean="0"/>
              <a:t>сформировать </a:t>
            </a:r>
            <a:r>
              <a:rPr lang="ru-RU" dirty="0"/>
              <a:t>знания о видах корней и типах корневых систем;</a:t>
            </a:r>
          </a:p>
          <a:p>
            <a:pPr>
              <a:defRPr/>
            </a:pPr>
            <a:r>
              <a:rPr lang="ru-RU" dirty="0"/>
              <a:t>выработать умения распознавать у растений типы корневых систем;</a:t>
            </a:r>
          </a:p>
          <a:p>
            <a:endParaRPr lang="ru-RU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6617" name="Picture 9" descr="maintre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84988"/>
          </a:xfrm>
          <a:prstGeom prst="rect">
            <a:avLst/>
          </a:prstGeom>
          <a:noFill/>
        </p:spPr>
      </p:pic>
      <p:sp>
        <p:nvSpPr>
          <p:cNvPr id="196610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758825" y="0"/>
            <a:ext cx="8385175" cy="1431925"/>
          </a:xfrm>
        </p:spPr>
        <p:txBody>
          <a:bodyPr/>
          <a:lstStyle/>
          <a:p>
            <a:r>
              <a:rPr lang="ru-RU" dirty="0" smtClean="0">
                <a:solidFill>
                  <a:srgbClr val="666633"/>
                </a:solidFill>
              </a:rPr>
              <a:t> </a:t>
            </a:r>
            <a:endParaRPr lang="ru-RU" dirty="0">
              <a:solidFill>
                <a:srgbClr val="666633"/>
              </a:solidFill>
            </a:endParaRPr>
          </a:p>
        </p:txBody>
      </p:sp>
      <p:sp>
        <p:nvSpPr>
          <p:cNvPr id="196611" name="Rectangle 3"/>
          <p:cNvSpPr>
            <a:spLocks noGrp="1" noRot="1" noChangeArrowheads="1"/>
          </p:cNvSpPr>
          <p:nvPr>
            <p:ph type="body" sz="half" idx="1"/>
          </p:nvPr>
        </p:nvSpPr>
        <p:spPr>
          <a:xfrm>
            <a:off x="539552" y="5301208"/>
            <a:ext cx="8352927" cy="1368152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ru-RU" dirty="0" smtClean="0">
                <a:solidFill>
                  <a:srgbClr val="666633"/>
                </a:solidFill>
                <a:effectLst/>
                <a:latin typeface="Impact" pitchFamily="34" charset="0"/>
              </a:rPr>
              <a:t> Почему  такие  огромные,  массивные деревья растут и не падают?</a:t>
            </a:r>
            <a:endParaRPr lang="ru-RU" dirty="0">
              <a:solidFill>
                <a:srgbClr val="666633"/>
              </a:solidFill>
              <a:effectLst/>
              <a:latin typeface="Impact" pitchFamily="34" charset="0"/>
            </a:endParaRP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ru-RU" dirty="0">
                <a:solidFill>
                  <a:srgbClr val="666633"/>
                </a:solidFill>
                <a:effectLst/>
                <a:latin typeface="Impact" pitchFamily="34" charset="0"/>
              </a:rPr>
              <a:t> 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ru-RU" sz="800" dirty="0">
                <a:solidFill>
                  <a:srgbClr val="666633"/>
                </a:solidFill>
                <a:effectLst/>
                <a:latin typeface="Impact" pitchFamily="34" charset="0"/>
              </a:rPr>
              <a:t> </a:t>
            </a:r>
          </a:p>
        </p:txBody>
      </p:sp>
      <p:sp>
        <p:nvSpPr>
          <p:cNvPr id="196619" name="Text Box 11"/>
          <p:cNvSpPr txBox="1">
            <a:spLocks noChangeArrowheads="1"/>
          </p:cNvSpPr>
          <p:nvPr/>
        </p:nvSpPr>
        <p:spPr bwMode="auto">
          <a:xfrm>
            <a:off x="611188" y="1412875"/>
            <a:ext cx="6048375" cy="9417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lnSpc>
                <a:spcPct val="80000"/>
              </a:lnSpc>
              <a:spcBef>
                <a:spcPct val="20000"/>
              </a:spcBef>
              <a:buClr>
                <a:schemeClr val="hlink"/>
              </a:buClr>
            </a:pPr>
            <a:r>
              <a:rPr lang="ru-RU" sz="2400" dirty="0" smtClean="0">
                <a:solidFill>
                  <a:srgbClr val="666633"/>
                </a:solidFill>
                <a:latin typeface="Impact" pitchFamily="34" charset="0"/>
              </a:rPr>
              <a:t> </a:t>
            </a:r>
            <a:endParaRPr lang="ru-RU" sz="2400" dirty="0">
              <a:solidFill>
                <a:srgbClr val="666633"/>
              </a:solidFill>
              <a:latin typeface="Impact" pitchFamily="34" charset="0"/>
            </a:endParaRPr>
          </a:p>
          <a:p>
            <a:pPr>
              <a:spcBef>
                <a:spcPct val="50000"/>
              </a:spcBef>
            </a:pPr>
            <a:endParaRPr lang="ru-RU" sz="2400" dirty="0">
              <a:latin typeface="Impact" pitchFamily="34" charset="0"/>
            </a:endParaRPr>
          </a:p>
        </p:txBody>
      </p:sp>
      <p:sp>
        <p:nvSpPr>
          <p:cNvPr id="196620" name="Text Box 12"/>
          <p:cNvSpPr txBox="1">
            <a:spLocks noChangeArrowheads="1"/>
          </p:cNvSpPr>
          <p:nvPr/>
        </p:nvSpPr>
        <p:spPr bwMode="auto">
          <a:xfrm>
            <a:off x="611188" y="2922588"/>
            <a:ext cx="6840537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20000"/>
              </a:spcBef>
              <a:buClr>
                <a:schemeClr val="hlink"/>
              </a:buClr>
            </a:pPr>
            <a:endParaRPr lang="ru-RU" sz="2400" dirty="0">
              <a:solidFill>
                <a:srgbClr val="666633"/>
              </a:solidFill>
              <a:latin typeface="Impact" pitchFamily="34" charset="0"/>
            </a:endParaRPr>
          </a:p>
          <a:p>
            <a:pPr>
              <a:spcBef>
                <a:spcPct val="50000"/>
              </a:spcBef>
            </a:pPr>
            <a:endParaRPr lang="ru-RU" sz="2400" dirty="0">
              <a:latin typeface="Impact" pitchFamily="34" charset="0"/>
            </a:endParaRPr>
          </a:p>
        </p:txBody>
      </p:sp>
      <p:sp>
        <p:nvSpPr>
          <p:cNvPr id="10" name="Содержимое 9"/>
          <p:cNvSpPr>
            <a:spLocks noGrp="1"/>
          </p:cNvSpPr>
          <p:nvPr>
            <p:ph sz="half" idx="2"/>
          </p:nvPr>
        </p:nvSpPr>
        <p:spPr>
          <a:xfrm>
            <a:off x="4283968" y="1124744"/>
            <a:ext cx="4680520" cy="3312368"/>
          </a:xfrm>
        </p:spPr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ru-RU" dirty="0" smtClean="0"/>
              <a:t>Высота секвойи достигает более 110 метров</a:t>
            </a:r>
          </a:p>
          <a:p>
            <a:pPr>
              <a:buNone/>
            </a:pPr>
            <a:endParaRPr lang="ru-RU" sz="900" dirty="0"/>
          </a:p>
          <a:p>
            <a:pPr>
              <a:buNone/>
            </a:pPr>
            <a:r>
              <a:rPr lang="ru-RU" dirty="0" smtClean="0"/>
              <a:t>Диаметр ствола – 6 метров</a:t>
            </a:r>
          </a:p>
          <a:p>
            <a:pPr>
              <a:buNone/>
            </a:pPr>
            <a:endParaRPr lang="ru-RU" sz="900" dirty="0"/>
          </a:p>
          <a:p>
            <a:pPr>
              <a:buNone/>
            </a:pPr>
            <a:r>
              <a:rPr lang="ru-RU" dirty="0" smtClean="0"/>
              <a:t>Вес ствола доходит до </a:t>
            </a:r>
          </a:p>
          <a:p>
            <a:pPr>
              <a:buNone/>
            </a:pPr>
            <a:r>
              <a:rPr lang="ru-RU" dirty="0" smtClean="0"/>
              <a:t>     1000 тонн</a:t>
            </a:r>
          </a:p>
          <a:p>
            <a:pPr>
              <a:buNone/>
            </a:pPr>
            <a:endParaRPr lang="ru-RU" sz="900" dirty="0"/>
          </a:p>
          <a:p>
            <a:pPr>
              <a:buNone/>
            </a:pPr>
            <a:r>
              <a:rPr lang="ru-RU" dirty="0" smtClean="0"/>
              <a:t>Максимальный возраст – более 3,5 тысяч лет</a:t>
            </a:r>
            <a:endParaRPr lang="ru-RU" dirty="0"/>
          </a:p>
        </p:txBody>
      </p:sp>
      <p:pic>
        <p:nvPicPr>
          <p:cNvPr id="8194" name="Picture 2" descr="http://upload.wikimedia.org/wikipedia/commons/0/04/Family_ring_of_redwood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332656"/>
            <a:ext cx="3610944" cy="4814592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6617" name="Picture 9" descr="maintre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84988"/>
          </a:xfrm>
          <a:prstGeom prst="rect">
            <a:avLst/>
          </a:prstGeom>
          <a:noFill/>
        </p:spPr>
      </p:pic>
      <p:sp>
        <p:nvSpPr>
          <p:cNvPr id="196610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758825" y="0"/>
            <a:ext cx="8385175" cy="1431925"/>
          </a:xfrm>
        </p:spPr>
        <p:txBody>
          <a:bodyPr/>
          <a:lstStyle/>
          <a:p>
            <a:r>
              <a:rPr lang="ru-RU" dirty="0" smtClean="0">
                <a:solidFill>
                  <a:srgbClr val="666633"/>
                </a:solidFill>
              </a:rPr>
              <a:t> </a:t>
            </a:r>
            <a:endParaRPr lang="ru-RU" dirty="0">
              <a:solidFill>
                <a:srgbClr val="666633"/>
              </a:solidFill>
            </a:endParaRPr>
          </a:p>
        </p:txBody>
      </p:sp>
      <p:sp>
        <p:nvSpPr>
          <p:cNvPr id="196611" name="Rectangle 3"/>
          <p:cNvSpPr>
            <a:spLocks noGrp="1" noRot="1" noChangeArrowheads="1"/>
          </p:cNvSpPr>
          <p:nvPr>
            <p:ph type="body" sz="half" idx="1"/>
          </p:nvPr>
        </p:nvSpPr>
        <p:spPr>
          <a:xfrm>
            <a:off x="684213" y="5589588"/>
            <a:ext cx="7127875" cy="935037"/>
          </a:xfrm>
        </p:spPr>
        <p:txBody>
          <a:bodyPr>
            <a:normAutofit/>
          </a:bodyPr>
          <a:lstStyle/>
          <a:p>
            <a:pPr>
              <a:lnSpc>
                <a:spcPct val="80000"/>
              </a:lnSpc>
              <a:buFont typeface="Wingdings" pitchFamily="2" charset="2"/>
              <a:buNone/>
            </a:pPr>
            <a:endParaRPr lang="ru-RU" sz="800" dirty="0">
              <a:solidFill>
                <a:srgbClr val="666633"/>
              </a:solidFill>
              <a:effectLst/>
              <a:latin typeface="Impact" pitchFamily="34" charset="0"/>
            </a:endParaRP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ru-RU" sz="800" dirty="0">
                <a:solidFill>
                  <a:srgbClr val="666633"/>
                </a:solidFill>
                <a:effectLst/>
                <a:latin typeface="Impact" pitchFamily="34" charset="0"/>
              </a:rPr>
              <a:t> 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ru-RU" sz="800" dirty="0">
                <a:solidFill>
                  <a:srgbClr val="666633"/>
                </a:solidFill>
                <a:effectLst/>
                <a:latin typeface="Impact" pitchFamily="34" charset="0"/>
              </a:rPr>
              <a:t> </a:t>
            </a:r>
          </a:p>
        </p:txBody>
      </p:sp>
      <p:sp>
        <p:nvSpPr>
          <p:cNvPr id="196619" name="Text Box 11"/>
          <p:cNvSpPr txBox="1">
            <a:spLocks noChangeArrowheads="1"/>
          </p:cNvSpPr>
          <p:nvPr/>
        </p:nvSpPr>
        <p:spPr bwMode="auto">
          <a:xfrm>
            <a:off x="611188" y="1412875"/>
            <a:ext cx="6048375" cy="9417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lnSpc>
                <a:spcPct val="80000"/>
              </a:lnSpc>
              <a:spcBef>
                <a:spcPct val="20000"/>
              </a:spcBef>
              <a:buClr>
                <a:schemeClr val="hlink"/>
              </a:buClr>
            </a:pPr>
            <a:r>
              <a:rPr lang="ru-RU" sz="2400" dirty="0" smtClean="0">
                <a:solidFill>
                  <a:srgbClr val="666633"/>
                </a:solidFill>
                <a:latin typeface="Impact" pitchFamily="34" charset="0"/>
              </a:rPr>
              <a:t> </a:t>
            </a:r>
            <a:endParaRPr lang="ru-RU" sz="2400" dirty="0">
              <a:solidFill>
                <a:srgbClr val="666633"/>
              </a:solidFill>
              <a:latin typeface="Impact" pitchFamily="34" charset="0"/>
            </a:endParaRPr>
          </a:p>
          <a:p>
            <a:pPr>
              <a:spcBef>
                <a:spcPct val="50000"/>
              </a:spcBef>
            </a:pPr>
            <a:endParaRPr lang="ru-RU" sz="2400" dirty="0">
              <a:latin typeface="Impact" pitchFamily="34" charset="0"/>
            </a:endParaRPr>
          </a:p>
        </p:txBody>
      </p:sp>
      <p:sp>
        <p:nvSpPr>
          <p:cNvPr id="196620" name="Text Box 12"/>
          <p:cNvSpPr txBox="1">
            <a:spLocks noChangeArrowheads="1"/>
          </p:cNvSpPr>
          <p:nvPr/>
        </p:nvSpPr>
        <p:spPr bwMode="auto">
          <a:xfrm>
            <a:off x="611188" y="2922588"/>
            <a:ext cx="6840537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20000"/>
              </a:spcBef>
              <a:buClr>
                <a:schemeClr val="hlink"/>
              </a:buClr>
            </a:pPr>
            <a:endParaRPr lang="ru-RU" sz="2400" dirty="0">
              <a:solidFill>
                <a:srgbClr val="666633"/>
              </a:solidFill>
              <a:latin typeface="Impact" pitchFamily="34" charset="0"/>
            </a:endParaRPr>
          </a:p>
          <a:p>
            <a:pPr>
              <a:spcBef>
                <a:spcPct val="50000"/>
              </a:spcBef>
            </a:pPr>
            <a:endParaRPr lang="ru-RU" sz="2400" dirty="0">
              <a:latin typeface="Impact" pitchFamily="34" charset="0"/>
            </a:endParaRPr>
          </a:p>
        </p:txBody>
      </p:sp>
      <p:sp>
        <p:nvSpPr>
          <p:cNvPr id="10" name="Содержимое 9"/>
          <p:cNvSpPr>
            <a:spLocks noGrp="1"/>
          </p:cNvSpPr>
          <p:nvPr>
            <p:ph sz="half" idx="2"/>
          </p:nvPr>
        </p:nvSpPr>
        <p:spPr>
          <a:xfrm>
            <a:off x="395536" y="548680"/>
            <a:ext cx="8352928" cy="5832648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ru-RU" dirty="0" smtClean="0"/>
              <a:t>    Мы в букет собрали маки жаркие,</a:t>
            </a:r>
            <a:br>
              <a:rPr lang="ru-RU" dirty="0" smtClean="0"/>
            </a:br>
            <a:r>
              <a:rPr lang="ru-RU" dirty="0" smtClean="0"/>
              <a:t>Много незабудок голубых.</a:t>
            </a:r>
            <a:br>
              <a:rPr lang="ru-RU" dirty="0" smtClean="0"/>
            </a:br>
            <a:r>
              <a:rPr lang="ru-RU" dirty="0" smtClean="0"/>
              <a:t>А потом цветов нам стало жалко,</a:t>
            </a:r>
            <a:br>
              <a:rPr lang="ru-RU" dirty="0" smtClean="0"/>
            </a:br>
            <a:r>
              <a:rPr lang="ru-RU" dirty="0" smtClean="0"/>
              <a:t>Снова в землю посадили их.</a:t>
            </a:r>
            <a:br>
              <a:rPr lang="ru-RU" dirty="0" smtClean="0"/>
            </a:br>
            <a:r>
              <a:rPr lang="ru-RU" dirty="0" smtClean="0"/>
              <a:t>Только ничего не получается:</a:t>
            </a:r>
            <a:br>
              <a:rPr lang="ru-RU" dirty="0" smtClean="0"/>
            </a:br>
            <a:r>
              <a:rPr lang="ru-RU" dirty="0" smtClean="0"/>
              <a:t>От любого ветерка качаются!</a:t>
            </a:r>
            <a:br>
              <a:rPr lang="ru-RU" dirty="0" smtClean="0"/>
            </a:br>
            <a:r>
              <a:rPr lang="ru-RU" dirty="0" smtClean="0"/>
              <a:t>Почему осыпались и вянут?</a:t>
            </a:r>
            <a:br>
              <a:rPr lang="ru-RU" dirty="0" smtClean="0"/>
            </a:br>
            <a:r>
              <a:rPr lang="ru-RU" dirty="0" smtClean="0"/>
              <a:t>Без корней расти и жить не станут!</a:t>
            </a:r>
            <a:br>
              <a:rPr lang="ru-RU" dirty="0" smtClean="0"/>
            </a:br>
            <a:r>
              <a:rPr lang="ru-RU" dirty="0" smtClean="0"/>
              <a:t>Как ни тонок, неприметен</a:t>
            </a:r>
            <a:br>
              <a:rPr lang="ru-RU" dirty="0" smtClean="0"/>
            </a:br>
            <a:r>
              <a:rPr lang="ru-RU" dirty="0" smtClean="0"/>
              <a:t>Под землёю корешок,</a:t>
            </a:r>
            <a:br>
              <a:rPr lang="ru-RU" dirty="0" smtClean="0"/>
            </a:br>
            <a:r>
              <a:rPr lang="ru-RU" dirty="0" smtClean="0"/>
              <a:t>Но не может жить на свете</a:t>
            </a:r>
            <a:br>
              <a:rPr lang="ru-RU" dirty="0" smtClean="0"/>
            </a:br>
            <a:r>
              <a:rPr lang="ru-RU" dirty="0" smtClean="0"/>
              <a:t>Без него любой цветок!</a:t>
            </a:r>
            <a:br>
              <a:rPr lang="ru-RU" dirty="0" smtClean="0"/>
            </a:br>
            <a:r>
              <a:rPr lang="ru-RU" dirty="0" smtClean="0"/>
              <a:t>                                         </a:t>
            </a:r>
            <a:r>
              <a:rPr lang="ru-RU" dirty="0"/>
              <a:t> </a:t>
            </a:r>
            <a:r>
              <a:rPr lang="ru-RU" dirty="0" smtClean="0"/>
              <a:t>    (В. Жак)</a:t>
            </a:r>
            <a:endParaRPr lang="ru-RU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6617" name="Picture 9" descr="maintre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513" y="-26988"/>
            <a:ext cx="9144000" cy="6884988"/>
          </a:xfrm>
          <a:prstGeom prst="rect">
            <a:avLst/>
          </a:prstGeom>
          <a:noFill/>
        </p:spPr>
      </p:pic>
      <p:sp>
        <p:nvSpPr>
          <p:cNvPr id="196610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758825" y="0"/>
            <a:ext cx="8385175" cy="1431925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666633"/>
                </a:solidFill>
              </a:rPr>
              <a:t>Корень</a:t>
            </a:r>
            <a:r>
              <a:rPr lang="en-US" dirty="0" smtClean="0">
                <a:solidFill>
                  <a:srgbClr val="666633"/>
                </a:solidFill>
              </a:rPr>
              <a:t> </a:t>
            </a:r>
            <a:r>
              <a:rPr lang="ru-RU" dirty="0" smtClean="0">
                <a:solidFill>
                  <a:srgbClr val="666633"/>
                </a:solidFill>
              </a:rPr>
              <a:t>-</a:t>
            </a:r>
            <a:r>
              <a:rPr lang="en-US" dirty="0" smtClean="0">
                <a:solidFill>
                  <a:srgbClr val="666633"/>
                </a:solidFill>
              </a:rPr>
              <a:t> </a:t>
            </a:r>
            <a:r>
              <a:rPr lang="ru-RU" dirty="0" smtClean="0">
                <a:solidFill>
                  <a:srgbClr val="666633"/>
                </a:solidFill>
              </a:rPr>
              <a:t>один из главных вегетативных органов растения. </a:t>
            </a:r>
            <a:endParaRPr lang="ru-RU" dirty="0">
              <a:solidFill>
                <a:srgbClr val="666633"/>
              </a:solidFill>
            </a:endParaRPr>
          </a:p>
        </p:txBody>
      </p:sp>
      <p:sp>
        <p:nvSpPr>
          <p:cNvPr id="196611" name="Rectangle 3"/>
          <p:cNvSpPr>
            <a:spLocks noGrp="1" noRot="1" noChangeArrowheads="1"/>
          </p:cNvSpPr>
          <p:nvPr>
            <p:ph type="body" sz="half" idx="1"/>
          </p:nvPr>
        </p:nvSpPr>
        <p:spPr>
          <a:xfrm>
            <a:off x="684213" y="5589588"/>
            <a:ext cx="7127875" cy="935037"/>
          </a:xfrm>
        </p:spPr>
        <p:txBody>
          <a:bodyPr>
            <a:normAutofit/>
          </a:bodyPr>
          <a:lstStyle/>
          <a:p>
            <a:pPr>
              <a:lnSpc>
                <a:spcPct val="80000"/>
              </a:lnSpc>
              <a:buFont typeface="Wingdings" pitchFamily="2" charset="2"/>
              <a:buNone/>
            </a:pPr>
            <a:endParaRPr lang="ru-RU" sz="800" dirty="0">
              <a:solidFill>
                <a:srgbClr val="666633"/>
              </a:solidFill>
              <a:effectLst/>
              <a:latin typeface="Impact" pitchFamily="34" charset="0"/>
            </a:endParaRP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ru-RU" sz="800" dirty="0">
                <a:solidFill>
                  <a:srgbClr val="666633"/>
                </a:solidFill>
                <a:effectLst/>
                <a:latin typeface="Impact" pitchFamily="34" charset="0"/>
              </a:rPr>
              <a:t> 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ru-RU" sz="800" dirty="0">
                <a:solidFill>
                  <a:srgbClr val="666633"/>
                </a:solidFill>
                <a:effectLst/>
                <a:latin typeface="Impact" pitchFamily="34" charset="0"/>
              </a:rPr>
              <a:t> </a:t>
            </a:r>
          </a:p>
        </p:txBody>
      </p:sp>
      <p:sp>
        <p:nvSpPr>
          <p:cNvPr id="196619" name="Text Box 11"/>
          <p:cNvSpPr txBox="1">
            <a:spLocks noChangeArrowheads="1"/>
          </p:cNvSpPr>
          <p:nvPr/>
        </p:nvSpPr>
        <p:spPr bwMode="auto">
          <a:xfrm>
            <a:off x="611188" y="1412875"/>
            <a:ext cx="6048375" cy="9417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lnSpc>
                <a:spcPct val="80000"/>
              </a:lnSpc>
              <a:spcBef>
                <a:spcPct val="20000"/>
              </a:spcBef>
              <a:buClr>
                <a:schemeClr val="hlink"/>
              </a:buClr>
            </a:pPr>
            <a:r>
              <a:rPr lang="ru-RU" sz="2400" dirty="0" smtClean="0">
                <a:solidFill>
                  <a:srgbClr val="666633"/>
                </a:solidFill>
                <a:latin typeface="Impact" pitchFamily="34" charset="0"/>
              </a:rPr>
              <a:t> </a:t>
            </a:r>
            <a:endParaRPr lang="ru-RU" sz="2400" dirty="0">
              <a:solidFill>
                <a:srgbClr val="666633"/>
              </a:solidFill>
              <a:latin typeface="Impact" pitchFamily="34" charset="0"/>
            </a:endParaRPr>
          </a:p>
          <a:p>
            <a:pPr>
              <a:spcBef>
                <a:spcPct val="50000"/>
              </a:spcBef>
            </a:pPr>
            <a:endParaRPr lang="ru-RU" sz="2400" dirty="0">
              <a:latin typeface="Impact" pitchFamily="34" charset="0"/>
            </a:endParaRPr>
          </a:p>
        </p:txBody>
      </p:sp>
      <p:sp>
        <p:nvSpPr>
          <p:cNvPr id="196620" name="Text Box 12"/>
          <p:cNvSpPr txBox="1">
            <a:spLocks noChangeArrowheads="1"/>
          </p:cNvSpPr>
          <p:nvPr/>
        </p:nvSpPr>
        <p:spPr bwMode="auto">
          <a:xfrm>
            <a:off x="611188" y="2922588"/>
            <a:ext cx="6840537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20000"/>
              </a:spcBef>
              <a:buClr>
                <a:schemeClr val="hlink"/>
              </a:buClr>
            </a:pPr>
            <a:endParaRPr lang="ru-RU" sz="2400" dirty="0">
              <a:solidFill>
                <a:srgbClr val="666633"/>
              </a:solidFill>
              <a:latin typeface="Impact" pitchFamily="34" charset="0"/>
            </a:endParaRPr>
          </a:p>
          <a:p>
            <a:pPr>
              <a:spcBef>
                <a:spcPct val="50000"/>
              </a:spcBef>
            </a:pPr>
            <a:endParaRPr lang="ru-RU" sz="2400" dirty="0">
              <a:latin typeface="Impact" pitchFamily="34" charset="0"/>
            </a:endParaRPr>
          </a:p>
        </p:txBody>
      </p:sp>
      <p:sp>
        <p:nvSpPr>
          <p:cNvPr id="10" name="Содержимое 9"/>
          <p:cNvSpPr>
            <a:spLocks noGrp="1"/>
          </p:cNvSpPr>
          <p:nvPr>
            <p:ph sz="half" idx="2"/>
          </p:nvPr>
        </p:nvSpPr>
        <p:spPr>
          <a:xfrm>
            <a:off x="827585" y="1484784"/>
            <a:ext cx="8017966" cy="4611216"/>
          </a:xfrm>
        </p:spPr>
        <p:txBody>
          <a:bodyPr>
            <a:normAutofit fontScale="92500" lnSpcReduction="10000"/>
          </a:bodyPr>
          <a:lstStyle/>
          <a:p>
            <a:pPr algn="ctr">
              <a:buNone/>
            </a:pPr>
            <a:r>
              <a:rPr lang="ru-RU" sz="3600" dirty="0" smtClean="0"/>
              <a:t>Функции корня:</a:t>
            </a:r>
          </a:p>
          <a:p>
            <a:pPr>
              <a:buFontTx/>
              <a:buAutoNum type="arabicPeriod"/>
            </a:pPr>
            <a:r>
              <a:rPr lang="ru-RU" sz="3600" dirty="0" smtClean="0"/>
              <a:t>Укрепляет растение в почве и удерживает надземную часть растения;</a:t>
            </a:r>
          </a:p>
          <a:p>
            <a:pPr>
              <a:buFontTx/>
              <a:buAutoNum type="arabicPeriod"/>
            </a:pPr>
            <a:r>
              <a:rPr lang="ru-RU" sz="3600" dirty="0" smtClean="0"/>
              <a:t>Поглощает воду и минеральные вещества;</a:t>
            </a:r>
          </a:p>
          <a:p>
            <a:pPr>
              <a:buFontTx/>
              <a:buAutoNum type="arabicPeriod"/>
            </a:pPr>
            <a:r>
              <a:rPr lang="ru-RU" sz="3600" dirty="0" smtClean="0"/>
              <a:t>Может служить местом накопления питательных веществ;</a:t>
            </a:r>
          </a:p>
          <a:p>
            <a:pPr>
              <a:buFontTx/>
              <a:buAutoNum type="arabicPeriod"/>
            </a:pPr>
            <a:r>
              <a:rPr lang="ru-RU" sz="3600" dirty="0" smtClean="0"/>
              <a:t>Служит органом вегетативного размножения.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6617" name="Picture 9" descr="maintre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26988"/>
            <a:ext cx="9144000" cy="6884988"/>
          </a:xfrm>
          <a:prstGeom prst="rect">
            <a:avLst/>
          </a:prstGeom>
          <a:noFill/>
        </p:spPr>
      </p:pic>
      <p:sp>
        <p:nvSpPr>
          <p:cNvPr id="196610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758825" y="0"/>
            <a:ext cx="8385175" cy="1431925"/>
          </a:xfrm>
        </p:spPr>
        <p:txBody>
          <a:bodyPr/>
          <a:lstStyle/>
          <a:p>
            <a:r>
              <a:rPr lang="ru-RU" dirty="0" smtClean="0">
                <a:solidFill>
                  <a:srgbClr val="666633"/>
                </a:solidFill>
              </a:rPr>
              <a:t> </a:t>
            </a:r>
            <a:endParaRPr lang="ru-RU" dirty="0">
              <a:solidFill>
                <a:srgbClr val="666633"/>
              </a:solidFill>
            </a:endParaRPr>
          </a:p>
        </p:txBody>
      </p:sp>
      <p:sp>
        <p:nvSpPr>
          <p:cNvPr id="196611" name="Rectangle 3"/>
          <p:cNvSpPr>
            <a:spLocks noGrp="1" noRot="1" noChangeArrowheads="1"/>
          </p:cNvSpPr>
          <p:nvPr>
            <p:ph type="body" sz="half" idx="1"/>
          </p:nvPr>
        </p:nvSpPr>
        <p:spPr>
          <a:xfrm>
            <a:off x="684213" y="5589588"/>
            <a:ext cx="7127875" cy="935037"/>
          </a:xfrm>
        </p:spPr>
        <p:txBody>
          <a:bodyPr>
            <a:normAutofit/>
          </a:bodyPr>
          <a:lstStyle/>
          <a:p>
            <a:pPr>
              <a:lnSpc>
                <a:spcPct val="80000"/>
              </a:lnSpc>
              <a:buFont typeface="Wingdings" pitchFamily="2" charset="2"/>
              <a:buNone/>
            </a:pPr>
            <a:endParaRPr lang="ru-RU" sz="800" dirty="0">
              <a:solidFill>
                <a:srgbClr val="666633"/>
              </a:solidFill>
              <a:effectLst/>
              <a:latin typeface="Impact" pitchFamily="34" charset="0"/>
            </a:endParaRP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ru-RU" sz="800" dirty="0">
                <a:solidFill>
                  <a:srgbClr val="666633"/>
                </a:solidFill>
                <a:effectLst/>
                <a:latin typeface="Impact" pitchFamily="34" charset="0"/>
              </a:rPr>
              <a:t> 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ru-RU" sz="800" dirty="0">
                <a:solidFill>
                  <a:srgbClr val="666633"/>
                </a:solidFill>
                <a:effectLst/>
                <a:latin typeface="Impact" pitchFamily="34" charset="0"/>
              </a:rPr>
              <a:t> </a:t>
            </a:r>
          </a:p>
        </p:txBody>
      </p:sp>
      <p:sp>
        <p:nvSpPr>
          <p:cNvPr id="196619" name="Text Box 11"/>
          <p:cNvSpPr txBox="1">
            <a:spLocks noChangeArrowheads="1"/>
          </p:cNvSpPr>
          <p:nvPr/>
        </p:nvSpPr>
        <p:spPr bwMode="auto">
          <a:xfrm>
            <a:off x="1331640" y="692696"/>
            <a:ext cx="6048375" cy="9417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  <a:spcBef>
                <a:spcPct val="20000"/>
              </a:spcBef>
              <a:buClr>
                <a:schemeClr val="hlink"/>
              </a:buClr>
            </a:pPr>
            <a:r>
              <a:rPr lang="ru-RU" sz="2400" dirty="0" smtClean="0">
                <a:solidFill>
                  <a:srgbClr val="666633"/>
                </a:solidFill>
                <a:latin typeface="Impact" pitchFamily="34" charset="0"/>
              </a:rPr>
              <a:t> </a:t>
            </a:r>
            <a:endParaRPr lang="ru-RU" sz="2400" dirty="0">
              <a:solidFill>
                <a:srgbClr val="666633"/>
              </a:solidFill>
              <a:latin typeface="Impact" pitchFamily="34" charset="0"/>
            </a:endParaRPr>
          </a:p>
          <a:p>
            <a:pPr>
              <a:spcBef>
                <a:spcPct val="50000"/>
              </a:spcBef>
            </a:pPr>
            <a:endParaRPr lang="ru-RU" sz="2400" dirty="0">
              <a:latin typeface="Impact" pitchFamily="34" charset="0"/>
            </a:endParaRPr>
          </a:p>
        </p:txBody>
      </p:sp>
      <p:sp>
        <p:nvSpPr>
          <p:cNvPr id="196620" name="Text Box 12"/>
          <p:cNvSpPr txBox="1">
            <a:spLocks noChangeArrowheads="1"/>
          </p:cNvSpPr>
          <p:nvPr/>
        </p:nvSpPr>
        <p:spPr bwMode="auto">
          <a:xfrm>
            <a:off x="611188" y="2922588"/>
            <a:ext cx="6840537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20000"/>
              </a:spcBef>
              <a:buClr>
                <a:schemeClr val="hlink"/>
              </a:buClr>
            </a:pPr>
            <a:endParaRPr lang="ru-RU" sz="2400" dirty="0">
              <a:solidFill>
                <a:srgbClr val="666633"/>
              </a:solidFill>
              <a:latin typeface="Impact" pitchFamily="34" charset="0"/>
            </a:endParaRPr>
          </a:p>
          <a:p>
            <a:pPr>
              <a:spcBef>
                <a:spcPct val="50000"/>
              </a:spcBef>
            </a:pPr>
            <a:endParaRPr lang="ru-RU" sz="2400" dirty="0">
              <a:latin typeface="Impact" pitchFamily="34" charset="0"/>
            </a:endParaRPr>
          </a:p>
        </p:txBody>
      </p:sp>
      <p:sp>
        <p:nvSpPr>
          <p:cNvPr id="10" name="Содержимое 9"/>
          <p:cNvSpPr>
            <a:spLocks noGrp="1"/>
          </p:cNvSpPr>
          <p:nvPr>
            <p:ph sz="half" idx="2"/>
          </p:nvPr>
        </p:nvSpPr>
        <p:spPr>
          <a:xfrm>
            <a:off x="1619672" y="188640"/>
            <a:ext cx="6336704" cy="792088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ru-RU" dirty="0" smtClean="0"/>
              <a:t> </a:t>
            </a:r>
            <a:r>
              <a:rPr lang="ru-RU" dirty="0" smtClean="0">
                <a:solidFill>
                  <a:srgbClr val="666633"/>
                </a:solidFill>
              </a:rPr>
              <a:t>         </a:t>
            </a:r>
            <a:r>
              <a:rPr lang="ru-RU" sz="5400" b="1" dirty="0" smtClean="0">
                <a:solidFill>
                  <a:srgbClr val="666633"/>
                </a:solidFill>
              </a:rPr>
              <a:t>Виды корней</a:t>
            </a:r>
            <a:endParaRPr lang="ru-RU" sz="5400" b="1" dirty="0"/>
          </a:p>
        </p:txBody>
      </p:sp>
      <p:pic>
        <p:nvPicPr>
          <p:cNvPr id="8" name="Picture 5" descr="сканирование002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533400" y="1447800"/>
            <a:ext cx="3429000" cy="5029200"/>
          </a:xfrm>
          <a:prstGeom prst="rect">
            <a:avLst/>
          </a:prstGeom>
        </p:spPr>
      </p:pic>
      <p:sp>
        <p:nvSpPr>
          <p:cNvPr id="9" name="Text Box 15"/>
          <p:cNvSpPr txBox="1">
            <a:spLocks noChangeArrowheads="1"/>
          </p:cNvSpPr>
          <p:nvPr/>
        </p:nvSpPr>
        <p:spPr bwMode="auto">
          <a:xfrm>
            <a:off x="4355976" y="1628800"/>
            <a:ext cx="13954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400" dirty="0"/>
              <a:t>Стебель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4427984" y="2132856"/>
            <a:ext cx="331236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/>
              <a:t>Придаточные корни</a:t>
            </a:r>
            <a:endParaRPr lang="ru-RU" sz="2400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4572000" y="4437112"/>
            <a:ext cx="227119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dirty="0" smtClean="0"/>
              <a:t>Главный корень</a:t>
            </a:r>
            <a:endParaRPr lang="ru-RU" sz="2400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4644008" y="5517232"/>
            <a:ext cx="218130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dirty="0" smtClean="0"/>
              <a:t>Боковые корни</a:t>
            </a:r>
            <a:endParaRPr lang="ru-RU" sz="2400" dirty="0"/>
          </a:p>
        </p:txBody>
      </p:sp>
      <p:sp>
        <p:nvSpPr>
          <p:cNvPr id="14" name="Line 14"/>
          <p:cNvSpPr>
            <a:spLocks noChangeShapeType="1"/>
          </p:cNvSpPr>
          <p:nvPr/>
        </p:nvSpPr>
        <p:spPr bwMode="auto">
          <a:xfrm>
            <a:off x="2971800" y="1828800"/>
            <a:ext cx="1447800" cy="0"/>
          </a:xfrm>
          <a:prstGeom prst="line">
            <a:avLst/>
          </a:prstGeom>
          <a:noFill/>
          <a:ln w="28575">
            <a:solidFill>
              <a:srgbClr val="9933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5" name="Line 12"/>
          <p:cNvSpPr>
            <a:spLocks noChangeShapeType="1"/>
          </p:cNvSpPr>
          <p:nvPr/>
        </p:nvSpPr>
        <p:spPr bwMode="auto">
          <a:xfrm flipV="1">
            <a:off x="3419872" y="2348880"/>
            <a:ext cx="936104" cy="304800"/>
          </a:xfrm>
          <a:prstGeom prst="line">
            <a:avLst/>
          </a:prstGeom>
          <a:noFill/>
          <a:ln w="28575">
            <a:solidFill>
              <a:srgbClr val="9933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6" name="Line 11"/>
          <p:cNvSpPr>
            <a:spLocks noChangeShapeType="1"/>
          </p:cNvSpPr>
          <p:nvPr/>
        </p:nvSpPr>
        <p:spPr bwMode="auto">
          <a:xfrm flipV="1">
            <a:off x="3505200" y="2348880"/>
            <a:ext cx="850776" cy="13320"/>
          </a:xfrm>
          <a:prstGeom prst="line">
            <a:avLst/>
          </a:prstGeom>
          <a:noFill/>
          <a:ln w="28575">
            <a:solidFill>
              <a:srgbClr val="9933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7" name="Line 6"/>
          <p:cNvSpPr>
            <a:spLocks noChangeShapeType="1"/>
          </p:cNvSpPr>
          <p:nvPr/>
        </p:nvSpPr>
        <p:spPr bwMode="auto">
          <a:xfrm>
            <a:off x="2627784" y="4725144"/>
            <a:ext cx="1800200" cy="0"/>
          </a:xfrm>
          <a:prstGeom prst="line">
            <a:avLst/>
          </a:prstGeom>
          <a:noFill/>
          <a:ln w="28575">
            <a:solidFill>
              <a:srgbClr val="9933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8" name="Line 9"/>
          <p:cNvSpPr>
            <a:spLocks noChangeShapeType="1"/>
          </p:cNvSpPr>
          <p:nvPr/>
        </p:nvSpPr>
        <p:spPr bwMode="auto">
          <a:xfrm>
            <a:off x="3657600" y="5562600"/>
            <a:ext cx="914400" cy="228600"/>
          </a:xfrm>
          <a:prstGeom prst="line">
            <a:avLst/>
          </a:prstGeom>
          <a:noFill/>
          <a:ln w="28575">
            <a:solidFill>
              <a:srgbClr val="9933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9" name="Прямоугольник 18"/>
          <p:cNvSpPr/>
          <p:nvPr/>
        </p:nvSpPr>
        <p:spPr>
          <a:xfrm>
            <a:off x="4355976" y="5934670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u="sng" dirty="0" smtClean="0">
                <a:hlinkClick r:id="rId4"/>
              </a:rPr>
              <a:t>http://school-collection.edu.ru/catalog/res/289c1468-759e-4d0d-a583-5fdd25dee732/view/</a:t>
            </a:r>
            <a:r>
              <a:rPr lang="ru-RU" u="sng" dirty="0" smtClean="0"/>
              <a:t> </a:t>
            </a:r>
            <a:endParaRPr lang="ru-RU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1" grpId="0"/>
      <p:bldP spid="12" grpId="0"/>
      <p:bldP spid="13" grpId="0"/>
      <p:bldP spid="14" grpId="0" animBg="1"/>
      <p:bldP spid="15" grpId="0" animBg="1"/>
      <p:bldP spid="16" grpId="0" animBg="1"/>
      <p:bldP spid="17" grpId="0" animBg="1"/>
      <p:bldP spid="1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6617" name="Picture 9" descr="maintre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513" y="-26988"/>
            <a:ext cx="9144000" cy="6884988"/>
          </a:xfrm>
          <a:prstGeom prst="rect">
            <a:avLst/>
          </a:prstGeom>
          <a:noFill/>
        </p:spPr>
      </p:pic>
      <p:sp>
        <p:nvSpPr>
          <p:cNvPr id="196610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758825" y="0"/>
            <a:ext cx="8061647" cy="1431925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rgbClr val="666633"/>
                </a:solidFill>
                <a:latin typeface="Impact" pitchFamily="34" charset="0"/>
              </a:rPr>
              <a:t>Корневая  система</a:t>
            </a:r>
            <a:r>
              <a:rPr lang="ru-RU" dirty="0" smtClean="0">
                <a:solidFill>
                  <a:srgbClr val="666633"/>
                </a:solidFill>
              </a:rPr>
              <a:t> </a:t>
            </a:r>
            <a:endParaRPr lang="ru-RU" dirty="0">
              <a:solidFill>
                <a:srgbClr val="666633"/>
              </a:solidFill>
            </a:endParaRPr>
          </a:p>
        </p:txBody>
      </p:sp>
      <p:sp>
        <p:nvSpPr>
          <p:cNvPr id="196611" name="Rectangle 3"/>
          <p:cNvSpPr>
            <a:spLocks noGrp="1" noRot="1" noChangeArrowheads="1"/>
          </p:cNvSpPr>
          <p:nvPr>
            <p:ph type="body" sz="half" idx="1"/>
          </p:nvPr>
        </p:nvSpPr>
        <p:spPr>
          <a:xfrm>
            <a:off x="684213" y="5589588"/>
            <a:ext cx="7127875" cy="935037"/>
          </a:xfrm>
        </p:spPr>
        <p:txBody>
          <a:bodyPr>
            <a:normAutofit/>
          </a:bodyPr>
          <a:lstStyle/>
          <a:p>
            <a:pPr>
              <a:lnSpc>
                <a:spcPct val="80000"/>
              </a:lnSpc>
              <a:buFont typeface="Wingdings" pitchFamily="2" charset="2"/>
              <a:buNone/>
            </a:pPr>
            <a:endParaRPr lang="ru-RU" sz="800" dirty="0">
              <a:solidFill>
                <a:srgbClr val="666633"/>
              </a:solidFill>
              <a:effectLst/>
              <a:latin typeface="Impact" pitchFamily="34" charset="0"/>
            </a:endParaRP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ru-RU" sz="800" dirty="0">
                <a:solidFill>
                  <a:srgbClr val="666633"/>
                </a:solidFill>
                <a:effectLst/>
                <a:latin typeface="Impact" pitchFamily="34" charset="0"/>
              </a:rPr>
              <a:t> 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ru-RU" sz="800" dirty="0">
                <a:solidFill>
                  <a:srgbClr val="666633"/>
                </a:solidFill>
                <a:effectLst/>
                <a:latin typeface="Impact" pitchFamily="34" charset="0"/>
              </a:rPr>
              <a:t> </a:t>
            </a:r>
          </a:p>
        </p:txBody>
      </p:sp>
      <p:sp>
        <p:nvSpPr>
          <p:cNvPr id="196619" name="Text Box 11"/>
          <p:cNvSpPr txBox="1">
            <a:spLocks noChangeArrowheads="1"/>
          </p:cNvSpPr>
          <p:nvPr/>
        </p:nvSpPr>
        <p:spPr bwMode="auto">
          <a:xfrm>
            <a:off x="611188" y="1412875"/>
            <a:ext cx="6048375" cy="9417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lnSpc>
                <a:spcPct val="80000"/>
              </a:lnSpc>
              <a:spcBef>
                <a:spcPct val="20000"/>
              </a:spcBef>
              <a:buClr>
                <a:schemeClr val="hlink"/>
              </a:buClr>
            </a:pPr>
            <a:r>
              <a:rPr lang="ru-RU" sz="2400" dirty="0" smtClean="0">
                <a:solidFill>
                  <a:srgbClr val="666633"/>
                </a:solidFill>
                <a:latin typeface="Impact" pitchFamily="34" charset="0"/>
              </a:rPr>
              <a:t> </a:t>
            </a:r>
            <a:endParaRPr lang="ru-RU" sz="2400" dirty="0">
              <a:solidFill>
                <a:srgbClr val="666633"/>
              </a:solidFill>
              <a:latin typeface="Impact" pitchFamily="34" charset="0"/>
            </a:endParaRPr>
          </a:p>
          <a:p>
            <a:pPr>
              <a:spcBef>
                <a:spcPct val="50000"/>
              </a:spcBef>
            </a:pPr>
            <a:endParaRPr lang="ru-RU" sz="2400" dirty="0">
              <a:latin typeface="Impact" pitchFamily="34" charset="0"/>
            </a:endParaRPr>
          </a:p>
        </p:txBody>
      </p:sp>
      <p:sp>
        <p:nvSpPr>
          <p:cNvPr id="196620" name="Text Box 12"/>
          <p:cNvSpPr txBox="1">
            <a:spLocks noChangeArrowheads="1"/>
          </p:cNvSpPr>
          <p:nvPr/>
        </p:nvSpPr>
        <p:spPr bwMode="auto">
          <a:xfrm>
            <a:off x="611188" y="2922588"/>
            <a:ext cx="6840537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20000"/>
              </a:spcBef>
              <a:buClr>
                <a:schemeClr val="hlink"/>
              </a:buClr>
            </a:pPr>
            <a:endParaRPr lang="ru-RU" sz="2400" dirty="0">
              <a:solidFill>
                <a:srgbClr val="666633"/>
              </a:solidFill>
              <a:latin typeface="Impact" pitchFamily="34" charset="0"/>
            </a:endParaRPr>
          </a:p>
          <a:p>
            <a:pPr>
              <a:spcBef>
                <a:spcPct val="50000"/>
              </a:spcBef>
            </a:pPr>
            <a:endParaRPr lang="ru-RU" sz="2400" dirty="0">
              <a:latin typeface="Impact" pitchFamily="34" charset="0"/>
            </a:endParaRPr>
          </a:p>
        </p:txBody>
      </p:sp>
      <p:sp>
        <p:nvSpPr>
          <p:cNvPr id="10" name="Содержимое 9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>
              <a:buNone/>
            </a:pPr>
            <a:r>
              <a:rPr lang="ru-RU" b="1" dirty="0" smtClean="0">
                <a:solidFill>
                  <a:srgbClr val="666633"/>
                </a:solidFill>
                <a:effectLst/>
                <a:latin typeface="Impact" pitchFamily="34" charset="0"/>
              </a:rPr>
              <a:t>    </a:t>
            </a:r>
            <a:r>
              <a:rPr lang="ru-RU" sz="4400" b="1" dirty="0" smtClean="0">
                <a:solidFill>
                  <a:srgbClr val="666633"/>
                </a:solidFill>
                <a:latin typeface="Impact" pitchFamily="34" charset="0"/>
              </a:rPr>
              <a:t>с</a:t>
            </a:r>
            <a:r>
              <a:rPr lang="ru-RU" sz="4400" b="1" dirty="0" smtClean="0">
                <a:solidFill>
                  <a:srgbClr val="666633"/>
                </a:solidFill>
                <a:effectLst/>
                <a:latin typeface="Impact" pitchFamily="34" charset="0"/>
              </a:rPr>
              <a:t>овокупность всех  корней растения  </a:t>
            </a:r>
            <a:endParaRPr lang="ru-RU" sz="4400" dirty="0"/>
          </a:p>
        </p:txBody>
      </p:sp>
      <p:pic>
        <p:nvPicPr>
          <p:cNvPr id="8" name="Picture 17" descr="1_5_1"/>
          <p:cNvPicPr>
            <a:picLocks noChangeAspect="1" noChangeArrowheads="1"/>
          </p:cNvPicPr>
          <p:nvPr/>
        </p:nvPicPr>
        <p:blipFill>
          <a:blip r:embed="rId3" cstate="print"/>
          <a:srcRect r="2809"/>
          <a:stretch>
            <a:fillRect/>
          </a:stretch>
        </p:blipFill>
        <p:spPr bwMode="auto">
          <a:xfrm>
            <a:off x="251520" y="1340768"/>
            <a:ext cx="4789156" cy="5111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288</TotalTime>
  <Words>426</Words>
  <Application>Microsoft Office PowerPoint</Application>
  <PresentationFormat>Экран (4:3)</PresentationFormat>
  <Paragraphs>129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Тема Office</vt:lpstr>
      <vt:lpstr> </vt:lpstr>
      <vt:lpstr>Отгадайте загадку: </vt:lpstr>
      <vt:lpstr> </vt:lpstr>
      <vt:lpstr>Задачи урока: </vt:lpstr>
      <vt:lpstr> </vt:lpstr>
      <vt:lpstr> </vt:lpstr>
      <vt:lpstr>Корень - один из главных вегетативных органов растения. </vt:lpstr>
      <vt:lpstr> </vt:lpstr>
      <vt:lpstr>Корневая  система </vt:lpstr>
      <vt:lpstr>Типы    корневых   систем</vt:lpstr>
      <vt:lpstr> </vt:lpstr>
      <vt:lpstr> </vt:lpstr>
      <vt:lpstr>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RePack by SPecialiST</dc:creator>
  <cp:lastModifiedBy>RePack by SPecialiST</cp:lastModifiedBy>
  <cp:revision>26</cp:revision>
  <dcterms:created xsi:type="dcterms:W3CDTF">2013-10-20T10:59:41Z</dcterms:created>
  <dcterms:modified xsi:type="dcterms:W3CDTF">2013-10-21T10:40:42Z</dcterms:modified>
</cp:coreProperties>
</file>