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57" r:id="rId4"/>
    <p:sldId id="258" r:id="rId5"/>
    <p:sldId id="259" r:id="rId6"/>
    <p:sldId id="262" r:id="rId7"/>
    <p:sldId id="263" r:id="rId8"/>
    <p:sldId id="260" r:id="rId9"/>
    <p:sldId id="261" r:id="rId10"/>
    <p:sldId id="265" r:id="rId11"/>
    <p:sldId id="266" r:id="rId12"/>
    <p:sldId id="267" r:id="rId13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3300"/>
    <a:srgbClr val="008000"/>
    <a:srgbClr val="FFFFCC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fld id="{2081E195-4C6A-47AB-863E-F08527B8A0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320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fld id="{BE073448-CD0A-4D57-AB0C-FD72F61439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614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МАОУ СОШ № 44 города Тюмени</a:t>
            </a:r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E971709-6A68-40CE-8A9E-8B8C68EEBE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МАОУ СОШ № 44 города Тюмени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7916B-A4B7-4196-B752-A66E3D76D7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4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МАОУ СОШ № 44 города Тюмени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965AD-1B4B-455F-8CFD-F7EA962F75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7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МАОУ СОШ № 44 города Тюмени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1412B-972D-4CD0-9B7A-E722DF1621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9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МАОУ СОШ № 44 города Тюмени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2167-8363-476D-B15B-872CFAE150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3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МАОУ СОШ № 44 города Тюмени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342AE-BE89-4989-B21D-DB5F27E310B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15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МАОУ СОШ № 44 города Тюмени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245B5-41E7-4804-8447-EAE75E13556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19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МАОУ СОШ № 44 города Тюмени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EA50E-69D0-42BD-ACAA-E2AA2F7B3C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26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МАОУ СОШ № 44 города Тюмени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F6555-411E-4260-A44E-98C722446F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50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МАОУ СОШ № 44 города Тюмени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C4C5F-6BE7-4C5E-B764-0B1A15FCA0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5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МАОУ СОШ № 44 города Тюмени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AC5D8-BBA2-43DF-9C77-25236822A0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1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ru-RU" smtClean="0"/>
              <a:t>МАОУ СОШ № 44 города Тюмени</a:t>
            </a:r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5145E7E5-FA34-4C49-90C9-B12CC65C3E9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534652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8000"/>
                </a:solidFill>
              </a:rPr>
              <a:t>Формулы сокращенного </a:t>
            </a:r>
            <a:r>
              <a:rPr lang="ru-RU" sz="3200" dirty="0" smtClean="0">
                <a:solidFill>
                  <a:srgbClr val="008000"/>
                </a:solidFill>
              </a:rPr>
              <a:t>умножения</a:t>
            </a:r>
          </a:p>
          <a:p>
            <a:pPr algn="ctr"/>
            <a:endParaRPr lang="ru-RU" sz="3200" dirty="0" smtClean="0">
              <a:solidFill>
                <a:srgbClr val="008000"/>
              </a:solidFill>
            </a:endParaRPr>
          </a:p>
          <a:p>
            <a:pPr algn="ctr"/>
            <a:r>
              <a:rPr lang="ru-RU" sz="1600" dirty="0">
                <a:solidFill>
                  <a:srgbClr val="663300"/>
                </a:solidFill>
              </a:rPr>
              <a:t>Алгебра. 7 класс: учеб. для </a:t>
            </a:r>
            <a:r>
              <a:rPr lang="ru-RU" sz="1600" dirty="0" err="1">
                <a:solidFill>
                  <a:srgbClr val="663300"/>
                </a:solidFill>
              </a:rPr>
              <a:t>общеобразоват</a:t>
            </a:r>
            <a:r>
              <a:rPr lang="ru-RU" sz="1600" dirty="0">
                <a:solidFill>
                  <a:srgbClr val="663300"/>
                </a:solidFill>
              </a:rPr>
              <a:t>. учреждений/ [Ш.А. Алимов, Ю.М. Колягин, Ю.В. Сидоров и др.]. - М.: Просвещение, 2011.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5320" y="5229200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663300"/>
                </a:solidFill>
                <a:cs typeface="Arabic Typesetting" panose="03020402040406030203" pitchFamily="66" charset="-78"/>
              </a:rPr>
              <a:t>Муниципальное автономное общеобразовательное учреждение средняя общеобразовательная школа № 44 города Тюмени</a:t>
            </a:r>
          </a:p>
          <a:p>
            <a:pPr algn="ctr"/>
            <a:r>
              <a:rPr lang="ru-RU" sz="1600" dirty="0" smtClean="0">
                <a:solidFill>
                  <a:srgbClr val="663300"/>
                </a:solidFill>
                <a:cs typeface="Arabic Typesetting" panose="03020402040406030203" pitchFamily="66" charset="-78"/>
              </a:rPr>
              <a:t>Имени героя Советского Союза Ивана Ивановича </a:t>
            </a:r>
            <a:r>
              <a:rPr lang="ru-RU" sz="1600" dirty="0" err="1" smtClean="0">
                <a:solidFill>
                  <a:srgbClr val="663300"/>
                </a:solidFill>
                <a:cs typeface="Arabic Typesetting" panose="03020402040406030203" pitchFamily="66" charset="-78"/>
              </a:rPr>
              <a:t>Федюнинского</a:t>
            </a:r>
            <a:endParaRPr lang="ru-RU" sz="1600" dirty="0" smtClean="0">
              <a:solidFill>
                <a:srgbClr val="663300"/>
              </a:solidFill>
              <a:cs typeface="Arabic Typesetting" panose="03020402040406030203" pitchFamily="66" charset="-78"/>
            </a:endParaRPr>
          </a:p>
          <a:p>
            <a:pPr algn="ctr"/>
            <a:r>
              <a:rPr lang="ru-RU" sz="1600" dirty="0" smtClean="0">
                <a:solidFill>
                  <a:srgbClr val="663300"/>
                </a:solidFill>
                <a:cs typeface="Arabic Typesetting" panose="03020402040406030203" pitchFamily="66" charset="-78"/>
              </a:rPr>
              <a:t>Подготовлено: Дегтяревой Л.В.</a:t>
            </a:r>
            <a:endParaRPr lang="ru-RU" sz="1600" dirty="0">
              <a:solidFill>
                <a:srgbClr val="663300"/>
              </a:solidFill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6409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Формула разности квадратов</a:t>
            </a:r>
            <a:endParaRPr lang="ru-RU" sz="44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5842" name="Picture 2" descr="D:\РИСУНКИ\Задачи на определение математической грамотности_fil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229" y="2708920"/>
            <a:ext cx="2985542" cy="260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68750" y="1196752"/>
            <a:ext cx="50065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+ b)(a – b) = a</a:t>
            </a:r>
            <a:r>
              <a:rPr lang="en-US" sz="36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b</a:t>
            </a:r>
            <a:r>
              <a:rPr lang="en-US" sz="36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3600" b="1" cap="none" spc="0" baseline="30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844824"/>
            <a:ext cx="734481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Геометрический смысл</a:t>
            </a:r>
            <a:endParaRPr lang="ru-RU" sz="44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1" y="5445224"/>
            <a:ext cx="8640960" cy="1152128"/>
          </a:xfrm>
          <a:prstGeom prst="rect">
            <a:avLst/>
          </a:prstGeom>
          <a:noFill/>
        </p:spPr>
        <p:txBody>
          <a:bodyPr wrap="square" lIns="0" tIns="0" rIns="0" bIns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3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Площадь фигуры, полученной вырезанием из квадрата со стороной а квадрата со стороной </a:t>
            </a:r>
            <a:r>
              <a:rPr lang="en-US" sz="23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23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равна площади прямоугольника, построенного на сторонах (а – </a:t>
            </a:r>
            <a:r>
              <a:rPr lang="en-US" sz="23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23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и (а</a:t>
            </a:r>
            <a:r>
              <a:rPr lang="en-US" sz="23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b</a:t>
            </a:r>
            <a:r>
              <a:rPr lang="ru-RU" sz="23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</a:t>
            </a:r>
            <a:endParaRPr lang="ru-RU" sz="23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МАОУ СОШ № 44 города Тюмени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13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6409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Разложите на множители:</a:t>
            </a:r>
            <a:endParaRPr lang="ru-RU" sz="44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196752"/>
            <a:ext cx="216024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36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36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с</a:t>
            </a:r>
            <a:r>
              <a:rPr lang="en-US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6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en-US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en-US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100 - </a:t>
            </a:r>
            <a:r>
              <a:rPr lang="ru-RU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en-US" sz="3600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16х</a:t>
            </a:r>
            <a:r>
              <a:rPr lang="en-US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en-US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25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1</a:t>
            </a:r>
          </a:p>
          <a:p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ru-RU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en-US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3600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3600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25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88132" y="1196752"/>
            <a:ext cx="4236195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(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36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с)(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 – c)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6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(x + y)(x – y) 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(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c)(10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с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(4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ru-RU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)(4x </a:t>
            </a:r>
            <a:r>
              <a:rPr lang="ru-RU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y) 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(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)(5b – 1)</a:t>
            </a:r>
            <a:endParaRPr lang="ru-RU" sz="36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(</a:t>
            </a:r>
            <a:r>
              <a:rPr lang="ru-RU" sz="3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</a:t>
            </a:r>
            <a:r>
              <a:rPr lang="ru-RU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+ 2) (</a:t>
            </a:r>
            <a:r>
              <a:rPr lang="en-US" sz="3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xy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2) 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(b + 5)(b</a:t>
            </a:r>
            <a:r>
              <a:rPr lang="ru-RU" sz="360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5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sz="36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МАОУ СОШ № 44 города Тюмени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57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581779"/>
            <a:ext cx="86409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задание:</a:t>
            </a:r>
            <a:endParaRPr lang="ru-RU" sz="48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772816"/>
            <a:ext cx="7579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8000"/>
                </a:solidFill>
              </a:rPr>
              <a:t>§21, № 353, 355, 358(2,4)</a:t>
            </a:r>
            <a:endParaRPr lang="ru-RU" sz="4800" dirty="0">
              <a:solidFill>
                <a:srgbClr val="00800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МАОУ СОШ № 44 города Тюмени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3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534652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8000"/>
                </a:solidFill>
              </a:rPr>
              <a:t>Формулы сокращенного умножения</a:t>
            </a:r>
            <a:endParaRPr lang="ru-RU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3134" y="1916832"/>
            <a:ext cx="59766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8000"/>
                </a:solidFill>
              </a:rPr>
              <a:t>Цели урока: 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rgbClr val="008000"/>
                </a:solidFill>
              </a:rPr>
              <a:t>Закрепить навык разложения многочленов на множители способом вынесения за скобки общего множителя, способом группировки;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rgbClr val="008000"/>
                </a:solidFill>
              </a:rPr>
              <a:t>Познакомиться с формулой разности квадратов.</a:t>
            </a:r>
          </a:p>
        </p:txBody>
      </p:sp>
    </p:spTree>
    <p:extLst>
      <p:ext uri="{BB962C8B-B14F-4D97-AF65-F5344CB8AC3E}">
        <p14:creationId xmlns:p14="http://schemas.microsoft.com/office/powerpoint/2010/main" val="211575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188640"/>
            <a:ext cx="43031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Вспомните!</a:t>
            </a:r>
            <a:endParaRPr lang="ru-RU" sz="54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22985"/>
            <a:ext cx="8645750" cy="417822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000" b="1" i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Алгоритм отыскания общего множителя.</a:t>
            </a:r>
          </a:p>
          <a:p>
            <a:pPr algn="ctr"/>
            <a:endParaRPr lang="ru-RU" sz="300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2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Найти наибольший общий делитель коэффициентов всех одночленов, входящих в многочлен, - он и будет общим числовым множителем.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2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Найти переменные, которые входят в каждый член многочлена и выбрать для каждой из них наименьший (из имеющихся) показатель степени.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2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Произведение коэффициента и переменной, найденного на первом и втором шагах, является общим множителем, который целесообразно вынести за скобку. </a:t>
            </a:r>
          </a:p>
          <a:p>
            <a:pPr algn="just"/>
            <a:endParaRPr lang="ru-RU" sz="3000" b="1" cap="none" spc="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МАОУ СОШ № 44 города Тюмени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188640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Рассмотрим пример:</a:t>
            </a:r>
            <a:endParaRPr lang="ru-RU" sz="54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6730" y="1484785"/>
            <a:ext cx="8645750" cy="100811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000" b="1" i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Разложим на множители многочлен </a:t>
            </a:r>
          </a:p>
          <a:p>
            <a:pPr algn="ctr"/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6а</a:t>
            </a:r>
            <a:r>
              <a:rPr lang="ru-RU" sz="3000" i="1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12а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300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9125" y="2504918"/>
            <a:ext cx="8645750" cy="78006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2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Найдем наибольший общий делитель коэффициентов 6 и 12. Он равен 6:  </a:t>
            </a:r>
            <a:endParaRPr lang="ru-RU" sz="3000" b="1" cap="none" spc="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707904" y="2924944"/>
            <a:ext cx="1553426" cy="388736"/>
            <a:chOff x="3707904" y="2924944"/>
            <a:chExt cx="1553426" cy="38873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923928" y="2924944"/>
              <a:ext cx="576064" cy="384172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just"/>
              <a:r>
                <a:rPr lang="ru-RU" sz="2200" i="1" dirty="0" smtClean="0">
                  <a:ln w="11430"/>
                  <a:solidFill>
                    <a:srgbClr val="008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а</a:t>
              </a:r>
              <a:r>
                <a:rPr lang="ru-RU" sz="2200" i="1" baseline="30000" dirty="0" smtClean="0">
                  <a:ln w="11430"/>
                  <a:solidFill>
                    <a:srgbClr val="008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</a:t>
              </a:r>
              <a:r>
                <a:rPr lang="ru-RU" sz="2200" i="1" dirty="0" smtClean="0">
                  <a:ln w="11430"/>
                  <a:solidFill>
                    <a:srgbClr val="008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– </a:t>
              </a:r>
              <a:endParaRPr lang="ru-RU" sz="22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  <a:p>
              <a:pPr algn="ctr"/>
              <a:endParaRPr lang="ru-RU" sz="3000" b="1" cap="none" spc="0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3707904" y="2927226"/>
              <a:ext cx="1080120" cy="386454"/>
              <a:chOff x="3203848" y="2898530"/>
              <a:chExt cx="1080120" cy="386454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3203848" y="2898530"/>
                <a:ext cx="216024" cy="314446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just"/>
                <a:r>
                  <a:rPr lang="ru-RU" sz="2200" i="1" dirty="0" smtClean="0">
                    <a:ln w="11430"/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6</a:t>
                </a:r>
                <a:endParaRPr lang="ru-RU" sz="220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  <a:p>
                <a:pPr algn="ctr"/>
                <a:endParaRPr lang="ru-RU" sz="3000" b="1" cap="none" spc="0" dirty="0">
                  <a:ln w="11430"/>
                  <a:solidFill>
                    <a:srgbClr val="008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3995936" y="2900812"/>
                <a:ext cx="288032" cy="384172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just"/>
                <a:r>
                  <a:rPr lang="ru-RU" sz="2200" i="1" dirty="0" smtClean="0">
                    <a:ln w="11430"/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6</a:t>
                </a:r>
                <a:r>
                  <a:rPr lang="ru-RU" sz="2200" i="1" dirty="0" smtClean="0">
                    <a:ln w="11430"/>
                    <a:solidFill>
                      <a:srgbClr val="FF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sym typeface="Symbol"/>
                  </a:rPr>
                  <a:t></a:t>
                </a:r>
                <a:endParaRPr lang="ru-RU" sz="220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  <a:p>
                <a:pPr algn="ctr"/>
                <a:endParaRPr lang="ru-RU" sz="3000" b="1" cap="none" spc="0" dirty="0">
                  <a:ln w="11430"/>
                  <a:solidFill>
                    <a:srgbClr val="008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4765658" y="2924944"/>
              <a:ext cx="495672" cy="333365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just"/>
              <a:r>
                <a:rPr lang="ru-RU" sz="2200" i="1" dirty="0" smtClean="0">
                  <a:ln w="11430"/>
                  <a:solidFill>
                    <a:srgbClr val="008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sym typeface="Symbol"/>
                </a:rPr>
                <a:t>2</a:t>
              </a:r>
              <a:r>
                <a:rPr lang="ru-RU" sz="2200" i="1" dirty="0" smtClean="0">
                  <a:ln w="11430"/>
                  <a:solidFill>
                    <a:srgbClr val="008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а</a:t>
              </a:r>
              <a:r>
                <a:rPr lang="en-US" sz="2200" i="1" dirty="0" smtClean="0">
                  <a:ln w="11430"/>
                  <a:solidFill>
                    <a:srgbClr val="008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b</a:t>
              </a:r>
              <a:endParaRPr lang="ru-RU" sz="22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  <a:p>
              <a:pPr algn="ctr"/>
              <a:endParaRPr lang="ru-RU" sz="3000" b="1" cap="none" spc="0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51520" y="3429000"/>
            <a:ext cx="8645750" cy="79208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2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Найдем переменную, которая входит в каждый член многочлена - а            </a:t>
            </a:r>
            <a:r>
              <a:rPr lang="ru-RU" sz="32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ru-RU" sz="32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Symbol"/>
              </a:rPr>
              <a:t></a:t>
            </a:r>
            <a:r>
              <a:rPr lang="ru-RU" sz="3200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r>
              <a:rPr lang="ru-RU" sz="32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Symbol"/>
              </a:rPr>
              <a:t>а</a:t>
            </a:r>
            <a:r>
              <a:rPr lang="ru-RU" sz="32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6</a:t>
            </a:r>
            <a:r>
              <a:rPr lang="ru-RU" sz="32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Symbol"/>
              </a:rPr>
              <a:t>2</a:t>
            </a:r>
            <a:r>
              <a:rPr lang="ru-RU" sz="3200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r>
              <a:rPr lang="ru-RU" sz="32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Symbol"/>
              </a:rPr>
              <a:t></a:t>
            </a:r>
            <a:r>
              <a:rPr lang="en-US" sz="32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32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ru-RU" sz="3200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6730" y="4365104"/>
            <a:ext cx="8645750" cy="948009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2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Вынесем общий множитель 6а за скобку. </a:t>
            </a:r>
          </a:p>
          <a:p>
            <a:pPr algn="ctr"/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6а</a:t>
            </a:r>
            <a:r>
              <a:rPr lang="ru-RU" sz="3000" i="1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12а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ru-RU" sz="3000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6а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(а – 2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  <a:endParaRPr lang="ru-RU" sz="3000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3000" b="1" cap="none" spc="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МАОУ СОШ № 44 города Тюмени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188640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Решите:</a:t>
            </a:r>
            <a:endParaRPr lang="ru-RU" sz="54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6730" y="1268760"/>
            <a:ext cx="8645750" cy="331236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000" b="1" i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Вынесите за скобки общий множитель:</a:t>
            </a:r>
          </a:p>
          <a:p>
            <a:pPr marL="514350" indent="-514350">
              <a:buAutoNum type="arabicPeriod"/>
            </a:pP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5х + 5у</a:t>
            </a:r>
          </a:p>
          <a:p>
            <a:pPr marL="514350" indent="-514350">
              <a:buAutoNum type="arabicPeriod"/>
            </a:pP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20а – 4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ru-RU" sz="3000" i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 + ау</a:t>
            </a:r>
          </a:p>
          <a:p>
            <a:pPr marL="514350" indent="-514350">
              <a:buAutoNum type="arabicPeriod"/>
            </a:pP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7а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+ 14ас</a:t>
            </a:r>
          </a:p>
          <a:p>
            <a:pPr marL="514350" indent="-514350">
              <a:buAutoNum type="arabicPeriod"/>
            </a:pP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en-US" sz="3000" i="1" dirty="0" err="1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mn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5</a:t>
            </a:r>
          </a:p>
          <a:p>
            <a:pPr marL="514350" indent="-514350">
              <a:buAutoNum type="arabicPeriod"/>
            </a:pP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2ab – b</a:t>
            </a:r>
            <a:r>
              <a:rPr lang="ru-RU" sz="3000" i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268760"/>
            <a:ext cx="2664296" cy="331236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3000" b="1" i="1" cap="none" spc="0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5(х + у)</a:t>
            </a:r>
          </a:p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4(5а – 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а(х + у)</a:t>
            </a:r>
          </a:p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7а(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+ 2с)</a:t>
            </a:r>
          </a:p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5(</a:t>
            </a:r>
            <a:r>
              <a:rPr lang="en-US" sz="3000" i="1" dirty="0" err="1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mn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1)</a:t>
            </a:r>
            <a:endParaRPr lang="en-US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2a – 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1).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МАОУ СОШ № 44 города Тюмени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188640"/>
            <a:ext cx="43031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Вспомните!</a:t>
            </a:r>
            <a:endParaRPr lang="ru-RU" sz="54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6730" y="1122985"/>
            <a:ext cx="8645750" cy="2234007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000" b="1" i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Алгоритм способа группировки.</a:t>
            </a:r>
          </a:p>
          <a:p>
            <a:pPr algn="ctr"/>
            <a:endParaRPr lang="ru-RU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200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22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бъединить одночлены, имеющие общий множитель;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200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22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ынести этот множитель за скобку;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2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вынести общий множитель (многочлен) из получившегося многочлена.</a:t>
            </a:r>
            <a:endParaRPr lang="ru-RU" sz="2200" b="1" cap="none" spc="0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ru-RU" sz="3000" b="1" cap="none" spc="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942" y="3808195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Рассмотрим пример:</a:t>
            </a:r>
            <a:endParaRPr lang="ru-RU" sz="54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869160"/>
            <a:ext cx="8645750" cy="111700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000" b="1" i="1" cap="none" spc="0" dirty="0" err="1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</a:t>
            </a:r>
            <a:r>
              <a:rPr lang="ru-RU" sz="3000" b="1" i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+ 3х – 2у – 6 = (</a:t>
            </a:r>
            <a:r>
              <a:rPr lang="ru-RU" sz="3000" b="1" i="1" cap="none" spc="0" dirty="0" err="1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</a:t>
            </a:r>
            <a:r>
              <a:rPr lang="ru-RU" sz="3000" b="1" i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+ 3х) + (-2у -6) =</a:t>
            </a:r>
          </a:p>
          <a:p>
            <a:pPr algn="ctr"/>
            <a:r>
              <a:rPr lang="ru-RU" sz="3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ru-RU" sz="30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(у + 3) – 2(у + 3) = (у + 3)(х – 2).</a:t>
            </a:r>
            <a:endParaRPr lang="ru-RU" sz="3000" b="1" cap="none" spc="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МАОУ СОШ № 44 города Тюмени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55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188640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Решите:</a:t>
            </a:r>
            <a:endParaRPr lang="ru-RU" sz="54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6730" y="1268760"/>
            <a:ext cx="8645750" cy="331236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000" b="1" i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Разложите на множители:</a:t>
            </a:r>
          </a:p>
          <a:p>
            <a:pPr marL="514350" indent="-514350">
              <a:buAutoNum type="arabicPeriod"/>
            </a:pPr>
            <a:r>
              <a:rPr lang="en-US" sz="3000" i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 – 4) –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(z – 4)</a:t>
            </a:r>
            <a:endParaRPr lang="ru-RU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5b(a + b) + a + b</a:t>
            </a:r>
            <a:endParaRPr lang="ru-RU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4a – 4b + ax - </a:t>
            </a:r>
            <a:r>
              <a:rPr lang="en-US" sz="3000" i="1" dirty="0" err="1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bx</a:t>
            </a:r>
            <a:endParaRPr lang="ru-RU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sz="3000" i="1" dirty="0" err="1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000" i="1" dirty="0" err="1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ac + b</a:t>
            </a:r>
            <a:r>
              <a:rPr lang="en-US" sz="3000" i="1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en-US" sz="3000" i="1" dirty="0" err="1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bc</a:t>
            </a:r>
            <a:endParaRPr lang="ru-RU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000" i="1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 – 15a</a:t>
            </a:r>
            <a:r>
              <a:rPr lang="en-US" sz="3000" i="1" baseline="30000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a + x</a:t>
            </a:r>
          </a:p>
          <a:p>
            <a:pPr marL="514350" indent="-514350">
              <a:buAutoNum type="arabicPeriod"/>
            </a:pP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3x + y – 3x</a:t>
            </a:r>
            <a:r>
              <a:rPr lang="en-US" sz="3000" i="1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en-US" sz="3000" i="1" dirty="0" err="1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xy</a:t>
            </a:r>
            <a:endParaRPr lang="ru-RU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1772816"/>
            <a:ext cx="3528392" cy="280831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(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(x – y)</a:t>
            </a:r>
            <a:endParaRPr lang="ru-RU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(а 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(5b + 1)</a:t>
            </a:r>
            <a:endParaRPr lang="ru-RU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b)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4 - 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х)</a:t>
            </a:r>
          </a:p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(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с)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(a + b)</a:t>
            </a:r>
            <a:endParaRPr lang="ru-RU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000" i="1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+ 1)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3000" i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a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en-US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 – x)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3x + y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МАОУ СОШ № 44 города Тюмени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03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188640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Проверочная работа</a:t>
            </a:r>
            <a:endParaRPr lang="ru-RU" sz="54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823895"/>
              </p:ext>
            </p:extLst>
          </p:nvPr>
        </p:nvGraphicFramePr>
        <p:xfrm>
          <a:off x="251520" y="1397000"/>
          <a:ext cx="864096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375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I 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вариант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1. Вынесите общий множитель за скобку: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а) 5ху</a:t>
                      </a:r>
                      <a:r>
                        <a:rPr lang="ru-RU" baseline="30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 + 15у;</a:t>
                      </a:r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б) х</a:t>
                      </a:r>
                      <a:r>
                        <a:rPr lang="ru-RU" baseline="30000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 – х</a:t>
                      </a:r>
                      <a:r>
                        <a:rPr lang="ru-RU" baseline="30000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;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в) 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r>
                        <a:rPr lang="en-US" baseline="30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r>
                        <a:rPr lang="en-US" baseline="30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 - 4ab</a:t>
                      </a:r>
                      <a:r>
                        <a:rPr lang="en-US" baseline="30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 + 6a</a:t>
                      </a:r>
                      <a:r>
                        <a:rPr lang="en-US" baseline="300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;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г) а(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3b + c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 – x(3b + c)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.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2.</a:t>
                      </a:r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 Разложите на множители: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а) ах – ау + </a:t>
                      </a:r>
                      <a:r>
                        <a:rPr lang="en-US" baseline="0" dirty="0" err="1" smtClean="0">
                          <a:solidFill>
                            <a:schemeClr val="bg2"/>
                          </a:solidFill>
                        </a:rPr>
                        <a:t>bx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– by;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б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) 2ax + 3by + 6ab + bx.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II 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вариант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1. Вынесите общий множитель за скобку: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а) х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y + 2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у</a:t>
                      </a:r>
                      <a:r>
                        <a:rPr lang="ru-RU" baseline="30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;</a:t>
                      </a:r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б) 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r>
                        <a:rPr lang="en-US" baseline="300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 – 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r>
                        <a:rPr lang="en-US" baseline="30000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;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в) 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m</a:t>
                      </a:r>
                      <a:r>
                        <a:rPr lang="en-US" baseline="300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n</a:t>
                      </a:r>
                      <a:r>
                        <a:rPr lang="en-US" baseline="30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 – 2m</a:t>
                      </a:r>
                      <a:r>
                        <a:rPr lang="en-US" baseline="30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n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 – 3mn</a:t>
                      </a:r>
                      <a:r>
                        <a:rPr lang="en-US" baseline="30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;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г) 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x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(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a + 2b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 – 2y(a + 2b)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.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2.</a:t>
                      </a:r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 Разложите на множители: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а) 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х 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+ cx </a:t>
                      </a:r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– 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у 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– cy;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б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) ay – 12bx + 3ax – 4by</a:t>
                      </a:r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.</a:t>
                      </a:r>
                      <a:endParaRPr lang="ru-RU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МАОУ СОШ № 44 города Тюмени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6409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Формула разности квадратов</a:t>
            </a:r>
            <a:endParaRPr lang="ru-RU" sz="4800" b="1" cap="none" spc="0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760833"/>
            <a:ext cx="8645750" cy="469250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buAutoNum type="arabicPeriod"/>
            </a:pPr>
            <a:r>
              <a:rPr lang="ru-RU" sz="3000" b="1" i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Найдите квадрат одночлена:</a:t>
            </a:r>
          </a:p>
          <a:p>
            <a:pPr algn="ctr"/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en-US" sz="3000" i="1" dirty="0" err="1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bx</a:t>
            </a:r>
            <a:endParaRPr lang="en-US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000" b="1" i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2a</a:t>
            </a:r>
            <a:r>
              <a:rPr lang="en-US" sz="3000" b="1" i="1" cap="none" spc="0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3000" b="1" i="1" cap="none" spc="0" baseline="30000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-3x</a:t>
            </a:r>
            <a:r>
              <a:rPr lang="en-US" sz="3000" i="1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endParaRPr lang="ru-RU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Запишите одночлен в виде квадратов:</a:t>
            </a:r>
          </a:p>
          <a:p>
            <a:pPr algn="ctr"/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49х</a:t>
            </a:r>
            <a:r>
              <a:rPr lang="ru-RU" sz="3000" i="1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000" i="1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3000" i="1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64m</a:t>
            </a:r>
            <a:r>
              <a:rPr lang="en-US" sz="3000" i="1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sz="3000" i="1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  <a:p>
            <a:pPr algn="just"/>
            <a:r>
              <a:rPr lang="en-US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ru-RU" sz="3000" i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Запишите разность квадратов чисел 5 и 3</a:t>
            </a:r>
          </a:p>
          <a:p>
            <a:endParaRPr lang="ru-RU" sz="3000" i="1" dirty="0" smtClean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16556" y="5899339"/>
            <a:ext cx="123944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0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ru-RU" sz="3000" b="1" cap="none" spc="0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30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- 3</a:t>
            </a:r>
            <a:r>
              <a:rPr lang="ru-RU" sz="3000" b="1" cap="none" spc="0" baseline="30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3000" b="1" cap="none" spc="0" baseline="3000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МАОУ СОШ № 44 города Тюмени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7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3" grpId="1"/>
    </p:bldLst>
  </p:timing>
</p:sld>
</file>

<file path=ppt/theme/theme1.xml><?xml version="1.0" encoding="utf-8"?>
<a:theme xmlns:a="http://schemas.openxmlformats.org/drawingml/2006/main" name="Презентация анализа причин неудачи проекта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анализа причин неудачи проекта</Template>
  <TotalTime>332</TotalTime>
  <Words>902</Words>
  <Application>Microsoft Office PowerPoint</Application>
  <PresentationFormat>Экран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 анализа причин неудачи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27</cp:revision>
  <dcterms:created xsi:type="dcterms:W3CDTF">2012-01-13T11:54:31Z</dcterms:created>
  <dcterms:modified xsi:type="dcterms:W3CDTF">2014-12-01T16:04:58Z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TC010184551049</vt:lpwstr>
  </property>
</Properties>
</file>