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9" r:id="rId2"/>
    <p:sldId id="258" r:id="rId3"/>
    <p:sldId id="261" r:id="rId4"/>
    <p:sldId id="283" r:id="rId5"/>
    <p:sldId id="290" r:id="rId6"/>
    <p:sldId id="267" r:id="rId7"/>
    <p:sldId id="269" r:id="rId8"/>
    <p:sldId id="270" r:id="rId9"/>
    <p:sldId id="271" r:id="rId10"/>
    <p:sldId id="276" r:id="rId11"/>
    <p:sldId id="285" r:id="rId12"/>
    <p:sldId id="286" r:id="rId13"/>
    <p:sldId id="287" r:id="rId14"/>
    <p:sldId id="288" r:id="rId15"/>
    <p:sldId id="289" r:id="rId16"/>
    <p:sldId id="277" r:id="rId17"/>
    <p:sldId id="291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55E7213-4D27-4DE7-84D5-495527EAB76F}" type="datetimeFigureOut">
              <a:rPr lang="ru-RU"/>
              <a:pPr>
                <a:defRPr/>
              </a:pPr>
              <a:t>30.11.2014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1E5762C-2B2A-4DA6-B840-2B82A349B5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1410AA-5E44-480A-BB42-E6C374AD3FCB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07001-5815-4D1B-96A4-4EB405B5AC5B}" type="datetime1">
              <a:rPr lang="ru-RU" smtClean="0"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44CE2-85B7-4458-8BB4-908F487EB7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11D81-89E4-4F3B-8401-A481BE75BDCB}" type="datetime1">
              <a:rPr lang="ru-RU" smtClean="0"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EDBD6-FD12-4EB4-A29B-9966221098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12E5C-E0F0-4958-8307-48F6BD28D3CC}" type="datetime1">
              <a:rPr lang="ru-RU" smtClean="0"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048C1-9693-4394-88F1-2235EE7195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6A25E-319E-42C6-B533-39B1DF3B19C7}" type="datetime1">
              <a:rPr lang="ru-RU" smtClean="0"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A2224-C9B5-42C8-AD33-DBF6A9F539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AE596-E9E5-4A48-B35B-73DE6BEF827D}" type="datetime1">
              <a:rPr lang="ru-RU" smtClean="0"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56369-7C72-4EDD-9908-E8466114F7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19A1B-5C88-4F1E-8E5C-2A89FEF7A7D0}" type="datetime1">
              <a:rPr lang="ru-RU" smtClean="0"/>
              <a:t>30.11.2014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800F1-AC92-40F3-A918-3AB88A2630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85262-A45C-4CD1-A347-E35A64BA0852}" type="datetime1">
              <a:rPr lang="ru-RU" smtClean="0"/>
              <a:t>30.11.2014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CC76E-3DC9-42A4-9F9B-8B4646F63E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10675-D158-48AA-9EB1-699110740278}" type="datetime1">
              <a:rPr lang="ru-RU" smtClean="0"/>
              <a:t>30.11.2014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49D2E-DE02-4B71-9C88-424497E466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C72AA-D82B-405A-B5B9-EBE01E1992B5}" type="datetime1">
              <a:rPr lang="ru-RU" smtClean="0"/>
              <a:t>30.11.2014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DA479-F454-4C3A-B9DA-D83916C01B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BEAB1-88FF-43F4-AB98-068631776157}" type="datetime1">
              <a:rPr lang="ru-RU" smtClean="0"/>
              <a:t>30.11.2014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E0697-D1CE-4AA6-A5E8-3D93EB800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A3CD3-7B87-411C-A5D4-C386EB17BA89}" type="datetime1">
              <a:rPr lang="ru-RU" smtClean="0"/>
              <a:t>30.11.2014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E86F8-4442-49D3-B551-1B19D61D6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2984AF-63F6-4B32-B8B7-E10B2C16943F}" type="datetime1">
              <a:rPr lang="ru-RU" smtClean="0"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178487-5905-4E2A-92A4-BA1DC3A621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comocomprarcasa.files.wordpress.com/2010/11/impuestos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comocomprarcasa.files.wordpress.com/2010/11/impuestos.jpg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mathgia.ru/or/gia12/Main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comocomprarcasa.files.wordpress.com/2010/11/impuestos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comocomprarcasa.files.wordpress.com/2010/11/impuestos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5400000">
            <a:off x="-3238500" y="3238500"/>
            <a:ext cx="6858000" cy="38100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0"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2133600"/>
            <a:ext cx="8058472" cy="1323439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Интерактивный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тренажер «Процент от числа».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57313" y="3857625"/>
            <a:ext cx="6429375" cy="1785938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Автор работы</a:t>
            </a:r>
            <a:r>
              <a:rPr lang="en-US" sz="2400" b="1" dirty="0"/>
              <a:t>:</a:t>
            </a:r>
            <a:r>
              <a:rPr lang="ru-RU" sz="2400" b="1" dirty="0"/>
              <a:t> учитель математики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Саламаха Надежда Сергеевна,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</a:t>
            </a:r>
            <a:r>
              <a:rPr lang="ru-RU" sz="2800" b="1" i="1" dirty="0"/>
              <a:t>МБОУ СОШ № 85 г.Краснодар</a:t>
            </a: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077200" y="5867400"/>
            <a:ext cx="762000" cy="6858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428596" y="6356350"/>
            <a:ext cx="7572428" cy="365125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Саламаха Надежда Сергеевна,  МБОУ СОШ №85 г.Краснодар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762000" y="228600"/>
            <a:ext cx="8153400" cy="2062103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 </a:t>
            </a:r>
            <a:r>
              <a:rPr lang="ru-RU" sz="3200" b="1" u="sng" dirty="0"/>
              <a:t>Задание №9.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Один сеанс массажа для взрослого в санатории стоит 200 рублей, а для ребенка – на 25% дешевле. Сколько денег необходимо  заплатить, чтобы мама с сыном прошли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курс из 8 массажей каждый? Ответ дайте в рублях.</a:t>
            </a:r>
            <a:endParaRPr lang="ru-RU" sz="3200" b="1" dirty="0"/>
          </a:p>
        </p:txBody>
      </p:sp>
      <p:sp>
        <p:nvSpPr>
          <p:cNvPr id="3" name="Rectangle 2"/>
          <p:cNvSpPr/>
          <p:nvPr/>
        </p:nvSpPr>
        <p:spPr>
          <a:xfrm rot="5400000">
            <a:off x="-3238500" y="3238500"/>
            <a:ext cx="6858000" cy="38100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0"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3143240" y="2500306"/>
            <a:ext cx="9906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43240" y="3286124"/>
            <a:ext cx="9906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43240" y="4143380"/>
            <a:ext cx="9906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43240" y="5000636"/>
            <a:ext cx="9906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786314" y="2500306"/>
            <a:ext cx="25146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>
                <a:solidFill>
                  <a:schemeClr val="tx1"/>
                </a:solidFill>
              </a:rPr>
              <a:t>2800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86314" y="3357562"/>
            <a:ext cx="2514600" cy="55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3000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857752" y="4071942"/>
            <a:ext cx="2514600" cy="660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3200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857752" y="5000636"/>
            <a:ext cx="25146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2700</a:t>
            </a:r>
          </a:p>
        </p:txBody>
      </p:sp>
      <p:pic>
        <p:nvPicPr>
          <p:cNvPr id="13" name="Picture 4" descr="http://samorokoff.ru/club/images/stories/satavki/assurances-chiffres-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4419599"/>
            <a:ext cx="2037250" cy="24384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00" y="5943600"/>
            <a:ext cx="762000" cy="609600"/>
          </a:xfrm>
          <a:prstGeom prst="actionButtonForwardNext">
            <a:avLst/>
          </a:prstGeom>
          <a:ln>
            <a:solidFill>
              <a:schemeClr val="tx2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>
          <a:xfrm>
            <a:off x="1285852" y="6356350"/>
            <a:ext cx="7643866" cy="365125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Саламаха Надежда Сергеевна,  МБОУ СОШ №85 г.Краснодар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8382000" cy="1938992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/>
              <a:t>Задание №10.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Один килограмм яблок стоил 60 рублей. После сезонного повышения цен стоимость одного килограмма яблок стала на 20 % дороже. Сколько килограмм яблок можно купить на 108 рублей после повышения цен? </a:t>
            </a:r>
          </a:p>
        </p:txBody>
      </p:sp>
      <p:sp>
        <p:nvSpPr>
          <p:cNvPr id="3" name="Rectangle 2"/>
          <p:cNvSpPr/>
          <p:nvPr/>
        </p:nvSpPr>
        <p:spPr>
          <a:xfrm>
            <a:off x="2895600" y="48260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3.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2895600" y="28956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</a:t>
            </a:r>
            <a:r>
              <a:rPr lang="ru-RU" sz="3200" b="1" dirty="0">
                <a:solidFill>
                  <a:schemeClr val="tx1"/>
                </a:solidFill>
              </a:rPr>
              <a:t>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95600" y="38608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2.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2895600" y="57912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4.</a:t>
            </a:r>
            <a:endParaRPr lang="en-US" sz="3200" b="1" dirty="0"/>
          </a:p>
        </p:txBody>
      </p:sp>
      <p:sp>
        <p:nvSpPr>
          <p:cNvPr id="8" name="Rectangle 7"/>
          <p:cNvSpPr/>
          <p:nvPr/>
        </p:nvSpPr>
        <p:spPr>
          <a:xfrm rot="5400000">
            <a:off x="-3238500" y="3238500"/>
            <a:ext cx="6858000" cy="38100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0"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495800" y="2819400"/>
            <a:ext cx="2667000" cy="584775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1,2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495800" y="4820675"/>
            <a:ext cx="26670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3,5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500562" y="5786454"/>
            <a:ext cx="26670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1,5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495800" y="3841300"/>
            <a:ext cx="2667000" cy="54225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7848600" y="5791200"/>
            <a:ext cx="685800" cy="5334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6" name="Picture 4" descr="http://samorokoff.ru/club/images/stories/satavki/assurances-chiffres-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4114800"/>
            <a:ext cx="2037250" cy="24384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714348" y="6500834"/>
            <a:ext cx="8215370" cy="357166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Саламаха Надежда Сергеевна,  МБОУ СОШ №85 г.Краснодар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6" grpId="1" animBg="1"/>
      <p:bldP spid="9" grpId="0" animBg="1"/>
      <p:bldP spid="11" grpId="0" animBg="1"/>
      <p:bldP spid="12" grpId="0" animBg="1"/>
      <p:bldP spid="13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357158" y="0"/>
            <a:ext cx="8786842" cy="1384995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u="sng" dirty="0"/>
              <a:t>Задание №11. </a:t>
            </a:r>
            <a:r>
              <a:rPr lang="ru-RU" sz="2800" b="1" dirty="0"/>
              <a:t> </a:t>
            </a:r>
            <a:r>
              <a:rPr lang="ru-RU" sz="2800" dirty="0"/>
              <a:t> </a:t>
            </a:r>
            <a:r>
              <a:rPr lang="ru-RU" sz="2800" b="1" dirty="0"/>
              <a:t>Клубника стоит 180 рублей за килограмм, а клюква — 250 рублей за килограмм. На сколько процентов клубника дешевле клюквы? </a:t>
            </a:r>
          </a:p>
        </p:txBody>
      </p:sp>
      <p:sp>
        <p:nvSpPr>
          <p:cNvPr id="3" name="Rectangle 2"/>
          <p:cNvSpPr/>
          <p:nvPr/>
        </p:nvSpPr>
        <p:spPr>
          <a:xfrm rot="5400000">
            <a:off x="-3238500" y="3238500"/>
            <a:ext cx="6858000" cy="38100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0"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4" descr="http://samorokoff.ru/club/images/stories/satavki/assurances-chiffres-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4419599"/>
            <a:ext cx="2037250" cy="24384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6" name="Прямоугольник 5"/>
          <p:cNvSpPr/>
          <p:nvPr/>
        </p:nvSpPr>
        <p:spPr>
          <a:xfrm>
            <a:off x="2500298" y="2857496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378619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00298" y="4786322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00298" y="5715016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000500" y="57150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000500" y="4786313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000500" y="371475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72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000500" y="28575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70</a:t>
            </a: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00" y="5791200"/>
            <a:ext cx="838200" cy="6096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кругленный прямоугольник 14" descr="Решение&#10;70х0,04 = 2,8 - активное вещество в одной таблетке">
            <a:hlinkClick r:id="rId3" action="ppaction://hlinksldjump"/>
          </p:cNvPr>
          <p:cNvSpPr/>
          <p:nvPr/>
        </p:nvSpPr>
        <p:spPr>
          <a:xfrm>
            <a:off x="5715008" y="1643050"/>
            <a:ext cx="3428992" cy="350046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2">
                  <a:lumMod val="50000"/>
                </a:schemeClr>
              </a:solidFill>
              <a:hlinkClick r:id="" action="ppaction://noactio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2">
                  <a:lumMod val="50000"/>
                </a:schemeClr>
              </a:solidFill>
              <a:hlinkClick r:id="" action="ppaction://noactio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2">
                  <a:lumMod val="50000"/>
                </a:schemeClr>
              </a:solidFill>
              <a:hlinkClick r:id="" action="ppaction://noactio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2">
                  <a:lumMod val="50000"/>
                </a:schemeClr>
              </a:solidFill>
              <a:hlinkClick r:id="" action="ppaction://noactio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2">
                  <a:lumMod val="50000"/>
                </a:schemeClr>
              </a:solidFill>
              <a:hlinkClick r:id="" action="ppaction://noactio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2">
                  <a:lumMod val="50000"/>
                </a:schemeClr>
              </a:solidFill>
              <a:hlinkClick r:id="" action="ppaction://noactio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2">
                  <a:lumMod val="50000"/>
                </a:schemeClr>
              </a:solidFill>
              <a:hlinkClick r:id="" action="ppaction://noactio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2">
                  <a:lumMod val="50000"/>
                </a:schemeClr>
              </a:solidFill>
              <a:hlinkClick r:id="" action="ppaction://noactio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2">
                    <a:lumMod val="50000"/>
                  </a:schemeClr>
                </a:solidFill>
                <a:hlinkClick r:id="" action="ppaction://noaction"/>
              </a:rPr>
              <a:t>Решение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>
              <a:defRPr/>
            </a:pPr>
            <a:r>
              <a:rPr lang="ru-RU" sz="20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250-180=70- клубника дешевле клюквы.</a:t>
            </a:r>
          </a:p>
          <a:p>
            <a:pPr>
              <a:defRPr/>
            </a:pPr>
            <a:r>
              <a:rPr lang="ru-RU" sz="20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70:250=0,28- клубника дешевле клюквы, значит</a:t>
            </a:r>
          </a:p>
          <a:p>
            <a:pPr>
              <a:defRPr/>
            </a:pPr>
            <a:r>
              <a:rPr lang="ru-RU" sz="20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0,28∙100%=28% </a:t>
            </a:r>
          </a:p>
          <a:p>
            <a:pPr>
              <a:defRPr/>
            </a:pPr>
            <a:r>
              <a:rPr lang="ru-RU" sz="20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Отв. 28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n>
                <a:solidFill>
                  <a:srgbClr val="000000"/>
                </a:solidFill>
              </a:ln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n>
                <a:solidFill>
                  <a:schemeClr val="tx1"/>
                </a:solidFill>
              </a:ln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ln>
                <a:solidFill>
                  <a:schemeClr val="tx1"/>
                </a:solidFill>
              </a:ln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1"/>
          </p:nvPr>
        </p:nvSpPr>
        <p:spPr>
          <a:xfrm>
            <a:off x="1857356" y="6500834"/>
            <a:ext cx="7286644" cy="357166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Саламаха Надежда Сергеевна,  МБОУ СОШ №85 г.Краснодар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0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0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7" grpId="0" animBg="1"/>
      <p:bldP spid="7" grpId="1" animBg="1"/>
      <p:bldP spid="7" grpId="2" animBg="1"/>
      <p:bldP spid="8" grpId="0" animBg="1"/>
      <p:bldP spid="9" grpId="0" animBg="1"/>
      <p:bldP spid="9" grpId="1" animBg="1"/>
      <p:bldP spid="10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762000" y="152400"/>
            <a:ext cx="8153400" cy="2308324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Задание №12.</a:t>
            </a:r>
            <a:r>
              <a:rPr lang="ru-RU" sz="2400" dirty="0"/>
              <a:t> </a:t>
            </a:r>
            <a:r>
              <a:rPr lang="ru-RU" sz="2800" b="1" dirty="0"/>
              <a:t>В течение августа помидоры подешевели на 50%, а затем в течение сентября подорожали на 70%. Какая цена меньше: в начале августа или в конце сентября — и на сколько процентов?</a:t>
            </a:r>
          </a:p>
        </p:txBody>
      </p:sp>
      <p:sp>
        <p:nvSpPr>
          <p:cNvPr id="3" name="Rectangle 2"/>
          <p:cNvSpPr/>
          <p:nvPr/>
        </p:nvSpPr>
        <p:spPr>
          <a:xfrm rot="5400000">
            <a:off x="-3238500" y="3238500"/>
            <a:ext cx="6858000" cy="38100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0"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174" name="Picture 4" descr="http://samorokoff.ru/club/images/stories/satavki/assurances-chiffres-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199" y="4304275"/>
            <a:ext cx="2133601" cy="25537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5" name="Прямоугольник 4"/>
          <p:cNvSpPr/>
          <p:nvPr/>
        </p:nvSpPr>
        <p:spPr>
          <a:xfrm>
            <a:off x="3505200" y="2895600"/>
            <a:ext cx="914400" cy="5334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05200" y="3860800"/>
            <a:ext cx="914400" cy="5334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05200" y="4826000"/>
            <a:ext cx="914400" cy="5334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05200" y="5791200"/>
            <a:ext cx="914400" cy="5334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953000" y="2895600"/>
            <a:ext cx="14478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953000" y="3886200"/>
            <a:ext cx="14478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50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953000" y="4876800"/>
            <a:ext cx="14478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953000" y="5867400"/>
            <a:ext cx="14478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75</a:t>
            </a: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467600" y="5867400"/>
            <a:ext cx="838200" cy="5334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1571604" y="6500834"/>
            <a:ext cx="7572396" cy="357166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Саламаха Надежда Сергеевна,  МБОУ СОШ №85 г.Краснодар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8" grpId="0" animBg="1"/>
      <p:bldP spid="8" grpId="1" animBg="1"/>
      <p:bldP spid="8" grpId="2" animBg="1"/>
      <p:bldP spid="9" grpId="0" animBg="1"/>
      <p:bldP spid="9" grpId="1" animBg="1"/>
      <p:bldP spid="10" grpId="0" animBg="1"/>
      <p:bldP spid="10" grpId="1" animBg="1"/>
      <p:bldP spid="11" grpId="0" animBg="1"/>
      <p:bldP spid="12" grpId="0" animBg="1"/>
      <p:bldP spid="12" grpId="1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Картинка 2 из 3042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8600" y="5029200"/>
            <a:ext cx="2398148" cy="15927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>
            <a:off x="428596" y="0"/>
            <a:ext cx="8715404" cy="1877437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Задание №13. </a:t>
            </a:r>
            <a:r>
              <a:rPr lang="ru-RU" sz="2400" b="1" dirty="0"/>
              <a:t> </a:t>
            </a:r>
            <a:r>
              <a:rPr lang="ru-RU" sz="2800" b="1" dirty="0"/>
              <a:t>Для фруктового напитка смешивают яблочный и виноградный сок в отношении 13:7. Какой процент в этом напитке составляет виноградный сок?</a:t>
            </a:r>
          </a:p>
        </p:txBody>
      </p:sp>
      <p:sp>
        <p:nvSpPr>
          <p:cNvPr id="3" name="Rectangle 2"/>
          <p:cNvSpPr/>
          <p:nvPr/>
        </p:nvSpPr>
        <p:spPr>
          <a:xfrm>
            <a:off x="2971800" y="47498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3.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2971800" y="28194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</a:t>
            </a:r>
            <a:r>
              <a:rPr lang="ru-RU" sz="3200" b="1" dirty="0">
                <a:solidFill>
                  <a:schemeClr val="tx1"/>
                </a:solidFill>
              </a:rPr>
              <a:t>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71800" y="37846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2.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2971800" y="57150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4.</a:t>
            </a:r>
            <a:endParaRPr lang="en-US" sz="3200" b="1" dirty="0"/>
          </a:p>
        </p:txBody>
      </p:sp>
      <p:sp>
        <p:nvSpPr>
          <p:cNvPr id="8" name="Rectangle 7"/>
          <p:cNvSpPr/>
          <p:nvPr/>
        </p:nvSpPr>
        <p:spPr>
          <a:xfrm rot="5400000">
            <a:off x="-3238500" y="3238500"/>
            <a:ext cx="6858000" cy="38100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0"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495800" y="2819400"/>
            <a:ext cx="862018" cy="584775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70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495800" y="4820674"/>
            <a:ext cx="862018" cy="537151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65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495800" y="5791200"/>
            <a:ext cx="862018" cy="566758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495800" y="3841300"/>
            <a:ext cx="862018" cy="516394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60</a:t>
            </a:r>
          </a:p>
        </p:txBody>
      </p:sp>
      <p:sp>
        <p:nvSpPr>
          <p:cNvPr id="14" name="Скругленный прямоугольник 13" descr="Решение&#10;70х0,04 = 2,8 - активное вещество в одной таблетке">
            <a:hlinkClick r:id="rId4" action="ppaction://hlinksldjump"/>
          </p:cNvPr>
          <p:cNvSpPr/>
          <p:nvPr/>
        </p:nvSpPr>
        <p:spPr>
          <a:xfrm>
            <a:off x="5715008" y="2571744"/>
            <a:ext cx="3428992" cy="350046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2">
                  <a:lumMod val="50000"/>
                </a:schemeClr>
              </a:solidFill>
              <a:hlinkClick r:id="" action="ppaction://noactio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2">
                  <a:lumMod val="50000"/>
                </a:schemeClr>
              </a:solidFill>
              <a:hlinkClick r:id="" action="ppaction://noactio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2">
                  <a:lumMod val="50000"/>
                </a:schemeClr>
              </a:solidFill>
              <a:hlinkClick r:id="" action="ppaction://noactio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2">
                  <a:lumMod val="50000"/>
                </a:schemeClr>
              </a:solidFill>
              <a:hlinkClick r:id="" action="ppaction://noactio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2">
                  <a:lumMod val="50000"/>
                </a:schemeClr>
              </a:solidFill>
              <a:hlinkClick r:id="" action="ppaction://noactio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2">
                  <a:lumMod val="50000"/>
                </a:schemeClr>
              </a:solidFill>
              <a:hlinkClick r:id="" action="ppaction://noactio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2">
                  <a:lumMod val="50000"/>
                </a:schemeClr>
              </a:solidFill>
              <a:hlinkClick r:id="" action="ppaction://noactio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2">
                  <a:lumMod val="50000"/>
                </a:schemeClr>
              </a:solidFill>
              <a:hlinkClick r:id="" action="ppaction://noactio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2">
                    <a:lumMod val="50000"/>
                  </a:schemeClr>
                </a:solidFill>
                <a:hlinkClick r:id="" action="ppaction://noaction"/>
              </a:rPr>
              <a:t>Решение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>
              <a:defRPr/>
            </a:pPr>
            <a:r>
              <a:rPr lang="ru-RU" sz="20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13хг.-взяли яблочного сока, 7хг.- взяли виноградного сока.</a:t>
            </a:r>
          </a:p>
          <a:p>
            <a:pPr>
              <a:defRPr/>
            </a:pPr>
            <a:r>
              <a:rPr lang="ru-RU" sz="20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Содержание виноградного сока : 7х:(7х+13х)=0,35</a:t>
            </a:r>
          </a:p>
          <a:p>
            <a:pPr>
              <a:defRPr/>
            </a:pPr>
            <a:r>
              <a:rPr lang="ru-RU" sz="20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Тогда  0,35∙100% = 35%.</a:t>
            </a:r>
          </a:p>
          <a:p>
            <a:pPr>
              <a:defRPr/>
            </a:pPr>
            <a:r>
              <a:rPr lang="ru-RU" sz="20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Отв. 35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n>
                <a:solidFill>
                  <a:srgbClr val="000000"/>
                </a:solidFill>
              </a:ln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n>
                <a:solidFill>
                  <a:schemeClr val="tx1"/>
                </a:solidFill>
              </a:ln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ln>
                <a:solidFill>
                  <a:schemeClr val="tx1"/>
                </a:solidFill>
              </a:ln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7772400" y="6019800"/>
            <a:ext cx="762000" cy="5334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1"/>
          </p:nvPr>
        </p:nvSpPr>
        <p:spPr>
          <a:xfrm>
            <a:off x="1071538" y="6429396"/>
            <a:ext cx="7000924" cy="428604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Саламаха Надежда Сергеевна,  МБОУ СОШ №85 г.Краснодар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Картинка 2 из 3042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8600" y="5029200"/>
            <a:ext cx="2398148" cy="15927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>
            <a:off x="457200" y="0"/>
            <a:ext cx="8686800" cy="2800767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 Задание №14.</a:t>
            </a:r>
            <a:r>
              <a:rPr lang="ru-RU" sz="3200" dirty="0"/>
              <a:t> </a:t>
            </a:r>
            <a:r>
              <a:rPr lang="ru-RU" sz="2400" b="1" dirty="0"/>
              <a:t>В понедельник некоторый товар поступил в продажу по цене 1000 р. В соответствии с принятыми в магазине правилами цена товара в течение недели остается неизменной, а в первый день каждой следующей не­дели сни­жается на 20% от предыдущей цены. Сколько рублей будет стоить товар на двенадцатый день после поступления в продажу?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4600" y="49784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3.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2514600" y="30480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</a:t>
            </a:r>
            <a:r>
              <a:rPr lang="ru-RU" sz="3200" b="1" dirty="0">
                <a:solidFill>
                  <a:schemeClr val="tx1"/>
                </a:solidFill>
              </a:rPr>
              <a:t>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4600" y="40132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2.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2514600" y="59436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4.</a:t>
            </a:r>
            <a:endParaRPr lang="en-US" sz="3200" b="1" dirty="0"/>
          </a:p>
        </p:txBody>
      </p:sp>
      <p:sp>
        <p:nvSpPr>
          <p:cNvPr id="8" name="Rectangle 7"/>
          <p:cNvSpPr/>
          <p:nvPr/>
        </p:nvSpPr>
        <p:spPr>
          <a:xfrm rot="5400000">
            <a:off x="-3238500" y="3238500"/>
            <a:ext cx="6858000" cy="38100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0"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038600" y="3048000"/>
            <a:ext cx="1676408" cy="584775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mtClean="0"/>
              <a:t>400</a:t>
            </a:r>
            <a:endParaRPr lang="ru-RU" sz="32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038600" y="5049275"/>
            <a:ext cx="160497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820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038600" y="6019800"/>
            <a:ext cx="1533532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0000"/>
                </a:solidFill>
              </a:rPr>
              <a:t>800</a:t>
            </a:r>
            <a:endParaRPr lang="ru-RU" sz="3200" b="1" dirty="0">
              <a:solidFill>
                <a:srgbClr val="0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038600" y="4069900"/>
            <a:ext cx="1676408" cy="54225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450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000760" y="2357430"/>
            <a:ext cx="3143240" cy="35719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  <a:hlinkClick r:id="" action="ppaction://noaction"/>
              </a:rPr>
              <a:t>Решение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В неделе 7 дней, значит 12-й день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Снизят цену на 20%. Тогда товар будет стоить 1000∙80:100=800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Отв. 800руб.</a:t>
            </a:r>
            <a:endParaRPr lang="ru-RU" sz="3200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7620000" y="6019800"/>
            <a:ext cx="762000" cy="5334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1"/>
          </p:nvPr>
        </p:nvSpPr>
        <p:spPr>
          <a:xfrm>
            <a:off x="642910" y="6572272"/>
            <a:ext cx="7643866" cy="285728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Саламаха Надежда Сергеевна,  МБОУ СОШ №85 г.Краснодар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000"/>
                            </p:stCondLst>
                            <p:childTnLst>
                              <p:par>
                                <p:cTn id="9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9" grpId="0" animBg="1"/>
      <p:bldP spid="11" grpId="0" animBg="1"/>
      <p:bldP spid="12" grpId="0" animBg="1"/>
      <p:bldP spid="13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838200" y="228600"/>
            <a:ext cx="8153400" cy="2246769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u="sng" dirty="0"/>
              <a:t>Задание №15. </a:t>
            </a:r>
            <a:r>
              <a:rPr lang="ru-RU" sz="2800" b="1" dirty="0"/>
              <a:t>Число дорожно-транспортных происшествий в летний период составило 0,71 их числа в зимний период. На сколько процентов уменьшилось число дорожно-транспортных происшествий летом по сравнению с зимой? </a:t>
            </a:r>
            <a:endParaRPr lang="ru-RU" sz="3600" b="1" dirty="0"/>
          </a:p>
        </p:txBody>
      </p:sp>
      <p:sp>
        <p:nvSpPr>
          <p:cNvPr id="3" name="Rectangle 2"/>
          <p:cNvSpPr/>
          <p:nvPr/>
        </p:nvSpPr>
        <p:spPr>
          <a:xfrm rot="5400000">
            <a:off x="-3238500" y="3238500"/>
            <a:ext cx="6858000" cy="38100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0"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4" descr="http://samorokoff.ru/club/images/stories/satavki/assurances-chiffres-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4419599"/>
            <a:ext cx="2037250" cy="24384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6" name="Прямоугольник 5"/>
          <p:cNvSpPr/>
          <p:nvPr/>
        </p:nvSpPr>
        <p:spPr>
          <a:xfrm>
            <a:off x="3352800" y="29718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52800" y="39370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52800" y="49022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352800" y="58674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876800" y="5867400"/>
            <a:ext cx="1409700" cy="4905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71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876800" y="4902200"/>
            <a:ext cx="1409700" cy="5270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876800" y="3937000"/>
            <a:ext cx="1409700" cy="4921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932363" y="2997200"/>
            <a:ext cx="1354137" cy="5032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4" name="Управляющая кнопка: далее 13">
            <a:hlinkClick r:id="" action="ppaction://hlinkshowjump?jump=firstslide" highlightClick="1"/>
          </p:cNvPr>
          <p:cNvSpPr/>
          <p:nvPr/>
        </p:nvSpPr>
        <p:spPr>
          <a:xfrm>
            <a:off x="8001000" y="5791200"/>
            <a:ext cx="838200" cy="6096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>
          <a:xfrm>
            <a:off x="1571604" y="6500834"/>
            <a:ext cx="7072362" cy="357166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Саламаха Надежда Сергеевна,  МБОУ СОШ №85 г.Краснодар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0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7" grpId="0" animBg="1"/>
      <p:bldP spid="7" grpId="1" animBg="1"/>
      <p:bldP spid="7" grpId="2" animBg="1"/>
      <p:bldP spid="8" grpId="0" animBg="1"/>
      <p:bldP spid="9" grpId="0" animBg="1"/>
      <p:bldP spid="9" grpId="1" animBg="1"/>
      <p:bldP spid="10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838200" y="228601"/>
            <a:ext cx="8153400" cy="3416320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Использованные ресурсы:</a:t>
            </a:r>
          </a:p>
          <a:p>
            <a:r>
              <a:rPr lang="ru-RU" sz="3600" b="1" dirty="0" smtClean="0"/>
              <a:t>Тексты задач взяты с сайтов </a:t>
            </a:r>
          </a:p>
          <a:p>
            <a:r>
              <a:rPr lang="en-US" sz="3600" b="1" u="sng" dirty="0" smtClean="0">
                <a:solidFill>
                  <a:srgbClr val="009999"/>
                </a:solidFill>
                <a:hlinkClick r:id="rId2"/>
              </a:rPr>
              <a:t>http://</a:t>
            </a:r>
            <a:r>
              <a:rPr lang="en-US" sz="3600" b="1" u="sng" dirty="0" smtClean="0">
                <a:solidFill>
                  <a:srgbClr val="0000FF"/>
                </a:solidFill>
                <a:hlinkClick r:id="rId2"/>
              </a:rPr>
              <a:t>mathgia.ru/or/gia12/Main</a:t>
            </a:r>
            <a:endParaRPr lang="ru-RU" sz="3600" b="1" u="sng" dirty="0" smtClean="0">
              <a:solidFill>
                <a:srgbClr val="0000FF"/>
              </a:solidFill>
            </a:endParaRPr>
          </a:p>
          <a:p>
            <a:endParaRPr lang="ru-RU" sz="3600" b="1" u="sng" dirty="0" smtClean="0">
              <a:solidFill>
                <a:srgbClr val="009999"/>
              </a:solidFill>
            </a:endParaRPr>
          </a:p>
          <a:p>
            <a:endParaRPr lang="ru-RU" sz="3600" b="1" u="sng" dirty="0" smtClean="0">
              <a:solidFill>
                <a:srgbClr val="009999"/>
              </a:solidFill>
            </a:endParaRPr>
          </a:p>
          <a:p>
            <a:endParaRPr lang="ru-RU" sz="3600" b="1" u="sng" dirty="0" smtClean="0">
              <a:solidFill>
                <a:srgbClr val="00999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 rot="5400000">
            <a:off x="-3238500" y="3238500"/>
            <a:ext cx="6858000" cy="38100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0"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Управляющая кнопка: далее 13">
            <a:hlinkClick r:id="" action="ppaction://hlinkshowjump?jump=firstslide" highlightClick="1"/>
          </p:cNvPr>
          <p:cNvSpPr/>
          <p:nvPr/>
        </p:nvSpPr>
        <p:spPr>
          <a:xfrm>
            <a:off x="8001000" y="5791200"/>
            <a:ext cx="838200" cy="6096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928662" y="1857364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u="sng" dirty="0" smtClean="0">
                <a:solidFill>
                  <a:srgbClr val="0000FF"/>
                </a:solidFill>
              </a:rPr>
              <a:t>http://mathege.ru/or/ege/Main</a:t>
            </a:r>
            <a:endParaRPr lang="ru-RU" sz="3600" b="1" u="sng" dirty="0">
              <a:solidFill>
                <a:srgbClr val="0000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Картинка 2 из 3042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8600" y="5029200"/>
            <a:ext cx="2398148" cy="15927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>
            <a:off x="457200" y="304800"/>
            <a:ext cx="8382000" cy="156966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 Задание №1.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Найти 15% от числа 0,3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2514600" y="49784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3.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2514600" y="30480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</a:t>
            </a:r>
            <a:r>
              <a:rPr lang="ru-RU" sz="3200" b="1" dirty="0">
                <a:solidFill>
                  <a:schemeClr val="tx1"/>
                </a:solidFill>
              </a:rPr>
              <a:t>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4600" y="40132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2.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2514600" y="59436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4.</a:t>
            </a:r>
            <a:endParaRPr lang="en-US" sz="3200" b="1" dirty="0"/>
          </a:p>
        </p:txBody>
      </p:sp>
      <p:sp>
        <p:nvSpPr>
          <p:cNvPr id="8" name="Rectangle 7"/>
          <p:cNvSpPr/>
          <p:nvPr/>
        </p:nvSpPr>
        <p:spPr>
          <a:xfrm rot="5400000">
            <a:off x="-3238500" y="3238500"/>
            <a:ext cx="6858000" cy="38100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0"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038600" y="3048000"/>
            <a:ext cx="1676408" cy="584775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45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038600" y="5049275"/>
            <a:ext cx="160497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038600" y="6019800"/>
            <a:ext cx="1533532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0000"/>
                </a:solidFill>
              </a:rPr>
              <a:t>0,045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038600" y="4069900"/>
            <a:ext cx="1676408" cy="54225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4,5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000750" y="1928813"/>
            <a:ext cx="2990850" cy="392906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  <a:hlinkClick r:id="" action="ppaction://noaction"/>
              </a:rPr>
              <a:t>Решение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15% - 0,15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0,15 ∙ 0,3 =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Устно: 15∙3=45;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Отсчитаем три цифры после запятой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Отв. 0,045</a:t>
            </a:r>
            <a:endParaRPr lang="ru-RU" sz="3200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7620000" y="6019800"/>
            <a:ext cx="762000" cy="5334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1"/>
          </p:nvPr>
        </p:nvSpPr>
        <p:spPr>
          <a:xfrm>
            <a:off x="500034" y="6643710"/>
            <a:ext cx="8643966" cy="214290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Саламаха Надежда Сергеевна,  МБОУ СОШ №85 г.Краснодар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000"/>
                            </p:stCondLst>
                            <p:childTnLst>
                              <p:par>
                                <p:cTn id="9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9" grpId="0" animBg="1"/>
      <p:bldP spid="11" grpId="0" animBg="1"/>
      <p:bldP spid="12" grpId="0" animBg="1"/>
      <p:bldP spid="13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785786" y="285729"/>
            <a:ext cx="8143932" cy="1077218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Задание №2.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Найти 27% от числа 0,2</a:t>
            </a:r>
            <a:endParaRPr lang="ru-RU" sz="3200" b="1" dirty="0"/>
          </a:p>
        </p:txBody>
      </p:sp>
      <p:sp>
        <p:nvSpPr>
          <p:cNvPr id="3" name="Rectangle 2"/>
          <p:cNvSpPr/>
          <p:nvPr/>
        </p:nvSpPr>
        <p:spPr>
          <a:xfrm rot="5400000">
            <a:off x="-3238500" y="3238500"/>
            <a:ext cx="6858000" cy="38100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0"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3143240" y="2000240"/>
            <a:ext cx="9906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43240" y="2928934"/>
            <a:ext cx="9906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43240" y="3786190"/>
            <a:ext cx="9906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43240" y="4643446"/>
            <a:ext cx="9906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857752" y="2000240"/>
            <a:ext cx="25146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0,054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857752" y="2928934"/>
            <a:ext cx="2514600" cy="55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54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857752" y="3786190"/>
            <a:ext cx="2514600" cy="660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5,4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929190" y="4714884"/>
            <a:ext cx="25146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540</a:t>
            </a:r>
          </a:p>
        </p:txBody>
      </p:sp>
      <p:pic>
        <p:nvPicPr>
          <p:cNvPr id="13" name="Picture 4" descr="http://samorokoff.ru/club/images/stories/satavki/assurances-chiffres-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5035693"/>
            <a:ext cx="1522512" cy="182230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00" y="5943600"/>
            <a:ext cx="762000" cy="609600"/>
          </a:xfrm>
          <a:prstGeom prst="actionButtonForwardNext">
            <a:avLst/>
          </a:prstGeom>
          <a:ln>
            <a:solidFill>
              <a:schemeClr val="tx2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>
          <a:xfrm>
            <a:off x="500034" y="6356350"/>
            <a:ext cx="8643966" cy="365125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Саламаха Надежда Сергеевна,  МБОУ СОШ №85 г.Краснодар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8382000" cy="830997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/>
              <a:t>Задание №3.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7 % составляет 98. Чему равно число? </a:t>
            </a:r>
          </a:p>
        </p:txBody>
      </p:sp>
      <p:sp>
        <p:nvSpPr>
          <p:cNvPr id="3" name="Rectangle 2"/>
          <p:cNvSpPr/>
          <p:nvPr/>
        </p:nvSpPr>
        <p:spPr>
          <a:xfrm>
            <a:off x="2857488" y="3500438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3.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2857488" y="1714488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</a:t>
            </a:r>
            <a:r>
              <a:rPr lang="ru-RU" sz="3200" b="1" dirty="0">
                <a:solidFill>
                  <a:schemeClr val="tx1"/>
                </a:solidFill>
              </a:rPr>
              <a:t>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57488" y="2643182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2.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2928926" y="4286256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4.</a:t>
            </a:r>
            <a:endParaRPr lang="en-US" sz="3200" b="1" dirty="0"/>
          </a:p>
        </p:txBody>
      </p:sp>
      <p:sp>
        <p:nvSpPr>
          <p:cNvPr id="8" name="Rectangle 7"/>
          <p:cNvSpPr/>
          <p:nvPr/>
        </p:nvSpPr>
        <p:spPr>
          <a:xfrm rot="5400000">
            <a:off x="-3238500" y="3238500"/>
            <a:ext cx="6858000" cy="38100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0"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86248" y="1643050"/>
            <a:ext cx="2667000" cy="584775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14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286248" y="3500438"/>
            <a:ext cx="26670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6,86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357686" y="4429132"/>
            <a:ext cx="26670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1400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286248" y="2571744"/>
            <a:ext cx="2667000" cy="54225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686</a:t>
            </a:r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7848600" y="5791200"/>
            <a:ext cx="685800" cy="5334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6" name="Picture 4" descr="http://samorokoff.ru/club/images/stories/satavki/assurances-chiffres-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4114800"/>
            <a:ext cx="2037250" cy="24384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428596" y="6356350"/>
            <a:ext cx="7358114" cy="365125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Саламаха Надежда Сергеевна,  МБОУ СОШ №85 г.Краснодар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6" grpId="1" animBg="1"/>
      <p:bldP spid="9" grpId="0" animBg="1"/>
      <p:bldP spid="11" grpId="0" animBg="1"/>
      <p:bldP spid="12" grpId="0" animBg="1"/>
      <p:bldP spid="13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609600" y="228600"/>
            <a:ext cx="8382000" cy="2739211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 </a:t>
            </a:r>
            <a:r>
              <a:rPr lang="ru-RU" sz="2400" b="1" u="sng" dirty="0"/>
              <a:t>Задание №4.</a:t>
            </a:r>
            <a:r>
              <a:rPr lang="ru-RU" sz="2400" dirty="0"/>
              <a:t> </a:t>
            </a:r>
            <a:r>
              <a:rPr lang="ru-RU" sz="2800" b="1" dirty="0"/>
              <a:t>Суточная норма потребления витамина С для взрослого человека составляет 60 мг. Один помидор в среднем содержит 17 мг витамина С. Сколько  процентов суточной нормы витамина С получил человек, съевший один помидор? Ответ округлите до целых. </a:t>
            </a:r>
          </a:p>
        </p:txBody>
      </p:sp>
      <p:sp>
        <p:nvSpPr>
          <p:cNvPr id="3" name="Rectangle 2"/>
          <p:cNvSpPr/>
          <p:nvPr/>
        </p:nvSpPr>
        <p:spPr>
          <a:xfrm rot="5400000">
            <a:off x="-3238500" y="3238500"/>
            <a:ext cx="6858000" cy="38100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0"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4" descr="http://samorokoff.ru/club/images/stories/satavki/assurances-chiffres-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" y="4419599"/>
            <a:ext cx="2037250" cy="24384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6" name="Прямоугольник 5"/>
          <p:cNvSpPr/>
          <p:nvPr/>
        </p:nvSpPr>
        <p:spPr>
          <a:xfrm>
            <a:off x="3352800" y="3276600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52800" y="4165600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52800" y="5054600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352800" y="5943600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105400" y="32766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105400" y="41910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105400" y="51054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105400" y="60198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7772400" y="6019800"/>
            <a:ext cx="685800" cy="5334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>
          <a:xfrm>
            <a:off x="428596" y="6356350"/>
            <a:ext cx="7358114" cy="365125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Саламаха Надежда Сергеевна,  МБОУ СОШ №85 г.Краснодар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7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 animBg="1"/>
      <p:bldP spid="7" grpId="1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1" grpId="0" animBg="1"/>
      <p:bldP spid="12" grpId="0" animBg="1"/>
      <p:bldP spid="12" grpId="1" animBg="1"/>
      <p:bldP spid="13" grpId="0" animBg="1"/>
      <p:bldP spid="13" grpId="1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457200" y="152400"/>
            <a:ext cx="8686800" cy="1877437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Задание №5. </a:t>
            </a:r>
            <a:r>
              <a:rPr lang="ru-RU" sz="2800" b="1" dirty="0"/>
              <a:t>Сотовый  телефон  стоит 7500 рублей. Во время распродажи  его цена  составила 6375  рублей.  На  сколько  процентов  была  снижена  цена  на  телефон? </a:t>
            </a:r>
            <a:endParaRPr lang="ru-RU" sz="3200" b="1" dirty="0"/>
          </a:p>
        </p:txBody>
      </p:sp>
      <p:sp>
        <p:nvSpPr>
          <p:cNvPr id="3" name="Rectangle 2"/>
          <p:cNvSpPr/>
          <p:nvPr/>
        </p:nvSpPr>
        <p:spPr>
          <a:xfrm rot="5400000">
            <a:off x="-3238500" y="3238500"/>
            <a:ext cx="6858000" cy="38100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0"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3071802" y="2500306"/>
            <a:ext cx="9906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71802" y="3357562"/>
            <a:ext cx="9906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71802" y="4214818"/>
            <a:ext cx="9906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43240" y="5072074"/>
            <a:ext cx="9906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714876" y="2500306"/>
            <a:ext cx="25908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714876" y="3357562"/>
            <a:ext cx="25908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714876" y="4214818"/>
            <a:ext cx="25908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786314" y="5072074"/>
            <a:ext cx="25908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20</a:t>
            </a:r>
          </a:p>
        </p:txBody>
      </p:sp>
      <p:pic>
        <p:nvPicPr>
          <p:cNvPr id="13" name="Picture 4" descr="http://samorokoff.ru/club/images/stories/satavki/assurances-chiffres-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4419599"/>
            <a:ext cx="2037250" cy="24384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001000" y="6019800"/>
            <a:ext cx="762000" cy="6096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>
          <a:xfrm>
            <a:off x="1643042" y="6356350"/>
            <a:ext cx="6215106" cy="365125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Саламаха Надежда Сергеевна,  МБОУ СОШ №85 г.Краснодар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Картинка 2 из 3042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8600" y="5029200"/>
            <a:ext cx="2398148" cy="15927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>
            <a:off x="428596" y="0"/>
            <a:ext cx="8715404" cy="2431435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Задание №6. </a:t>
            </a:r>
            <a:r>
              <a:rPr lang="ru-RU" sz="2400" b="1" dirty="0"/>
              <a:t>Одна таблетка лекарства весит 70 мг и содержит 4% активного вещества. Ребенку в возрасте до 6 месяцев врач прописывает 1,05 мг активного вещества на каждый килограмм веса в сутки. Сколько таблеток этого  лекарства следует давать ребенку в возрасте пяти месяцев и весом 8кг в течение суток?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71800" y="47498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3.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2971800" y="28194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1</a:t>
            </a:r>
            <a:r>
              <a:rPr lang="ru-RU" sz="3200" b="1" dirty="0">
                <a:solidFill>
                  <a:schemeClr val="tx1"/>
                </a:solidFill>
              </a:rPr>
              <a:t>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71800" y="37846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2.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2971800" y="5715000"/>
            <a:ext cx="990600" cy="533400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4.</a:t>
            </a:r>
            <a:endParaRPr lang="en-US" sz="3200" b="1" dirty="0"/>
          </a:p>
        </p:txBody>
      </p:sp>
      <p:sp>
        <p:nvSpPr>
          <p:cNvPr id="8" name="Rectangle 7"/>
          <p:cNvSpPr/>
          <p:nvPr/>
        </p:nvSpPr>
        <p:spPr>
          <a:xfrm rot="5400000">
            <a:off x="-3238500" y="3238500"/>
            <a:ext cx="6858000" cy="38100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0"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495800" y="2819400"/>
            <a:ext cx="862018" cy="584775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4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495800" y="4820674"/>
            <a:ext cx="862018" cy="537151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495800" y="5791200"/>
            <a:ext cx="862018" cy="566758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495800" y="3841300"/>
            <a:ext cx="862018" cy="516394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4" name="Скругленный прямоугольник 13" descr="Решение&#10;70х0,04 = 2,8 - активное вещество в одной таблетке">
            <a:hlinkClick r:id="rId4" action="ppaction://hlinksldjump"/>
          </p:cNvPr>
          <p:cNvSpPr/>
          <p:nvPr/>
        </p:nvSpPr>
        <p:spPr>
          <a:xfrm>
            <a:off x="5715008" y="2571744"/>
            <a:ext cx="3428992" cy="350046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2">
                  <a:lumMod val="50000"/>
                </a:schemeClr>
              </a:solidFill>
              <a:hlinkClick r:id="" action="ppaction://noactio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2">
                  <a:lumMod val="50000"/>
                </a:schemeClr>
              </a:solidFill>
              <a:hlinkClick r:id="" action="ppaction://noactio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2">
                  <a:lumMod val="50000"/>
                </a:schemeClr>
              </a:solidFill>
              <a:hlinkClick r:id="" action="ppaction://noactio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2">
                  <a:lumMod val="50000"/>
                </a:schemeClr>
              </a:solidFill>
              <a:hlinkClick r:id="" action="ppaction://noactio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2">
                  <a:lumMod val="50000"/>
                </a:schemeClr>
              </a:solidFill>
              <a:hlinkClick r:id="" action="ppaction://noactio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2">
                  <a:lumMod val="50000"/>
                </a:schemeClr>
              </a:solidFill>
              <a:hlinkClick r:id="" action="ppaction://noactio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2">
                  <a:lumMod val="50000"/>
                </a:schemeClr>
              </a:solidFill>
              <a:hlinkClick r:id="" action="ppaction://noactio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2">
                  <a:lumMod val="50000"/>
                </a:schemeClr>
              </a:solidFill>
              <a:hlinkClick r:id="" action="ppaction://noactio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2">
                    <a:lumMod val="50000"/>
                  </a:schemeClr>
                </a:solidFill>
                <a:hlinkClick r:id="" action="ppaction://noaction"/>
              </a:rPr>
              <a:t>Решение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>
              <a:defRPr/>
            </a:pPr>
            <a:r>
              <a:rPr lang="ru-RU" sz="20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70∙0,04 = 2,8- активное вещество в одной таблетке.</a:t>
            </a:r>
            <a:endParaRPr lang="ru-RU" sz="2000" b="1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  <a:p>
            <a:pPr>
              <a:defRPr/>
            </a:pPr>
            <a:r>
              <a:rPr lang="ru-RU" sz="20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8∙ 1,05 = 8,4 -необходимо в сутки нашему ребенку.</a:t>
            </a:r>
          </a:p>
          <a:p>
            <a:pPr>
              <a:defRPr/>
            </a:pPr>
            <a:r>
              <a:rPr lang="ru-RU" sz="20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8,4 : 2,8 = 3- таблетки необходимо в сутки нашему ребенку.</a:t>
            </a:r>
          </a:p>
          <a:p>
            <a:pPr>
              <a:defRPr/>
            </a:pPr>
            <a:r>
              <a:rPr lang="ru-RU" sz="20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Отв. 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n>
                <a:solidFill>
                  <a:srgbClr val="000000"/>
                </a:solidFill>
              </a:ln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n>
                <a:solidFill>
                  <a:schemeClr val="tx1"/>
                </a:solidFill>
              </a:ln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ln>
                <a:solidFill>
                  <a:schemeClr val="tx1"/>
                </a:solidFill>
              </a:ln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7772400" y="6019800"/>
            <a:ext cx="762000" cy="5334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Саламаха Надежда Сергеевна,  МБОУ СОШ №85 г.Краснодар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609600" y="228600"/>
            <a:ext cx="8382000" cy="1692771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 </a:t>
            </a:r>
            <a:r>
              <a:rPr lang="ru-RU" sz="2400" b="1" u="sng" dirty="0"/>
              <a:t>Задание №7. </a:t>
            </a:r>
            <a:r>
              <a:rPr lang="ru-RU" sz="2400" b="1" dirty="0"/>
              <a:t>В  период  новогодней  акции  магазин  бытовой  техники  снизил  стоимость  телевизора с 15600 рублей до 13260 рублей. На сколько процентов была снижена цена телевизора в период новогодней акции? </a:t>
            </a:r>
          </a:p>
        </p:txBody>
      </p:sp>
      <p:sp>
        <p:nvSpPr>
          <p:cNvPr id="3" name="Rectangle 2"/>
          <p:cNvSpPr/>
          <p:nvPr/>
        </p:nvSpPr>
        <p:spPr>
          <a:xfrm rot="5400000">
            <a:off x="-3238500" y="3238500"/>
            <a:ext cx="6858000" cy="38100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0"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4" descr="http://samorokoff.ru/club/images/stories/satavki/assurances-chiffres-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4419599"/>
            <a:ext cx="2037250" cy="24384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6" name="Прямоугольник 5"/>
          <p:cNvSpPr/>
          <p:nvPr/>
        </p:nvSpPr>
        <p:spPr>
          <a:xfrm>
            <a:off x="3352800" y="3276600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52800" y="4165600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52800" y="5054600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352800" y="5943600"/>
            <a:ext cx="1066800" cy="5334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105400" y="32766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105400" y="41910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105400" y="51054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105400" y="6019800"/>
            <a:ext cx="1676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7772400" y="6019800"/>
            <a:ext cx="685800" cy="5334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Саламаха Надежда Сергеевна,  МБОУ СОШ №85 г.Краснодар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7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 animBg="1"/>
      <p:bldP spid="7" grpId="1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1" grpId="0" animBg="1"/>
      <p:bldP spid="12" grpId="0" animBg="1"/>
      <p:bldP spid="12" grpId="1" animBg="1"/>
      <p:bldP spid="13" grpId="0" animBg="1"/>
      <p:bldP spid="13" grpId="1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762000" y="152400"/>
            <a:ext cx="8153400" cy="2431435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Задание №8.</a:t>
            </a:r>
            <a:r>
              <a:rPr lang="ru-RU" sz="2000" b="1" u="sng" dirty="0"/>
              <a:t> </a:t>
            </a:r>
            <a:r>
              <a:rPr lang="ru-RU" sz="2000" b="1" dirty="0"/>
              <a:t> </a:t>
            </a:r>
            <a:r>
              <a:rPr lang="ru-RU" sz="2400" b="1" dirty="0"/>
              <a:t>Магазин  одежды  объявил  об  акции  на  распродаже:  при  одновременной  покупке  трех вещей покупатель получает скидку 25% на всю сумму покупки. Сколько можно  сэкономить  денег,  если  купить  одновременно  блузку  за 700  рублей,  брюки  за 1500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рублей и майку за 300 рублей? Ответ дайте </a:t>
            </a:r>
            <a:r>
              <a:rPr lang="ru-RU" sz="2400" b="1"/>
              <a:t>в рублях.</a:t>
            </a:r>
            <a:endParaRPr lang="ru-RU" sz="2400" b="1" dirty="0"/>
          </a:p>
        </p:txBody>
      </p:sp>
      <p:sp>
        <p:nvSpPr>
          <p:cNvPr id="3" name="Rectangle 2"/>
          <p:cNvSpPr/>
          <p:nvPr/>
        </p:nvSpPr>
        <p:spPr>
          <a:xfrm rot="5400000">
            <a:off x="-3238500" y="3238500"/>
            <a:ext cx="6858000" cy="381000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0"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174" name="Picture 4" descr="http://samorokoff.ru/club/images/stories/satavki/assurances-chiffres-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199" y="4304275"/>
            <a:ext cx="2133601" cy="25537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5" name="Прямоугольник 4"/>
          <p:cNvSpPr/>
          <p:nvPr/>
        </p:nvSpPr>
        <p:spPr>
          <a:xfrm>
            <a:off x="3505200" y="2895600"/>
            <a:ext cx="914400" cy="5334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05200" y="3860800"/>
            <a:ext cx="914400" cy="5334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05200" y="4826000"/>
            <a:ext cx="914400" cy="5334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05200" y="5791200"/>
            <a:ext cx="914400" cy="5334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953000" y="2895600"/>
            <a:ext cx="14478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1025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953000" y="3886200"/>
            <a:ext cx="14478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500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953000" y="4876800"/>
            <a:ext cx="14478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625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953000" y="5867400"/>
            <a:ext cx="14478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725</a:t>
            </a: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467600" y="5867400"/>
            <a:ext cx="838200" cy="5334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1714480" y="6572272"/>
            <a:ext cx="6858048" cy="285728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Саламаха Надежда Сергеевна,  МБОУ СОШ №85 г.Краснодар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8" grpId="0" animBg="1"/>
      <p:bldP spid="8" grpId="1" animBg="1"/>
      <p:bldP spid="8" grpId="2" animBg="1"/>
      <p:bldP spid="9" grpId="0" animBg="1"/>
      <p:bldP spid="9" grpId="1" animBg="1"/>
      <p:bldP spid="10" grpId="0" animBg="1"/>
      <p:bldP spid="10" grpId="1" animBg="1"/>
      <p:bldP spid="11" grpId="0" animBg="1"/>
      <p:bldP spid="12" grpId="0" animBg="1"/>
      <p:bldP spid="12" grpId="1" animBg="1"/>
      <p:bldP spid="1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979</Words>
  <Application>Microsoft Office PowerPoint</Application>
  <PresentationFormat>Экран (4:3)</PresentationFormat>
  <Paragraphs>242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Интерактивный тренажёр.</dc:title>
  <dc:creator>1</dc:creator>
  <cp:lastModifiedBy>Учитель</cp:lastModifiedBy>
  <cp:revision>86</cp:revision>
  <dcterms:created xsi:type="dcterms:W3CDTF">2011-06-28T10:00:22Z</dcterms:created>
  <dcterms:modified xsi:type="dcterms:W3CDTF">2014-11-30T13:16:12Z</dcterms:modified>
</cp:coreProperties>
</file>