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56" r:id="rId4"/>
    <p:sldId id="257" r:id="rId5"/>
    <p:sldId id="258" r:id="rId6"/>
    <p:sldId id="259" r:id="rId7"/>
    <p:sldId id="280" r:id="rId8"/>
    <p:sldId id="261" r:id="rId9"/>
    <p:sldId id="260" r:id="rId10"/>
    <p:sldId id="281" r:id="rId11"/>
    <p:sldId id="263" r:id="rId12"/>
    <p:sldId id="262" r:id="rId13"/>
    <p:sldId id="278" r:id="rId14"/>
    <p:sldId id="264" r:id="rId15"/>
    <p:sldId id="279" r:id="rId16"/>
    <p:sldId id="265" r:id="rId17"/>
    <p:sldId id="266" r:id="rId18"/>
    <p:sldId id="282" r:id="rId19"/>
    <p:sldId id="267" r:id="rId20"/>
    <p:sldId id="268" r:id="rId21"/>
    <p:sldId id="269" r:id="rId22"/>
    <p:sldId id="270" r:id="rId23"/>
    <p:sldId id="271" r:id="rId24"/>
    <p:sldId id="283" r:id="rId25"/>
    <p:sldId id="272" r:id="rId26"/>
    <p:sldId id="284" r:id="rId27"/>
    <p:sldId id="273" r:id="rId28"/>
    <p:sldId id="274" r:id="rId29"/>
    <p:sldId id="275" r:id="rId30"/>
    <p:sldId id="276" r:id="rId31"/>
    <p:sldId id="27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3" y="642918"/>
            <a:ext cx="7143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b="1" i="1" dirty="0" smtClean="0"/>
              <a:t>Презентация о теории ПОТОКА </a:t>
            </a:r>
            <a:r>
              <a:rPr lang="ru-RU" sz="4600" b="1" i="1" dirty="0" err="1" smtClean="0"/>
              <a:t>Чиксентмихайи</a:t>
            </a:r>
            <a:r>
              <a:rPr lang="ru-RU" sz="4600" b="1" i="1" dirty="0" smtClean="0"/>
              <a:t>.</a:t>
            </a:r>
            <a:endParaRPr lang="ru-RU" sz="4600" b="1" i="1" dirty="0"/>
          </a:p>
        </p:txBody>
      </p:sp>
      <p:pic>
        <p:nvPicPr>
          <p:cNvPr id="3" name="Рисунок 2" descr="3992773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306412"/>
            <a:ext cx="4500594" cy="3366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Ключ к решению этой проблемы </a:t>
            </a:r>
            <a:r>
              <a:rPr lang="ru-RU" sz="3200" b="1" i="1" dirty="0" err="1" smtClean="0"/>
              <a:t>Чиксентмихайи</a:t>
            </a:r>
            <a:r>
              <a:rPr lang="ru-RU" sz="3200" b="1" i="1" dirty="0" smtClean="0"/>
              <a:t> видит в том, чтобы ставить перед собой задачи, заставляющие максимально задействовать наши умения и таланты и научиться получать радость от полной включенности в повседневные занятия. Уроки книги кажутся простыми, но при этом они действительно показывают путь к максимальной самореализации и счастью. 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CAUISBD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85728"/>
            <a:ext cx="5357849" cy="6357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7" y="214290"/>
            <a:ext cx="8286808" cy="6708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Почему книга достойна прочтения </a:t>
            </a:r>
          </a:p>
          <a:p>
            <a:pPr algn="ctr"/>
            <a:r>
              <a:rPr lang="ru-RU" sz="3200" b="1" i="1" dirty="0" smtClean="0"/>
              <a:t>Каждая новая книга </a:t>
            </a:r>
            <a:r>
              <a:rPr lang="ru-RU" sz="3200" b="1" i="1" dirty="0" err="1" smtClean="0"/>
              <a:t>Чиксентмихайи</a:t>
            </a:r>
            <a:r>
              <a:rPr lang="ru-RU" sz="3200" b="1" i="1" dirty="0" smtClean="0"/>
              <a:t> - событие. Универсальное значение ее в том, что она дает очень простые и действенные подсказки по самореализации, полезные для любого человека - от медсестры и домохозяйки, до ученого и предпринимателя - в процессе самых рутинных занятий жизни - от повседневных профессиональных занятий до мытья посуды и выгуливания собаки. 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CA9IGB5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285860"/>
            <a:ext cx="4276751" cy="4276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85818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i="1" dirty="0" smtClean="0"/>
              <a:t>Для кого эта книга</a:t>
            </a:r>
          </a:p>
          <a:p>
            <a:pPr algn="ctr"/>
            <a:r>
              <a:rPr lang="ru-RU" sz="3800" b="1" i="1" dirty="0" smtClean="0"/>
              <a:t> Для людей всех профессий и возрастов, для всех, кто хочет жить полнокровной жизнью и получать удовольствие каждый день, а не от случая к случаю. 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CA3S0V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642918"/>
            <a:ext cx="7024734" cy="5268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i="1" dirty="0" smtClean="0"/>
              <a:t>Ключевые понятия</a:t>
            </a:r>
          </a:p>
          <a:p>
            <a:pPr algn="ctr"/>
            <a:r>
              <a:rPr lang="ru-RU" sz="2600" b="1" i="1" dirty="0" smtClean="0"/>
              <a:t> Счастье, самореализация, психология, повседневность. </a:t>
            </a:r>
          </a:p>
          <a:p>
            <a:pPr algn="ctr"/>
            <a:r>
              <a:rPr lang="ru-RU" sz="2600" b="1" i="1" dirty="0" smtClean="0"/>
              <a:t>Как показывает глубокое исследование жизни тысяч людей, лежащее в основе книги «В поисках потока», мы часто живем, не задумываясь о своей внутренней жизни и не соприкасаясь с ней. </a:t>
            </a:r>
          </a:p>
          <a:p>
            <a:pPr algn="ctr"/>
            <a:r>
              <a:rPr lang="ru-RU" sz="2600" b="1" i="1" dirty="0" smtClean="0"/>
              <a:t>В результате этой невнимательности мы постоянно разрываемся между двумя крайностями: в течение большей части дня мы испытываем беспокойство, стресс на работе и необходимость справляться со своими обязанностями, а свободное время мы проводим, ничего не делая, пассивно и скучно. </a:t>
            </a:r>
            <a:endParaRPr lang="ru-RU" sz="2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8581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Книга «В поисках потока» – это книга о психологии, а также книга самопомощи. Это руководство для тех, кто хочет управлять своей жизнью.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992773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3"/>
            <a:ext cx="9144000" cy="6839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6350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9297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 smtClean="0"/>
              <a:t>Имя «</a:t>
            </a:r>
            <a:r>
              <a:rPr lang="ru-RU" sz="2600" b="1" i="1" dirty="0" err="1" smtClean="0"/>
              <a:t>Mihály</a:t>
            </a:r>
            <a:r>
              <a:rPr lang="ru-RU" sz="2600" b="1" i="1" dirty="0" smtClean="0"/>
              <a:t> </a:t>
            </a:r>
            <a:r>
              <a:rPr lang="ru-RU" sz="2600" b="1" i="1" dirty="0" err="1" smtClean="0"/>
              <a:t>Csíkszentmihályi</a:t>
            </a:r>
            <a:r>
              <a:rPr lang="ru-RU" sz="2600" b="1" i="1" dirty="0" smtClean="0"/>
              <a:t>» имеет венгерское происхождение. «</a:t>
            </a:r>
            <a:r>
              <a:rPr lang="ru-RU" sz="2600" b="1" i="1" dirty="0" err="1" smtClean="0"/>
              <a:t>Mihály</a:t>
            </a:r>
            <a:r>
              <a:rPr lang="ru-RU" sz="2600" b="1" i="1" dirty="0" smtClean="0"/>
              <a:t>» означает «Михаил», «</a:t>
            </a:r>
            <a:r>
              <a:rPr lang="ru-RU" sz="2600" b="1" i="1" dirty="0" err="1" smtClean="0"/>
              <a:t>Csík</a:t>
            </a:r>
            <a:r>
              <a:rPr lang="ru-RU" sz="2600" b="1" i="1" dirty="0" smtClean="0"/>
              <a:t>» — регион в Трансильвании (ныне Румыния), «</a:t>
            </a:r>
            <a:r>
              <a:rPr lang="ru-RU" sz="2600" b="1" i="1" dirty="0" err="1" smtClean="0"/>
              <a:t>szent</a:t>
            </a:r>
            <a:r>
              <a:rPr lang="ru-RU" sz="2600" b="1" i="1" dirty="0" smtClean="0"/>
              <a:t>» значит «святой». Таким образом, «</a:t>
            </a:r>
            <a:r>
              <a:rPr lang="ru-RU" sz="2600" b="1" i="1" dirty="0" err="1" smtClean="0"/>
              <a:t>Csíkszentmihályi</a:t>
            </a:r>
            <a:r>
              <a:rPr lang="ru-RU" sz="2600" b="1" i="1" dirty="0" smtClean="0"/>
              <a:t>» — название поселения в регионе Чик, получившее имя в честь Св. Михаила. Буква «</a:t>
            </a:r>
            <a:r>
              <a:rPr lang="ru-RU" sz="2600" b="1" i="1" dirty="0" err="1" smtClean="0"/>
              <a:t>i</a:t>
            </a:r>
            <a:r>
              <a:rPr lang="ru-RU" sz="2600" b="1" i="1" dirty="0" smtClean="0"/>
              <a:t>» в фамилии является венгерским постфиксом, означающим «из» (наподобие «де» или «фон» во французском или немецком языках). Буквально: «Михаил из Св. Михаила в [регионе] Чик».</a:t>
            </a:r>
            <a:endParaRPr lang="ru-RU" sz="2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928934"/>
            <a:ext cx="4953036" cy="3714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142976" y="642918"/>
            <a:ext cx="7000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Подготовила учитель биологии </a:t>
            </a:r>
          </a:p>
          <a:p>
            <a:pPr algn="ctr"/>
            <a:r>
              <a:rPr lang="ru-RU" sz="2400" b="1" i="1" dirty="0" smtClean="0"/>
              <a:t>высшей категории школы – лицей №8</a:t>
            </a:r>
          </a:p>
          <a:p>
            <a:pPr algn="ctr"/>
            <a:r>
              <a:rPr lang="ru-RU" sz="2400" b="1" i="1" dirty="0" smtClean="0"/>
              <a:t> с классами для одарённых детей</a:t>
            </a:r>
          </a:p>
          <a:p>
            <a:pPr algn="ctr"/>
            <a:r>
              <a:rPr lang="ru-RU" sz="2400" b="1" i="1" dirty="0" smtClean="0"/>
              <a:t> города Павлодара</a:t>
            </a:r>
          </a:p>
          <a:p>
            <a:pPr algn="ctr"/>
            <a:r>
              <a:rPr lang="ru-RU" sz="2400" b="1" i="1" dirty="0" smtClean="0"/>
              <a:t>Синицыны Ирина Юрьевна.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35824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Сам </a:t>
            </a:r>
            <a:r>
              <a:rPr lang="ru-RU" sz="3800" b="1" i="1" dirty="0" err="1" smtClean="0"/>
              <a:t>Чиксентмихайи</a:t>
            </a:r>
            <a:r>
              <a:rPr lang="ru-RU" sz="3800" b="1" i="1" dirty="0" smtClean="0"/>
              <a:t> демонстрирует чувство юмора, предлагая произносить свою фамилию как «чикс </a:t>
            </a:r>
            <a:r>
              <a:rPr lang="ru-RU" sz="3800" b="1" i="1" dirty="0" err="1" smtClean="0"/>
              <a:t>сенд</a:t>
            </a:r>
            <a:r>
              <a:rPr lang="ru-RU" sz="3800" b="1" i="1" dirty="0" smtClean="0"/>
              <a:t> ми хай» (англ. </a:t>
            </a:r>
            <a:r>
              <a:rPr lang="ru-RU" sz="3800" b="1" i="1" dirty="0" err="1" smtClean="0"/>
              <a:t>chicks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send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me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high</a:t>
            </a:r>
            <a:r>
              <a:rPr lang="ru-RU" sz="3800" b="1" i="1" dirty="0" smtClean="0"/>
              <a:t>), что в переводе означает: «Девчонки вызывают у меня кайф» [1].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В работе «</a:t>
            </a:r>
            <a:r>
              <a:rPr lang="ru-RU" sz="2800" b="1" i="1" dirty="0" err="1" smtClean="0"/>
              <a:t>Flow</a:t>
            </a:r>
            <a:r>
              <a:rPr lang="ru-RU" sz="2800" b="1" i="1" dirty="0" smtClean="0"/>
              <a:t>: </a:t>
            </a:r>
            <a:r>
              <a:rPr lang="ru-RU" sz="2800" b="1" i="1" dirty="0" err="1" smtClean="0"/>
              <a:t>The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Psychology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of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Optimal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Experience</a:t>
            </a:r>
            <a:r>
              <a:rPr lang="ru-RU" sz="2800" b="1" i="1" dirty="0" smtClean="0"/>
              <a:t>» </a:t>
            </a:r>
            <a:r>
              <a:rPr lang="ru-RU" sz="2800" b="1" i="1" dirty="0" err="1" smtClean="0"/>
              <a:t>Чиксентмихайи</a:t>
            </a:r>
            <a:r>
              <a:rPr lang="ru-RU" sz="2800" b="1" i="1" dirty="0" smtClean="0"/>
              <a:t> знакомит читателей с теорией, согласно которой люди наиболее счастливы, если пребывают в особом потоковом состоянии — напоминающем Дзэн состоянии полного единения с деятельностью и ситуацией. Состояние потока можно считать оптимальным состоянием внутренней мотивации, при которой человек полностью включён в то, что он делает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Вероятно, каждый испытывал это ощущение, характеризующееся свободой, радостью, чувством полного удовлетворения и мастерства, когда некоторые потребности, в том числе и базовые, обычно игнорируются. Человек забывает о времени, голоде, своей социальной роли и т. д.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6438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В интервью журналу «</a:t>
            </a:r>
            <a:r>
              <a:rPr lang="ru-RU" sz="3200" b="1" i="1" dirty="0" err="1" smtClean="0"/>
              <a:t>Wired</a:t>
            </a:r>
            <a:r>
              <a:rPr lang="ru-RU" sz="3200" b="1" i="1" dirty="0" smtClean="0"/>
              <a:t>» </a:t>
            </a:r>
            <a:r>
              <a:rPr lang="ru-RU" sz="3200" b="1" i="1" dirty="0" err="1" smtClean="0"/>
              <a:t>Чиксентмихайи</a:t>
            </a:r>
            <a:r>
              <a:rPr lang="ru-RU" sz="3200" b="1" i="1" dirty="0" smtClean="0"/>
              <a:t> описывает поток следующим образом:</a:t>
            </a:r>
          </a:p>
          <a:p>
            <a:pPr algn="ctr"/>
            <a:r>
              <a:rPr lang="ru-RU" sz="3200" b="1" i="1" dirty="0" smtClean="0"/>
              <a:t> [Б]</a:t>
            </a:r>
            <a:r>
              <a:rPr lang="ru-RU" sz="3200" b="1" i="1" dirty="0" err="1" smtClean="0"/>
              <a:t>ыть</a:t>
            </a:r>
            <a:r>
              <a:rPr lang="ru-RU" sz="3200" b="1" i="1" dirty="0" smtClean="0"/>
              <a:t> полностью вовлечённым в деятельность ради неё самой. Эго отпадает. Время летит. Каждое действие, движение, мысль следует из предыдущей, словно играешь джаз. Всё твоё существо вовлечено, и ты применяешь свои умения на пределе.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CAGEX3F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19398"/>
            <a:ext cx="4143404" cy="6317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6350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0723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i="1" dirty="0" smtClean="0"/>
              <a:t>Чтобы достичь состояния потока, необходимо найти равновесие между сложностью задачи и навыком субъекта. Если задача слишком легка, потоковое состояние не может быть достигнуто.</a:t>
            </a:r>
          </a:p>
          <a:p>
            <a:pPr algn="ctr"/>
            <a:r>
              <a:rPr lang="ru-RU" sz="2700" b="1" i="1" dirty="0" smtClean="0"/>
              <a:t> </a:t>
            </a:r>
            <a:r>
              <a:rPr lang="ru-RU" sz="2700" b="1" i="1" dirty="0" err="1" smtClean="0"/>
              <a:t>исотоковое</a:t>
            </a:r>
            <a:r>
              <a:rPr lang="ru-RU" sz="2700" b="1" i="1" dirty="0" smtClean="0"/>
              <a:t> состояние также подразумевает некоторого рода сфокусированное внимание; было замечено, что сознаваемая медитация (безучастное свидетельствование), йога и боевые искусства, похоже, улучшают способность человека к достижению потокового состояния</a:t>
            </a:r>
            <a:endParaRPr lang="ru-RU" sz="27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CA1NQ5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928670"/>
            <a:ext cx="7283109" cy="495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  <a:softEdge rad="6350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78674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Вкратце, поток можно описать как состояние, при котором внимание, мотивация и ситуация соединяются, вызывая нечто вроде продуктивной гармонии или обратной связи.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14422"/>
            <a:ext cx="735811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В своей культовой книге выдающийся ученый </a:t>
            </a:r>
            <a:r>
              <a:rPr lang="ru-RU" sz="3800" b="1" i="1" dirty="0" err="1" smtClean="0"/>
              <a:t>Михай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Чиксентмихайи</a:t>
            </a:r>
            <a:r>
              <a:rPr lang="ru-RU" sz="3800" b="1" i="1" dirty="0" smtClean="0"/>
              <a:t> представляет совершенно новый подход к теме счастья. 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21537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Счастье для него сродни вдохновению, а состояние, когда человек полностью поглощен интересным делом, в котором максимально реализует свой потенциал, </a:t>
            </a:r>
            <a:r>
              <a:rPr lang="ru-RU" sz="3800" b="1" i="1" dirty="0" err="1" smtClean="0"/>
              <a:t>Чиксентмихайи</a:t>
            </a:r>
            <a:r>
              <a:rPr lang="ru-RU" sz="3800" b="1" i="1" dirty="0" smtClean="0"/>
              <a:t> называет потоком. 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CAE1C8U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419624" cy="4763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214290"/>
            <a:ext cx="457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/>
              <a:t>Михай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Чиксентмихайи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Mihaly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Csikszntmihalyi</a:t>
            </a:r>
            <a:r>
              <a:rPr lang="ru-RU" sz="2400" b="1" i="1" dirty="0" smtClean="0"/>
              <a:t>,</a:t>
            </a:r>
          </a:p>
          <a:p>
            <a:pPr algn="ctr"/>
            <a:r>
              <a:rPr lang="ru-RU" sz="2400" b="1" i="1" dirty="0" smtClean="0"/>
              <a:t> 29 сентября 1934, </a:t>
            </a:r>
            <a:r>
              <a:rPr lang="ru-RU" sz="2400" b="1" i="1" dirty="0" err="1" smtClean="0"/>
              <a:t>Риека</a:t>
            </a:r>
            <a:r>
              <a:rPr lang="ru-RU" sz="2400" b="1" i="1" dirty="0" smtClean="0"/>
              <a:t>) — профессор психологии, бывший декан факультета Чикагского университета, известный по своим исследованиям тем счастья, </a:t>
            </a:r>
            <a:r>
              <a:rPr lang="ru-RU" sz="2400" b="1" i="1" dirty="0" err="1" smtClean="0"/>
              <a:t>креативности</a:t>
            </a:r>
            <a:r>
              <a:rPr lang="ru-RU" sz="2400" b="1" i="1" dirty="0" smtClean="0"/>
              <a:t>, субъективного благополучия, однако более всего известен благодаря своей идее «потока» — потокового состояния, изучаемого им в течение нескольких десятилетий..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7151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i="1" dirty="0" smtClean="0"/>
              <a:t>Автор анализирует это плодотворное состояние на примере представителей самых разных профессий и обнаруживает, что эмоциональный подъем, который испытывают художники, артисты, музыканты, доступен в любом деле. </a:t>
            </a:r>
            <a:endParaRPr lang="ru-RU" sz="3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8581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/>
              <a:t>Более того, к нему надо стремиться – и не только в целенаправленной деятельности, но и в отношениях, в дружбе, в любви. На вопрос, как этому научиться, и отвечает книга.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i="1" dirty="0" err="1" smtClean="0"/>
              <a:t>Чиксентмихайи</a:t>
            </a:r>
            <a:r>
              <a:rPr lang="ru-RU" sz="3800" b="1" i="1" dirty="0" smtClean="0"/>
              <a:t> — автор нескольких бестселлеров и более чем 120 статей для журналов и книг. Его считают одним из наиболее широко цитируемых психологов современности в нескольких областях, относящихся к психологии и бизнесу.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34290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i="1" dirty="0" err="1" smtClean="0"/>
              <a:t>Михай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Чиксентмихайи</a:t>
            </a:r>
            <a:r>
              <a:rPr lang="ru-RU" sz="3800" b="1" i="1" dirty="0" smtClean="0"/>
              <a:t> - человек, одержимый счастьем. </a:t>
            </a:r>
            <a:endParaRPr lang="ru-RU" sz="3800" b="1" i="1" dirty="0"/>
          </a:p>
        </p:txBody>
      </p:sp>
      <p:pic>
        <p:nvPicPr>
          <p:cNvPr id="3" name="Рисунок 2" descr="imgpreviewCAGOGAZ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40444"/>
            <a:ext cx="5111006" cy="6431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2152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i="1" dirty="0" err="1" smtClean="0"/>
              <a:t>Михай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Чиксентмихайи</a:t>
            </a:r>
            <a:r>
              <a:rPr lang="ru-RU" sz="3400" b="1" i="1" dirty="0" smtClean="0"/>
              <a:t> (р. 1934) - один из наиболее признанных и авторитетных во всем мире психологов. В юности он эмигрировал в США из Европы, где родился и вырос, и после окончания Чикагского университета занимается исследованиями, принесшими ему всемирную славу. </a:t>
            </a:r>
            <a:endParaRPr lang="ru-RU" sz="3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5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Заслуженный профессор и директор центра исследований качества жизни </a:t>
            </a:r>
            <a:r>
              <a:rPr lang="ru-RU" sz="3200" b="1" i="1" dirty="0" err="1" smtClean="0"/>
              <a:t>Клермонтского</a:t>
            </a:r>
            <a:r>
              <a:rPr lang="ru-RU" sz="3200" b="1" i="1" dirty="0" smtClean="0"/>
              <a:t> университета (США), член Американской академии образования, Американской академии наук и искусств и Национальной академии исследований досуга, автор около 20 книг, наиболее известная из которых - "Поток" - переведена на 30 языков. 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CAPIUD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32933"/>
            <a:ext cx="8006837" cy="5996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/>
              <a:t>О чем книга </a:t>
            </a:r>
          </a:p>
          <a:p>
            <a:pPr algn="ctr"/>
            <a:r>
              <a:rPr lang="ru-RU" sz="3000" b="1" i="1" dirty="0" smtClean="0"/>
              <a:t>Это отчасти психологическое исследование, отчасти руководство, помогающее нам стать хозяевами собственной жизни. Опрос тысяч людей показал, насколько часто мы не отдаем себе отчета в том, что происходит в нашей эмоциональной жизни. В результате мы впадаем в одну из двух крайностей: занимаясь делами, мы чаще всего пребываем в стрессе и тревоге из-за работы и множества обязательств, а в моменты досуга - начинаем испытывать скуку. </a:t>
            </a:r>
            <a:endParaRPr lang="ru-RU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1057</Words>
  <Application>Microsoft Office PowerPoint</Application>
  <PresentationFormat>Экран (4:3)</PresentationFormat>
  <Paragraphs>37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13</cp:revision>
  <dcterms:created xsi:type="dcterms:W3CDTF">2013-03-12T13:28:15Z</dcterms:created>
  <dcterms:modified xsi:type="dcterms:W3CDTF">2013-03-19T14:51:33Z</dcterms:modified>
</cp:coreProperties>
</file>