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99"/>
    <a:srgbClr val="99CC00"/>
    <a:srgbClr val="FFFF66"/>
    <a:srgbClr val="CCFF33"/>
    <a:srgbClr val="FFCCFF"/>
    <a:srgbClr val="FF66CC"/>
    <a:srgbClr val="FF0066"/>
    <a:srgbClr val="FFFF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0FA-1E55-49E1-878E-0CC24C668125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EC8A-D1A7-4542-B02F-CB9507689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889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0FA-1E55-49E1-878E-0CC24C668125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EC8A-D1A7-4542-B02F-CB9507689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01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0FA-1E55-49E1-878E-0CC24C668125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EC8A-D1A7-4542-B02F-CB9507689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661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0FA-1E55-49E1-878E-0CC24C668125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EC8A-D1A7-4542-B02F-CB9507689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14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0FA-1E55-49E1-878E-0CC24C668125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EC8A-D1A7-4542-B02F-CB9507689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53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0FA-1E55-49E1-878E-0CC24C668125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EC8A-D1A7-4542-B02F-CB9507689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24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0FA-1E55-49E1-878E-0CC24C668125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EC8A-D1A7-4542-B02F-CB9507689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166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0FA-1E55-49E1-878E-0CC24C668125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EC8A-D1A7-4542-B02F-CB9507689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156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0FA-1E55-49E1-878E-0CC24C668125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EC8A-D1A7-4542-B02F-CB9507689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6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0FA-1E55-49E1-878E-0CC24C668125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EC8A-D1A7-4542-B02F-CB9507689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802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0FA-1E55-49E1-878E-0CC24C668125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EC8A-D1A7-4542-B02F-CB9507689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56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F90FA-1E55-49E1-878E-0CC24C668125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9EC8A-D1A7-4542-B02F-CB9507689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92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агетная рамка 7"/>
          <p:cNvSpPr/>
          <p:nvPr/>
        </p:nvSpPr>
        <p:spPr>
          <a:xfrm>
            <a:off x="0" y="0"/>
            <a:ext cx="9144000" cy="6857999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747" y="1177172"/>
            <a:ext cx="7920506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Множества и операции </a:t>
            </a:r>
          </a:p>
          <a:p>
            <a:pPr algn="ctr"/>
            <a:r>
              <a:rPr lang="ru-RU" sz="8800" b="1" cap="none" spc="0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над ними</a:t>
            </a:r>
            <a:endParaRPr lang="ru-RU" sz="8800" b="1" cap="none" spc="0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9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516" y="3441234"/>
            <a:ext cx="4320059" cy="2637594"/>
          </a:xfrm>
          <a:prstGeom prst="rect">
            <a:avLst/>
          </a:prstGeom>
        </p:spPr>
      </p:pic>
      <p:sp>
        <p:nvSpPr>
          <p:cNvPr id="12" name="Овальная выноска 11"/>
          <p:cNvSpPr/>
          <p:nvPr/>
        </p:nvSpPr>
        <p:spPr>
          <a:xfrm>
            <a:off x="3670203" y="3985522"/>
            <a:ext cx="463827" cy="584775"/>
          </a:xfrm>
          <a:prstGeom prst="wedgeEllipseCallout">
            <a:avLst>
              <a:gd name="adj1" fmla="val -190008"/>
              <a:gd name="adj2" fmla="val 85864"/>
            </a:avLst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51739" y="197089"/>
            <a:ext cx="35307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Определение</a:t>
            </a:r>
            <a:endParaRPr lang="ru-RU" sz="4400" b="1" i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551739" y="1184856"/>
            <a:ext cx="8051256" cy="2395470"/>
            <a:chOff x="526074" y="1249251"/>
            <a:chExt cx="7909588" cy="3219718"/>
          </a:xfrm>
        </p:grpSpPr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526074" y="1249251"/>
              <a:ext cx="7909588" cy="3219718"/>
            </a:xfrm>
            <a:prstGeom prst="round2Diag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27054" y="1506828"/>
              <a:ext cx="7701565" cy="2326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Если каждый элемент множества В является элементом множества А, то множество В называется </a:t>
              </a:r>
              <a:r>
                <a:rPr lang="ru-RU" sz="32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подмножеством </a:t>
              </a:r>
              <a:r>
                <a:rPr lang="ru-RU" sz="3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множества А</a:t>
              </a:r>
              <a:endPara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5917" y="3958179"/>
                <a:ext cx="38914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Обозначение: В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</a:t>
                </a:r>
                <a:endParaRPr lang="ru-RU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17" y="3958179"/>
                <a:ext cx="3891450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4232" t="-15625" r="-3918" b="-385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485860" y="4597641"/>
            <a:ext cx="34162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знак включения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375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4172" y="318472"/>
            <a:ext cx="54289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Выполнить задание:</a:t>
            </a:r>
            <a:endParaRPr lang="ru-RU" sz="4400" b="1" i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89397" y="1275008"/>
            <a:ext cx="8319752" cy="2125015"/>
            <a:chOff x="724171" y="1520426"/>
            <a:chExt cx="7856114" cy="158338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4172" y="1520426"/>
              <a:ext cx="7856113" cy="648617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4171" y="2169043"/>
              <a:ext cx="7856113" cy="934765"/>
            </a:xfrm>
            <a:prstGeom prst="rect">
              <a:avLst/>
            </a:prstGeom>
          </p:spPr>
        </p:pic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4373" y="3015992"/>
            <a:ext cx="4749355" cy="324314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96" y="3736020"/>
            <a:ext cx="2750355" cy="229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118" y="708337"/>
            <a:ext cx="1595002" cy="8349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5778" y="223003"/>
            <a:ext cx="2908814" cy="29421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4118" y="2166880"/>
            <a:ext cx="2827033" cy="49904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118" y="3691998"/>
            <a:ext cx="1355684" cy="77697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1648" y="3508911"/>
            <a:ext cx="2514927" cy="2531279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662631" y="4906851"/>
            <a:ext cx="2544208" cy="721217"/>
            <a:chOff x="662631" y="4906851"/>
            <a:chExt cx="2544208" cy="721217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662631" y="4906851"/>
              <a:ext cx="2544208" cy="72121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662631" y="5032682"/>
              <a:ext cx="2401740" cy="462358"/>
              <a:chOff x="662631" y="5032682"/>
              <a:chExt cx="2401740" cy="462358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662631" y="5033375"/>
                <a:ext cx="15950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Верно, что 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0" name="Рисунок 9"/>
              <p:cNvPicPr>
                <a:picLocks noChangeAspect="1"/>
              </p:cNvPicPr>
              <p:nvPr/>
            </p:nvPicPr>
            <p:blipFill>
              <a:blip r:embed="rId5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2257634" y="5032682"/>
                <a:ext cx="806737" cy="46235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93591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02" y="549552"/>
            <a:ext cx="1451013" cy="8123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3407" y="450761"/>
            <a:ext cx="4047581" cy="227756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693112" y="1589542"/>
            <a:ext cx="2496525" cy="461666"/>
            <a:chOff x="693112" y="1589542"/>
            <a:chExt cx="2496525" cy="461666"/>
          </a:xfrm>
        </p:grpSpPr>
        <p:sp>
          <p:nvSpPr>
            <p:cNvPr id="6" name="TextBox 5"/>
            <p:cNvSpPr txBox="1"/>
            <p:nvPr/>
          </p:nvSpPr>
          <p:spPr>
            <a:xfrm>
              <a:off x="693112" y="1589543"/>
              <a:ext cx="1595003" cy="46166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Верно, что 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2288115" y="1589542"/>
              <a:ext cx="901522" cy="46166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pic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102" y="3397458"/>
            <a:ext cx="1590295" cy="68514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8650" y="3397458"/>
            <a:ext cx="2678217" cy="274704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07296" y="4770978"/>
            <a:ext cx="3240202" cy="53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183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505" y="746975"/>
            <a:ext cx="1547213" cy="6612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7585" y="531958"/>
            <a:ext cx="3785800" cy="2182652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598080" y="2014546"/>
            <a:ext cx="2733072" cy="486393"/>
            <a:chOff x="615839" y="1834242"/>
            <a:chExt cx="2733072" cy="486393"/>
          </a:xfrm>
        </p:grpSpPr>
        <p:sp>
          <p:nvSpPr>
            <p:cNvPr id="6" name="TextBox 5"/>
            <p:cNvSpPr txBox="1"/>
            <p:nvPr/>
          </p:nvSpPr>
          <p:spPr>
            <a:xfrm>
              <a:off x="615839" y="1834242"/>
              <a:ext cx="1595003" cy="46166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Верно, что 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2210842" y="1834242"/>
              <a:ext cx="1138069" cy="486393"/>
            </a:xfrm>
            <a:prstGeom prst="rect">
              <a:avLst/>
            </a:prstGeom>
          </p:spPr>
        </p:pic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244" y="3659607"/>
            <a:ext cx="1743733" cy="69345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7822" y="2810490"/>
            <a:ext cx="3525325" cy="354438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98080" y="5205451"/>
            <a:ext cx="3547511" cy="61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195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085" y="3890343"/>
            <a:ext cx="3824003" cy="22901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51739" y="197089"/>
            <a:ext cx="35307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Определение</a:t>
            </a:r>
            <a:endParaRPr lang="ru-RU" sz="4400" b="1" i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51739" y="1184856"/>
            <a:ext cx="8051256" cy="2395470"/>
            <a:chOff x="526074" y="1249251"/>
            <a:chExt cx="7909588" cy="3219718"/>
          </a:xfrm>
        </p:grpSpPr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526074" y="1249251"/>
              <a:ext cx="7909588" cy="3219718"/>
            </a:xfrm>
            <a:prstGeom prst="round2Diag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7054" y="1506828"/>
              <a:ext cx="7701565" cy="2771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Пересечение множеств А и В </a:t>
              </a:r>
              <a:r>
                <a:rPr lang="ru-RU" sz="3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– это множество, состоящее из всех элементов, которые принадлежат и множеству А, и множеству В.</a:t>
              </a:r>
              <a:endPara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5917" y="3958179"/>
                <a:ext cx="4682692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Обозначение: </a:t>
                </a: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= 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</a:t>
                </a:r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 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х </a:t>
                </a:r>
                <a:r>
                  <a:rPr lang="el-GR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ϵ</a:t>
                </a:r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 и х </a:t>
                </a:r>
                <a:r>
                  <a:rPr lang="el-GR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ϵ</a:t>
                </a:r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endParaRPr lang="ru-RU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17" y="3958179"/>
                <a:ext cx="4682692" cy="1077218"/>
              </a:xfrm>
              <a:prstGeom prst="rect">
                <a:avLst/>
              </a:prstGeom>
              <a:blipFill rotWithShape="0">
                <a:blip r:embed="rId3"/>
                <a:stretch>
                  <a:fillRect l="-3516" t="-8475" r="-3125" b="-203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5151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8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4172" y="318472"/>
            <a:ext cx="54289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Выполнить задание:</a:t>
            </a:r>
            <a:endParaRPr lang="ru-RU" sz="4400" b="1" i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852" y="1661375"/>
            <a:ext cx="85129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Найти пересечение множеств 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и В, если 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=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11, 22, 33, …, 88, 99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=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3, 6, 9, …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114" y="4443211"/>
            <a:ext cx="2464223" cy="205223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63" y="4557562"/>
            <a:ext cx="1309871" cy="142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62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611" y="3867159"/>
            <a:ext cx="3374735" cy="242576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9065" y="180099"/>
            <a:ext cx="35307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Определение</a:t>
            </a:r>
            <a:endParaRPr lang="ru-RU" sz="4400" b="1" i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79065" y="1146220"/>
            <a:ext cx="8123930" cy="2524259"/>
            <a:chOff x="526074" y="974888"/>
            <a:chExt cx="7909588" cy="3219718"/>
          </a:xfrm>
        </p:grpSpPr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526074" y="974888"/>
              <a:ext cx="7909588" cy="3219718"/>
            </a:xfrm>
            <a:prstGeom prst="round2Diag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6074" y="1016080"/>
              <a:ext cx="7701565" cy="2841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Объединение множеств А и В </a:t>
              </a:r>
              <a:r>
                <a:rPr lang="ru-RU" sz="3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– это множество, состоящее из всех элементов, которые принадлежат хотя бы одному из этих множеств, или множеству А, или множеству В.</a:t>
              </a:r>
              <a:endPara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3155" y="3702774"/>
                <a:ext cx="5150769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Обозначение: </a:t>
                </a: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= 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</a:t>
                </a:r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 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х </a:t>
                </a:r>
                <a:r>
                  <a:rPr lang="el-GR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ϵ</a:t>
                </a:r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 или х </a:t>
                </a:r>
                <a:r>
                  <a:rPr lang="el-GR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ϵ</a:t>
                </a:r>
                <a:r>
                  <a:rPr lang="ru-RU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endParaRPr lang="ru-RU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55" y="3702774"/>
                <a:ext cx="5150769" cy="1077218"/>
              </a:xfrm>
              <a:prstGeom prst="rect">
                <a:avLst/>
              </a:prstGeom>
              <a:blipFill rotWithShape="0">
                <a:blip r:embed="rId3"/>
                <a:stretch>
                  <a:fillRect l="-3195" t="-8475" r="-2722" b="-209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11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9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4172" y="318472"/>
            <a:ext cx="54289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Выполнить задание:</a:t>
            </a:r>
            <a:endParaRPr lang="ru-RU" sz="4400" b="1" i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852" y="1661375"/>
            <a:ext cx="85129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Найти объединение множеств 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и В, если 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=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1, 5, 7, 2, 3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=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3, 5, 4, 8, 1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114" y="4443211"/>
            <a:ext cx="2464223" cy="205223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63" y="4557562"/>
            <a:ext cx="1309871" cy="142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68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8682" y="533228"/>
            <a:ext cx="307327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</a:rPr>
              <a:t>В классе</a:t>
            </a:r>
            <a:endParaRPr lang="ru-RU" sz="72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9548" y="1674379"/>
            <a:ext cx="3639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3.3(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а,б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), 3.7, 3.10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67172" y="2982429"/>
            <a:ext cx="666079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0"/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</a:rPr>
              <a:t>Домашнее задание</a:t>
            </a:r>
            <a:endParaRPr lang="ru-RU" sz="7200" b="1" cap="none" spc="0" dirty="0">
              <a:ln w="0"/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Monotype Corsiva" panose="03010101010201010101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5182" y="4182758"/>
            <a:ext cx="3816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3.3(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в,г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), 3.6, 3.8, 3.11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614" y="154608"/>
            <a:ext cx="2426270" cy="282782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85" y="4182758"/>
            <a:ext cx="2116754" cy="208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384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CC00"/>
            </a:gs>
            <a:gs pos="30000">
              <a:srgbClr val="FFFF66"/>
            </a:gs>
            <a:gs pos="83000">
              <a:srgbClr val="FFFF99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4559" y="1339403"/>
            <a:ext cx="81919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Множество –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это совокупность элементов, отобранных по определенному признаку (признакам).</a:t>
            </a:r>
          </a:p>
          <a:p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Множество может содержать конечное или бесконечное количество элементов. 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7054" y="314287"/>
            <a:ext cx="35307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Определение</a:t>
            </a:r>
            <a:endParaRPr lang="ru-RU" sz="4400" b="1" i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4559" y="4149623"/>
            <a:ext cx="859671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Пример:</a:t>
            </a:r>
          </a:p>
          <a:p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 2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4; 6; 8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множество четных однозначных чисел.</a:t>
            </a:r>
          </a:p>
          <a:p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- 15; 5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множество, состоящее из чисел -15 </a:t>
            </a:r>
            <a:r>
              <a:rPr lang="ru-RU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6168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4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66CC"/>
            </a:gs>
            <a:gs pos="30000">
              <a:srgbClr val="FFCCFF"/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60725" y="451441"/>
            <a:ext cx="58755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Числовые множества:</a:t>
            </a:r>
            <a:endParaRPr lang="ru-RU" sz="4400" b="1" i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2428" y="1622737"/>
            <a:ext cx="103906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</a:p>
          <a:p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Z-</a:t>
            </a:r>
          </a:p>
          <a:p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Q-</a:t>
            </a:r>
          </a:p>
          <a:p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R-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5894" y="1867437"/>
            <a:ext cx="56577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натуральных чисел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5894" y="2806379"/>
            <a:ext cx="4490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целых чисел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5894" y="3745321"/>
            <a:ext cx="593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рациональных чисел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5894" y="4684263"/>
            <a:ext cx="6244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действительных чисел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413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25" y="1043189"/>
            <a:ext cx="8433863" cy="477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59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75689" y="528714"/>
            <a:ext cx="54289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Выполнить задание:</a:t>
            </a:r>
            <a:endParaRPr lang="ru-RU" sz="4400" b="1" i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689" y="1631138"/>
            <a:ext cx="79154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А состоит из всех корней уравнения х</a:t>
            </a:r>
            <a:r>
              <a:rPr lang="ru-RU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+ х</a:t>
            </a:r>
            <a:r>
              <a:rPr lang="ru-RU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6х = 0</a:t>
            </a: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Решить уравнение</a:t>
            </a: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Записать множество А перечислением его элементов в порядке возрастания</a:t>
            </a: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Записать все возможные способы перечисления. </a:t>
            </a: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таких способов?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151" y="4227442"/>
            <a:ext cx="1709693" cy="210753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208" y="217297"/>
            <a:ext cx="1413841" cy="141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496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68180" y="257577"/>
            <a:ext cx="651065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i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Некоторые способы задания множеств</a:t>
            </a:r>
            <a:endParaRPr lang="ru-RU" sz="4400" b="1" i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24248" y="1704127"/>
            <a:ext cx="7714594" cy="4070944"/>
            <a:chOff x="759854" y="1446550"/>
            <a:chExt cx="7714594" cy="4070944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9854" y="2893100"/>
              <a:ext cx="7685243" cy="2624394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9854" y="1446550"/>
              <a:ext cx="7714594" cy="19153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723675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8034" y="592428"/>
            <a:ext cx="833263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Задание множества с помощью его характеристического свойства</a:t>
            </a:r>
            <a:endParaRPr lang="ru-RU" sz="3600" b="1" i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634" t="-485" r="18869" b="485"/>
          <a:stretch/>
        </p:blipFill>
        <p:spPr>
          <a:xfrm>
            <a:off x="283335" y="2162113"/>
            <a:ext cx="8577330" cy="2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2510" y="318472"/>
            <a:ext cx="54289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Выполнить задание:</a:t>
            </a:r>
            <a:endParaRPr lang="ru-RU" sz="4400" b="1" i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716" y="1558344"/>
            <a:ext cx="77630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данное множество в виде промежутка</a:t>
            </a:r>
          </a:p>
          <a:p>
            <a:pPr algn="ctr"/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ru-RU" sz="4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en-US" sz="4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4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ru-RU" sz="4400" b="1" baseline="30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8х + 15 &gt; 0</a:t>
            </a:r>
            <a:r>
              <a:rPr lang="en-US" sz="4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ru-RU" sz="4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290" y="298802"/>
            <a:ext cx="1007101" cy="109753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74" y="4521119"/>
            <a:ext cx="2146785" cy="202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2510" y="318472"/>
            <a:ext cx="54289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Выполнить задание:</a:t>
            </a:r>
            <a:endParaRPr lang="ru-RU" sz="4400" b="1" i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6518" y="1584101"/>
                <a:ext cx="819096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Верно ли, что </a:t>
                </a:r>
              </a:p>
              <a:p>
                <a:pPr algn="ctr"/>
                <a:r>
                  <a:rPr lang="ru-RU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ru-RU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ru-RU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 </a:t>
                </a:r>
                <a:r>
                  <a:rPr lang="ru-RU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en-US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ru-RU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х</a:t>
                </a:r>
                <a:r>
                  <a:rPr lang="ru-RU" sz="4800" b="1" baseline="30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ru-RU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6х</a:t>
                </a:r>
                <a:r>
                  <a:rPr lang="ru-RU" sz="4800" b="1" baseline="30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ru-RU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+ 3х</a:t>
                </a:r>
                <a:r>
                  <a:rPr lang="ru-RU" sz="4800" b="1" baseline="30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 &lt; 0</a:t>
                </a:r>
                <a:r>
                  <a:rPr lang="en-US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endParaRPr lang="ru-RU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18" y="1584101"/>
                <a:ext cx="8190963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521" t="-9339" r="-1042" b="-233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10" y="3649949"/>
            <a:ext cx="1987254" cy="26025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683" y="4800598"/>
            <a:ext cx="1235567" cy="127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59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398</Words>
  <Application>Microsoft Office PowerPoint</Application>
  <PresentationFormat>Экран (4:3)</PresentationFormat>
  <Paragraphs>63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Book Antiqua</vt:lpstr>
      <vt:lpstr>Calibri</vt:lpstr>
      <vt:lpstr>Calibri Light</vt:lpstr>
      <vt:lpstr>Cambria Math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Кабинет317</dc:creator>
  <cp:lastModifiedBy>Кабинет317</cp:lastModifiedBy>
  <cp:revision>24</cp:revision>
  <dcterms:created xsi:type="dcterms:W3CDTF">2014-09-13T04:55:22Z</dcterms:created>
  <dcterms:modified xsi:type="dcterms:W3CDTF">2014-09-20T06:26:47Z</dcterms:modified>
</cp:coreProperties>
</file>