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70" r:id="rId5"/>
    <p:sldId id="260" r:id="rId6"/>
    <p:sldId id="261" r:id="rId7"/>
    <p:sldId id="259" r:id="rId8"/>
    <p:sldId id="257" r:id="rId9"/>
    <p:sldId id="262" r:id="rId10"/>
    <p:sldId id="265" r:id="rId11"/>
    <p:sldId id="264" r:id="rId12"/>
    <p:sldId id="263" r:id="rId13"/>
    <p:sldId id="266" r:id="rId14"/>
    <p:sldId id="258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5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3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8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DA34-91EB-46DE-A72B-82EB91F7FA07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83" y="-38637"/>
            <a:ext cx="451916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подготовительной стадии энергетического обмена происходит</a:t>
            </a:r>
            <a:br>
              <a:rPr lang="ru-RU" dirty="0"/>
            </a:br>
            <a:r>
              <a:rPr lang="ru-RU" dirty="0"/>
              <a:t>1) расщепление биополимеров до мономеров</a:t>
            </a:r>
            <a:br>
              <a:rPr lang="ru-RU" dirty="0"/>
            </a:br>
            <a:r>
              <a:rPr lang="ru-RU" dirty="0"/>
              <a:t>2) синтез белков из аминокислот</a:t>
            </a:r>
            <a:br>
              <a:rPr lang="ru-RU" dirty="0"/>
            </a:br>
            <a:r>
              <a:rPr lang="ru-RU" dirty="0"/>
              <a:t>3) синтез полисахаридов из глюкозы и фруктозы</a:t>
            </a:r>
            <a:br>
              <a:rPr lang="ru-RU" dirty="0"/>
            </a:br>
            <a:r>
              <a:rPr lang="ru-RU" dirty="0"/>
              <a:t>4) расщепление глюкозы до молочной </a:t>
            </a:r>
            <a:r>
              <a:rPr lang="ru-RU" dirty="0" smtClean="0"/>
              <a:t>кислоты</a:t>
            </a:r>
          </a:p>
          <a:p>
            <a:pPr marL="342900" indent="-342900">
              <a:buAutoNum type="arabicPeriod"/>
            </a:pPr>
            <a:r>
              <a:rPr lang="ru-RU" dirty="0"/>
              <a:t>Благодаря энергетическому обмену клетка обеспечивается</a:t>
            </a:r>
            <a:br>
              <a:rPr lang="ru-RU" dirty="0"/>
            </a:br>
            <a:r>
              <a:rPr lang="ru-RU" dirty="0"/>
              <a:t>1) белками</a:t>
            </a:r>
            <a:br>
              <a:rPr lang="ru-RU" dirty="0"/>
            </a:br>
            <a:r>
              <a:rPr lang="ru-RU" dirty="0"/>
              <a:t>2) углеводами</a:t>
            </a:r>
            <a:br>
              <a:rPr lang="ru-RU" dirty="0"/>
            </a:br>
            <a:r>
              <a:rPr lang="ru-RU" dirty="0"/>
              <a:t>3) липидами</a:t>
            </a:r>
            <a:br>
              <a:rPr lang="ru-RU" dirty="0"/>
            </a:br>
            <a:r>
              <a:rPr lang="ru-RU" dirty="0"/>
              <a:t>4) молекулами </a:t>
            </a:r>
            <a:r>
              <a:rPr lang="ru-RU" dirty="0" smtClean="0"/>
              <a:t>АТФ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В процессе энергетического обмена </a:t>
            </a:r>
            <a:br>
              <a:rPr lang="ru-RU" dirty="0"/>
            </a:br>
            <a:r>
              <a:rPr lang="ru-RU" dirty="0"/>
              <a:t>1) из глицерина и жирных кислот образуются жиры</a:t>
            </a:r>
            <a:br>
              <a:rPr lang="ru-RU" dirty="0"/>
            </a:br>
            <a:r>
              <a:rPr lang="ru-RU" dirty="0"/>
              <a:t>2) синтезируются молекулы АТФ</a:t>
            </a:r>
            <a:br>
              <a:rPr lang="ru-RU" dirty="0"/>
            </a:br>
            <a:r>
              <a:rPr lang="ru-RU" dirty="0"/>
              <a:t>3) синтезируются неорганические вещества</a:t>
            </a:r>
            <a:br>
              <a:rPr lang="ru-RU" dirty="0"/>
            </a:br>
            <a:r>
              <a:rPr lang="ru-RU" dirty="0"/>
              <a:t>4) из аминокислот образуются белки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0144" y="18864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 Ферментативное </a:t>
            </a:r>
            <a:r>
              <a:rPr lang="ru-RU" dirty="0"/>
              <a:t>расщепление глюкозы без участия кислорода – это</a:t>
            </a:r>
            <a:br>
              <a:rPr lang="ru-RU" dirty="0"/>
            </a:br>
            <a:r>
              <a:rPr lang="ru-RU" dirty="0"/>
              <a:t>1) подготовительный этап обмена</a:t>
            </a:r>
            <a:br>
              <a:rPr lang="ru-RU" dirty="0"/>
            </a:br>
            <a:r>
              <a:rPr lang="ru-RU" dirty="0"/>
              <a:t>2) пластический обмен</a:t>
            </a:r>
            <a:br>
              <a:rPr lang="ru-RU" dirty="0"/>
            </a:br>
            <a:r>
              <a:rPr lang="ru-RU" dirty="0"/>
              <a:t>3) гликолиз</a:t>
            </a:r>
            <a:br>
              <a:rPr lang="ru-RU" dirty="0"/>
            </a:br>
            <a:r>
              <a:rPr lang="ru-RU" dirty="0"/>
              <a:t>4) биологическое </a:t>
            </a:r>
            <a:r>
              <a:rPr lang="ru-RU" dirty="0" smtClean="0"/>
              <a:t>окисление</a:t>
            </a:r>
            <a:endParaRPr lang="ru-RU" dirty="0"/>
          </a:p>
          <a:p>
            <a:r>
              <a:rPr lang="ru-RU" dirty="0" smtClean="0"/>
              <a:t>5.</a:t>
            </a:r>
            <a:r>
              <a:rPr lang="ru-RU" dirty="0"/>
              <a:t>  В клетках дрожжей при брожении синтезируются молекулы АТФ и при этом образуется</a:t>
            </a:r>
            <a:br>
              <a:rPr lang="ru-RU" dirty="0"/>
            </a:br>
            <a:r>
              <a:rPr lang="ru-RU" dirty="0"/>
              <a:t>1) этиловый спирт и углекислый газ</a:t>
            </a:r>
            <a:br>
              <a:rPr lang="ru-RU" dirty="0"/>
            </a:br>
            <a:r>
              <a:rPr lang="ru-RU" dirty="0"/>
              <a:t>2) крахмал и глюкоза</a:t>
            </a:r>
            <a:br>
              <a:rPr lang="ru-RU" dirty="0"/>
            </a:br>
            <a:r>
              <a:rPr lang="ru-RU" dirty="0"/>
              <a:t>3) кислород и вода</a:t>
            </a:r>
            <a:br>
              <a:rPr lang="ru-RU" dirty="0"/>
            </a:br>
            <a:r>
              <a:rPr lang="ru-RU" dirty="0"/>
              <a:t>4) молочная </a:t>
            </a:r>
            <a:r>
              <a:rPr lang="ru-RU" dirty="0" smtClean="0"/>
              <a:t>кислота</a:t>
            </a:r>
          </a:p>
          <a:p>
            <a:r>
              <a:rPr lang="ru-RU" dirty="0" smtClean="0"/>
              <a:t>6. </a:t>
            </a:r>
            <a:r>
              <a:rPr lang="ru-RU" dirty="0"/>
              <a:t>Сколько молекул АТФ образуется за счёт окисления одной молекулы глюкозы в анаэробных условиях?</a:t>
            </a:r>
            <a:br>
              <a:rPr lang="ru-RU" dirty="0"/>
            </a:br>
            <a:r>
              <a:rPr lang="ru-RU" dirty="0"/>
              <a:t>1) 18</a:t>
            </a:r>
            <a:br>
              <a:rPr lang="ru-RU" dirty="0"/>
            </a:br>
            <a:r>
              <a:rPr lang="ru-RU" dirty="0"/>
              <a:t>2) 2</a:t>
            </a:r>
            <a:br>
              <a:rPr lang="ru-RU" dirty="0"/>
            </a:br>
            <a:r>
              <a:rPr lang="ru-RU" dirty="0"/>
              <a:t>3) 36</a:t>
            </a:r>
            <a:br>
              <a:rPr lang="ru-RU" dirty="0"/>
            </a:br>
            <a:r>
              <a:rPr lang="ru-RU" dirty="0"/>
              <a:t>4) 38</a:t>
            </a:r>
          </a:p>
        </p:txBody>
      </p:sp>
    </p:spTree>
    <p:extLst>
      <p:ext uri="{BB962C8B-B14F-4D97-AF65-F5344CB8AC3E}">
        <p14:creationId xmlns:p14="http://schemas.microsoft.com/office/powerpoint/2010/main" val="27176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555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ФАЗЫ ФОТОСИНТЕЗА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63653"/>
            <a:ext cx="342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СВЕТОВАЯ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546" y="2276872"/>
            <a:ext cx="2691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ТЕМНОВАЯ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6228184" y="1412776"/>
            <a:ext cx="68014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123728" y="1412776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75378"/>
              </p:ext>
            </p:extLst>
          </p:nvPr>
        </p:nvGraphicFramePr>
        <p:xfrm>
          <a:off x="323528" y="188639"/>
          <a:ext cx="8640960" cy="7611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/>
                <a:gridCol w="1584176"/>
                <a:gridCol w="3888432"/>
                <a:gridCol w="1728192"/>
              </a:tblGrid>
              <a:tr h="936105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фотосинтеза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Локализация в клетке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Процессы,</a:t>
                      </a:r>
                      <a:r>
                        <a:rPr lang="ru-RU" baseline="0" dirty="0" smtClean="0"/>
                        <a:t> происходящие в этой фазе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процессов</a:t>
                      </a:r>
                      <a:endParaRPr lang="ru-RU" dirty="0"/>
                    </a:p>
                  </a:txBody>
                  <a:tcPr/>
                </a:tc>
              </a:tr>
              <a:tr h="5688632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Световая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Мембраны </a:t>
                      </a:r>
                      <a:r>
                        <a:rPr lang="ru-RU" dirty="0" err="1" smtClean="0"/>
                        <a:t>тилакоидов</a:t>
                      </a:r>
                      <a:r>
                        <a:rPr lang="ru-RU" dirty="0" smtClean="0"/>
                        <a:t>, граны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а) </a:t>
                      </a:r>
                      <a:r>
                        <a:rPr lang="ru-RU" dirty="0" err="1" smtClean="0"/>
                        <a:t>хлорофил</a:t>
                      </a:r>
                      <a:r>
                        <a:rPr lang="ru-RU" dirty="0" smtClean="0"/>
                        <a:t>-(свет)-----------</a:t>
                      </a:r>
                      <a:r>
                        <a:rPr lang="ru-RU" dirty="0" err="1" smtClean="0"/>
                        <a:t>хлорофилл+е</a:t>
                      </a:r>
                      <a:r>
                        <a:rPr lang="ru-RU" dirty="0" smtClean="0"/>
                        <a:t>;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        б) е + белки-переносчики  --------  на наружную поверхность мембраны </a:t>
                      </a:r>
                      <a:r>
                        <a:rPr lang="ru-RU" baseline="0" dirty="0" err="1" smtClean="0"/>
                        <a:t>тилакоида</a:t>
                      </a:r>
                      <a:endParaRPr lang="ru-RU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         в)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+2Н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+ 4е -------</a:t>
                      </a:r>
                      <a:r>
                        <a:rPr lang="ru-RU" baseline="0" dirty="0" smtClean="0"/>
                        <a:t>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 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baseline="0" dirty="0" smtClean="0"/>
                        <a:t>     </a:t>
                      </a:r>
                    </a:p>
                    <a:p>
                      <a:pPr marL="0" indent="0">
                        <a:buNone/>
                      </a:pPr>
                      <a:endParaRPr lang="ru-RU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baseline="0" dirty="0" smtClean="0"/>
                        <a:t>Фотолиз воды (разложение)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                                 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 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-------- 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+ОН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-------в протонный резервуар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тилакоида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-----  ОН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е------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4ОН----2Н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+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е+хлорофилл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-------хлорофилл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источник энергии ,необходимой АТФ фазе для синтеза АТФ из АДФ+Ф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в атмосферу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АТФ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  <a:tr h="5740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Темновая</a:t>
                      </a:r>
                      <a:r>
                        <a:rPr lang="ru-RU" dirty="0" smtClean="0"/>
                        <a:t>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Строма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33358"/>
              </p:ext>
            </p:extLst>
          </p:nvPr>
        </p:nvGraphicFramePr>
        <p:xfrm>
          <a:off x="323528" y="188639"/>
          <a:ext cx="8640960" cy="56632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/>
                <a:gridCol w="1584176"/>
                <a:gridCol w="3744416"/>
                <a:gridCol w="1872208"/>
              </a:tblGrid>
              <a:tr h="936105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фотосинтеза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Локализация в клетке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Процессы,</a:t>
                      </a:r>
                      <a:r>
                        <a:rPr lang="ru-RU" baseline="0" dirty="0" smtClean="0"/>
                        <a:t> происходящие в этой фазе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процессов</a:t>
                      </a:r>
                      <a:endParaRPr lang="ru-RU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Световая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Мембраны </a:t>
                      </a:r>
                      <a:r>
                        <a:rPr lang="ru-RU" dirty="0" err="1" smtClean="0"/>
                        <a:t>тилакоидов</a:t>
                      </a:r>
                      <a:r>
                        <a:rPr lang="ru-RU" dirty="0" smtClean="0"/>
                        <a:t>, граны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в атмосферу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АТФ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  <a:tr h="5740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Темновая</a:t>
                      </a:r>
                      <a:r>
                        <a:rPr lang="ru-RU" dirty="0" smtClean="0"/>
                        <a:t>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Строма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Связывание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Участвуют молекулы АТФ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синтезированные во время световой фазы и атомы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 (при фотолизе образованные), связанные с молекулами переносчиками. СО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присоединяется к существующим в клетке молекулам пентозы, которые функционируют в цикле Кальвина, образуются углеводы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глюкозы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6189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i="1" dirty="0" smtClean="0">
                <a:solidFill>
                  <a:srgbClr val="FFFF00"/>
                </a:solidFill>
              </a:rPr>
              <a:t>Значение фотосинтеза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0534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Фотосинтез – основа питания всех живых существ.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Ежегодно на Земле производится 150 млрд. тонн органического вещества и выделяется 200 млрд. тонн свободного кислорода.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Из кислорода образуется озоновый слой, защищающий живые организмы от ультрафиолетовой радиации.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Фотосинтез поддерживает современный состав атмосферы.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Препятствует увеличению концентрации СО</a:t>
            </a:r>
            <a:r>
              <a:rPr lang="ru-RU" sz="2400" baseline="-25000" dirty="0"/>
              <a:t>2</a:t>
            </a:r>
            <a:r>
              <a:rPr lang="ru-RU" sz="2400" dirty="0"/>
              <a:t>, предотвращая перегрев  Земли.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Растения вовлекают в круговорот миллиарды тонн азота, фосфора, серы, кальция, магния, калия и других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0891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в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6" y="2205918"/>
            <a:ext cx="3322712" cy="463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1778" y="205140"/>
            <a:ext cx="37205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Хемосинтез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i="1" dirty="0" smtClean="0"/>
              <a:t>С.Н. Виноградский </a:t>
            </a:r>
          </a:p>
          <a:p>
            <a:pPr algn="ctr"/>
            <a:r>
              <a:rPr lang="ru-RU" altLang="ru-RU" sz="3600" i="1" dirty="0" smtClean="0"/>
              <a:t>    в 1887 году впервые открыл процесс хемосинтеза.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093" y="6206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природе происходит ещё один процесс, при котором создаются органические </a:t>
            </a:r>
            <a:r>
              <a:rPr lang="ru-RU" sz="2800" dirty="0" smtClean="0"/>
              <a:t>вещества: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4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езымянны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Источники информации:</a:t>
            </a:r>
            <a:endParaRPr lang="ru-RU" dirty="0"/>
          </a:p>
          <a:p>
            <a:pPr lvl="0"/>
            <a:r>
              <a:rPr lang="ru-RU" dirty="0"/>
              <a:t>Планирование к учебнику А.А. Каменского, ЕА. </a:t>
            </a:r>
            <a:r>
              <a:rPr lang="ru-RU" dirty="0" err="1"/>
              <a:t>Криксунова</a:t>
            </a:r>
            <a:r>
              <a:rPr lang="ru-RU" dirty="0"/>
              <a:t>, В.В. Пасечника «Введение в общую биологию и экологию»: пособие для учителя. - М.: Дрофа, </a:t>
            </a:r>
            <a:r>
              <a:rPr lang="ru-RU" dirty="0" smtClean="0"/>
              <a:t>2012</a:t>
            </a:r>
            <a:r>
              <a:rPr lang="ru-RU" dirty="0"/>
              <a:t>. - 128 с.</a:t>
            </a:r>
          </a:p>
          <a:p>
            <a:pPr lvl="0"/>
            <a:r>
              <a:rPr lang="ru-RU" dirty="0"/>
              <a:t>Пепеляева, О.А., </a:t>
            </a:r>
            <a:r>
              <a:rPr lang="ru-RU" dirty="0" err="1"/>
              <a:t>Сунцова</a:t>
            </a:r>
            <a:r>
              <a:rPr lang="ru-RU" dirty="0"/>
              <a:t>, И.В. Поурочные разработки по общей биологии: 9 класс. - М.: ВАКО, 2006. - 464 с. - (В помощь школьному учителю).</a:t>
            </a:r>
          </a:p>
          <a:p>
            <a:pPr lvl="0"/>
            <a:r>
              <a:rPr lang="ru-RU" dirty="0"/>
              <a:t>Сидоров Е.П. Общая биология для поступающих в вузы. Структурированный конспект. - М.: «Уникум-центр», 1997</a:t>
            </a:r>
          </a:p>
          <a:p>
            <a:pPr lvl="0"/>
            <a:r>
              <a:rPr lang="ru-RU" dirty="0"/>
              <a:t>Биология для поступающих в вузы. Под ред. Ярыгина В.Н., - М.: «Высшая школа», 1997</a:t>
            </a:r>
          </a:p>
          <a:p>
            <a:pPr lvl="0"/>
            <a:r>
              <a:rPr lang="ru-RU" dirty="0"/>
              <a:t>Петросова Р.А. Дидактический материал по общей биологии: пособие для учителей биологии – М.: «РАУБ – Цитадель». </a:t>
            </a:r>
            <a:r>
              <a:rPr lang="ru-RU" dirty="0" smtClean="0"/>
              <a:t>1997</a:t>
            </a:r>
          </a:p>
          <a:p>
            <a:r>
              <a:rPr lang="en-US" altLang="ru-RU" dirty="0" smtClean="0"/>
              <a:t>CD- </a:t>
            </a:r>
            <a:r>
              <a:rPr lang="ru-RU" altLang="ru-RU" dirty="0" smtClean="0"/>
              <a:t>диск «Уроки биологии Кирилла и </a:t>
            </a:r>
            <a:r>
              <a:rPr lang="ru-RU" altLang="ru-RU" dirty="0" err="1" smtClean="0"/>
              <a:t>Мефодия</a:t>
            </a:r>
            <a:r>
              <a:rPr lang="ru-RU" altLang="ru-RU" dirty="0" smtClean="0"/>
              <a:t>. 10-11 класс»,2005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Картинки сайтов сети Интернет.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5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0853" y="1196752"/>
            <a:ext cx="654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Правильные ответы: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8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ioba.pl/files/user5135/fotosynte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8" y="2191241"/>
            <a:ext cx="4768538" cy="46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1" y="0"/>
            <a:ext cx="76821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Фотосинтез и хемосинтез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82" y="692696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«Солнце, жизнь и хлорофилл» русский учёный К.А. Тимирязев</a:t>
            </a:r>
          </a:p>
        </p:txBody>
      </p:sp>
      <p:pic>
        <p:nvPicPr>
          <p:cNvPr id="7" name="Picture 7" descr="ти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30" y="2132856"/>
            <a:ext cx="2886260" cy="40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ти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68" y="2132855"/>
            <a:ext cx="2886260" cy="40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i="1" dirty="0" smtClean="0"/>
              <a:t>Рассмотреть особенности процессов фотосинтеза и хемосинтеза, основные этапы этих процессов, выявить их роль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i="1" dirty="0" smtClean="0"/>
              <a:t>формировать умения и навыки самостоятельной работы с различными источниками информации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i="1" dirty="0" smtClean="0"/>
              <a:t>Ответственное отношение к выполняемым заданиям, патриотическое воспитание на примере работ отечественных ученых по изучению этих процессов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061" y="1490008"/>
            <a:ext cx="450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урока: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562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i="1" dirty="0" smtClean="0"/>
              <a:t>Изучить механизм процессов фотосинтеза и хемосинтеза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3899" y="260648"/>
            <a:ext cx="2645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/>
              <a:t>История  изучения </a:t>
            </a:r>
          </a:p>
          <a:p>
            <a:pPr algn="ctr"/>
            <a:r>
              <a:rPr lang="ru-RU" sz="4400" i="1" dirty="0" smtClean="0"/>
              <a:t>процесса фотосинтеза</a:t>
            </a:r>
            <a:endParaRPr lang="ru-RU" sz="4400" i="1" dirty="0"/>
          </a:p>
        </p:txBody>
      </p:sp>
      <p:pic>
        <p:nvPicPr>
          <p:cNvPr id="3" name="Picture 36" descr="п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946"/>
            <a:ext cx="2399184" cy="32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929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1771 г. – англ. химик Джозеф Пристли установил, что растения «исправляют» воздух, «испорченный» горящей свечой.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1500" y="25162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1782 г. – Жан </a:t>
            </a:r>
            <a:r>
              <a:rPr lang="ru-RU" dirty="0" err="1"/>
              <a:t>Сенебье</a:t>
            </a:r>
            <a:r>
              <a:rPr lang="ru-RU" dirty="0"/>
              <a:t> показал, что растения, выделяя кислород, поглощают углекислый газ; предположил, что в вещество растения превращается углерод, входящий в состав углекислого газа.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9614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1779 г.- Австр</a:t>
            </a:r>
            <a:r>
              <a:rPr lang="ru-RU" dirty="0"/>
              <a:t>. врач Ян </a:t>
            </a:r>
            <a:r>
              <a:rPr lang="ru-RU" dirty="0" err="1"/>
              <a:t>Ингенхауз</a:t>
            </a:r>
            <a:r>
              <a:rPr lang="ru-RU" dirty="0"/>
              <a:t> обнаружил, что растения выделяют кислород только на свету. Он погружал ветку ивы в воду и наблюдал на свету образования на листьях пузырьков кислорода.</a:t>
            </a:r>
          </a:p>
        </p:txBody>
      </p:sp>
    </p:spTree>
    <p:extLst>
      <p:ext uri="{BB962C8B-B14F-4D97-AF65-F5344CB8AC3E}">
        <p14:creationId xmlns:p14="http://schemas.microsoft.com/office/powerpoint/2010/main" val="17150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55679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1903 г. - русский </a:t>
            </a:r>
            <a:r>
              <a:rPr lang="ru-RU" sz="3200" dirty="0"/>
              <a:t>учёный Климент Аркадьевич Тимирязев первый обобщил все данные о фотосинтезе и дал научное объяснение этому процессу в книге “Жизнь растений»</a:t>
            </a:r>
          </a:p>
        </p:txBody>
      </p:sp>
      <p:pic>
        <p:nvPicPr>
          <p:cNvPr id="4" name="Picture 7" descr="ти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2130"/>
            <a:ext cx="3528392" cy="49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Фотосинтез</a:t>
            </a:r>
            <a:r>
              <a:rPr lang="ru-RU" sz="4400" dirty="0"/>
              <a:t> – это процесс преобразования поглощённой энергии света в химическую энергию органических соединений.</a:t>
            </a:r>
          </a:p>
        </p:txBody>
      </p:sp>
      <p:pic>
        <p:nvPicPr>
          <p:cNvPr id="3074" name="Picture 2" descr="http://900igr.net/datai/biologija/Fotosintez/0006-009-Obrazovanie-v-listjakh-rastenij-organicheskikh-vesches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9624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Безимени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04" y="4136452"/>
            <a:ext cx="3761730" cy="27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20688"/>
            <a:ext cx="6827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400" dirty="0" smtClean="0"/>
              <a:t>Строение хлоропласта</a:t>
            </a:r>
            <a:endParaRPr lang="ru-RU" sz="54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7" y="1772816"/>
            <a:ext cx="5199633" cy="38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4-tub-ru.yandex.net/i?id=273204882-6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9406"/>
            <a:ext cx="4896544" cy="25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«Самое интересное из веществ во всём органическом мире» - так назвал хлорофилл великий Чарльз Дарвин.  </a:t>
            </a:r>
          </a:p>
        </p:txBody>
      </p:sp>
      <p:pic>
        <p:nvPicPr>
          <p:cNvPr id="7170" name="Picture 2" descr="http://im0-tub-ru.yandex.net/i?id=136136978-5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14" y="2924944"/>
            <a:ext cx="4094994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17061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Хлорофилл- сложное органическое вещество, в центре которого находится атом магния. Хлорофилл находится в мембранах </a:t>
            </a:r>
            <a:r>
              <a:rPr lang="ru-RU" dirty="0" err="1" smtClean="0"/>
              <a:t>тилакоидов</a:t>
            </a:r>
            <a:r>
              <a:rPr lang="ru-RU" dirty="0" smtClean="0"/>
              <a:t> гран, из-за чего хлоропласты приобретают зеленый цвет. Хлорофилл поглощает лучи в красной и синей областях спектра и отражает зеленые лучи, которые воспринимаются нашим глазом.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647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Кабинет224</cp:lastModifiedBy>
  <cp:revision>19</cp:revision>
  <dcterms:created xsi:type="dcterms:W3CDTF">2013-12-06T05:07:26Z</dcterms:created>
  <dcterms:modified xsi:type="dcterms:W3CDTF">2013-12-07T09:24:29Z</dcterms:modified>
</cp:coreProperties>
</file>