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12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image" Target="../media/image13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image" Target="../media/image15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26"/>
          <p:cNvSpPr>
            <a:spLocks noChangeArrowheads="1"/>
          </p:cNvSpPr>
          <p:nvPr/>
        </p:nvSpPr>
        <p:spPr bwMode="auto">
          <a:xfrm>
            <a:off x="0" y="0"/>
            <a:ext cx="457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kumimoji="1" lang="ru-RU"/>
          </a:p>
        </p:txBody>
      </p:sp>
      <p:sp>
        <p:nvSpPr>
          <p:cNvPr id="5" name="AutoShape 1027"/>
          <p:cNvSpPr>
            <a:spLocks noChangeArrowheads="1"/>
          </p:cNvSpPr>
          <p:nvPr/>
        </p:nvSpPr>
        <p:spPr bwMode="auto">
          <a:xfrm>
            <a:off x="685800" y="990600"/>
            <a:ext cx="5181600" cy="1905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kumimoji="1" lang="ru-RU"/>
          </a:p>
        </p:txBody>
      </p:sp>
      <p:grpSp>
        <p:nvGrpSpPr>
          <p:cNvPr id="6" name="Group 1029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7" name="AutoShape 1030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" name="AutoShape 1031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92164" name="Rectangle 102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36576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92171" name="Rectangle 1035"/>
          <p:cNvSpPr>
            <a:spLocks noGrp="1" noChangeArrowheads="1"/>
          </p:cNvSpPr>
          <p:nvPr>
            <p:ph type="ctrTitle" sz="quarter"/>
          </p:nvPr>
        </p:nvSpPr>
        <p:spPr>
          <a:xfrm>
            <a:off x="936625" y="1425575"/>
            <a:ext cx="7772400" cy="1143000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9" name="Rectangle 1032"/>
          <p:cNvSpPr>
            <a:spLocks noGrp="1" noChangeArrowheads="1"/>
          </p:cNvSpPr>
          <p:nvPr>
            <p:ph type="dt" sz="quarter" idx="10"/>
          </p:nvPr>
        </p:nvSpPr>
        <p:spPr>
          <a:xfrm>
            <a:off x="2667000" y="6553200"/>
            <a:ext cx="1905000" cy="304800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23.11.2014</a:t>
            </a:fld>
            <a:endParaRPr lang="ru-RU"/>
          </a:p>
        </p:txBody>
      </p:sp>
      <p:sp>
        <p:nvSpPr>
          <p:cNvPr id="10" name="Rectangle 1033"/>
          <p:cNvSpPr>
            <a:spLocks noGrp="1" noChangeArrowheads="1"/>
          </p:cNvSpPr>
          <p:nvPr>
            <p:ph type="ftr" sz="quarter" idx="11"/>
          </p:nvPr>
        </p:nvSpPr>
        <p:spPr>
          <a:xfrm>
            <a:off x="5195888" y="6553200"/>
            <a:ext cx="3279775" cy="304800"/>
          </a:xfrm>
        </p:spPr>
        <p:txBody>
          <a:bodyPr/>
          <a:lstStyle>
            <a:lvl1pPr algn="r">
              <a:defRPr smtClean="0"/>
            </a:lvl1pPr>
          </a:lstStyle>
          <a:p>
            <a:endParaRPr lang="ru-RU"/>
          </a:p>
        </p:txBody>
      </p:sp>
      <p:sp>
        <p:nvSpPr>
          <p:cNvPr id="11" name="Rectangle 103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525" y="6359525"/>
            <a:ext cx="587375" cy="488950"/>
          </a:xfrm>
        </p:spPr>
        <p:txBody>
          <a:bodyPr anchorCtr="0"/>
          <a:lstStyle>
            <a:lvl1pPr>
              <a:defRPr smtClean="0"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03159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pPr/>
              <a:t>23.11.2014</a:t>
            </a:fld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98564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915150" y="762000"/>
            <a:ext cx="2000250" cy="5334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762000"/>
            <a:ext cx="5848350" cy="5334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pPr/>
              <a:t>23.11.2014</a:t>
            </a:fld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843763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91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pPr/>
              <a:t>23.11.2014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51353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pPr/>
              <a:t>23.11.2014</a:t>
            </a:fld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34122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pPr/>
              <a:t>23.11.2014</a:t>
            </a:fld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48044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914400" y="2362200"/>
            <a:ext cx="39243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91100" y="2362200"/>
            <a:ext cx="39243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pPr/>
              <a:t>23.11.2014</a:t>
            </a:fld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33106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pPr/>
              <a:t>23.11.2014</a:t>
            </a:fld>
            <a:endParaRPr lang="ru-RU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08951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pPr/>
              <a:t>23.11.2014</a:t>
            </a:fld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19735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pPr/>
              <a:t>23.11.2014</a:t>
            </a:fld>
            <a:endParaRPr lang="ru-RU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98004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pPr/>
              <a:t>23.11.2014</a:t>
            </a:fld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40363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pPr/>
              <a:t>23.11.2014</a:t>
            </a:fld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72679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3200400" cy="6858000"/>
            <a:chOff x="0" y="0"/>
            <a:chExt cx="2016" cy="4320"/>
          </a:xfrm>
        </p:grpSpPr>
        <p:sp>
          <p:nvSpPr>
            <p:cNvPr id="1036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480" cy="43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37" name="Rectangle 4"/>
            <p:cNvSpPr>
              <a:spLocks noChangeArrowheads="1"/>
            </p:cNvSpPr>
            <p:nvPr/>
          </p:nvSpPr>
          <p:spPr bwMode="auto">
            <a:xfrm>
              <a:off x="432" y="0"/>
              <a:ext cx="1584" cy="6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027" name="AutoShape 5"/>
          <p:cNvSpPr>
            <a:spLocks noChangeArrowheads="1"/>
          </p:cNvSpPr>
          <p:nvPr/>
        </p:nvSpPr>
        <p:spPr bwMode="auto">
          <a:xfrm>
            <a:off x="762000" y="762000"/>
            <a:ext cx="5105400" cy="6096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kumimoji="1" lang="ru-RU"/>
          </a:p>
        </p:txBody>
      </p:sp>
      <p:sp>
        <p:nvSpPr>
          <p:cNvPr id="1028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762000"/>
            <a:ext cx="8001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9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2362200"/>
            <a:ext cx="800100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91144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10400" y="6553200"/>
            <a:ext cx="1905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r">
              <a:defRPr sz="1400" smtClean="0">
                <a:latin typeface="+mn-lt"/>
              </a:defRPr>
            </a:lvl1pPr>
          </a:lstStyle>
          <a:p>
            <a:fld id="{B4C71EC6-210F-42DE-9C53-41977AD35B3D}" type="datetimeFigureOut">
              <a:rPr lang="ru-RU" smtClean="0"/>
              <a:pPr/>
              <a:t>23.11.2014</a:t>
            </a:fld>
            <a:endParaRPr lang="ru-RU"/>
          </a:p>
        </p:txBody>
      </p:sp>
      <p:sp>
        <p:nvSpPr>
          <p:cNvPr id="91145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36875" y="6529388"/>
            <a:ext cx="2895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smtClean="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91146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343650"/>
            <a:ext cx="58737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  <a:spAutoFit/>
          </a:bodyPr>
          <a:lstStyle>
            <a:lvl1pPr algn="l">
              <a:defRPr sz="2600" b="1" smtClean="0">
                <a:solidFill>
                  <a:schemeClr val="bg1"/>
                </a:solidFill>
                <a:latin typeface="+mn-lt"/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033" name="Group 11"/>
          <p:cNvGrpSpPr>
            <a:grpSpLocks/>
          </p:cNvGrpSpPr>
          <p:nvPr/>
        </p:nvGrpSpPr>
        <p:grpSpPr bwMode="auto">
          <a:xfrm>
            <a:off x="228600" y="1981200"/>
            <a:ext cx="7391400" cy="319088"/>
            <a:chOff x="144" y="1248"/>
            <a:chExt cx="4656" cy="201"/>
          </a:xfrm>
        </p:grpSpPr>
        <p:sp>
          <p:nvSpPr>
            <p:cNvPr id="1034" name="AutoShape 12"/>
            <p:cNvSpPr>
              <a:spLocks noChangeArrowheads="1"/>
            </p:cNvSpPr>
            <p:nvPr/>
          </p:nvSpPr>
          <p:spPr bwMode="auto">
            <a:xfrm>
              <a:off x="384" y="1248"/>
              <a:ext cx="4416" cy="200"/>
            </a:xfrm>
            <a:prstGeom prst="roundRect">
              <a:avLst>
                <a:gd name="adj" fmla="val 0"/>
              </a:avLst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35" name="AutoShape 13"/>
            <p:cNvSpPr>
              <a:spLocks noChangeArrowheads="1"/>
            </p:cNvSpPr>
            <p:nvPr/>
          </p:nvSpPr>
          <p:spPr bwMode="auto">
            <a:xfrm flipH="1">
              <a:off x="144" y="1248"/>
              <a:ext cx="248" cy="201"/>
            </a:xfrm>
            <a:prstGeom prst="flowChartDelay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1.bin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2.png"/><Relationship Id="rId4" Type="http://schemas.openxmlformats.org/officeDocument/2006/relationships/oleObject" Target="../embeddings/oleObject13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.png"/><Relationship Id="rId5" Type="http://schemas.openxmlformats.org/officeDocument/2006/relationships/image" Target="../media/image17.gif"/><Relationship Id="rId4" Type="http://schemas.openxmlformats.org/officeDocument/2006/relationships/oleObject" Target="../embeddings/oleObject15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png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936625" y="1700213"/>
            <a:ext cx="7772400" cy="1643062"/>
          </a:xfrm>
        </p:spPr>
        <p:txBody>
          <a:bodyPr>
            <a:normAutofit fontScale="90000"/>
          </a:bodyPr>
          <a:lstStyle/>
          <a:p>
            <a:pPr algn="r" eaLnBrk="1" hangingPunct="1"/>
            <a:r>
              <a:rPr lang="ru-RU" sz="4800" dirty="0" smtClean="0">
                <a:latin typeface="Bookman Old Style" pitchFamily="18" charset="0"/>
              </a:rPr>
              <a:t/>
            </a:r>
            <a:br>
              <a:rPr lang="ru-RU" sz="4800" dirty="0" smtClean="0">
                <a:latin typeface="Bookman Old Style" pitchFamily="18" charset="0"/>
              </a:rPr>
            </a:br>
            <a:r>
              <a:rPr lang="ru-RU" sz="4800" dirty="0" smtClean="0">
                <a:latin typeface="Bookman Old Style" pitchFamily="18" charset="0"/>
              </a:rPr>
              <a:t/>
            </a:r>
            <a:br>
              <a:rPr lang="ru-RU" sz="4800" dirty="0" smtClean="0">
                <a:latin typeface="Bookman Old Style" pitchFamily="18" charset="0"/>
              </a:rPr>
            </a:br>
            <a:r>
              <a:rPr lang="ru-RU" sz="4800" dirty="0" smtClean="0">
                <a:latin typeface="Bookman Old Style" pitchFamily="18" charset="0"/>
              </a:rPr>
              <a:t/>
            </a:r>
            <a:br>
              <a:rPr lang="ru-RU" sz="4800" dirty="0" smtClean="0">
                <a:latin typeface="Bookman Old Style" pitchFamily="18" charset="0"/>
              </a:rPr>
            </a:br>
            <a:r>
              <a:rPr lang="ru-RU" sz="4800" dirty="0" smtClean="0">
                <a:latin typeface="Bookman Old Style" pitchFamily="18" charset="0"/>
              </a:rPr>
              <a:t/>
            </a:r>
            <a:br>
              <a:rPr lang="ru-RU" sz="4800" dirty="0" smtClean="0">
                <a:latin typeface="Bookman Old Style" pitchFamily="18" charset="0"/>
              </a:rPr>
            </a:br>
            <a:r>
              <a:rPr lang="ru-RU" sz="4800" dirty="0" smtClean="0">
                <a:latin typeface="Bookman Old Style" pitchFamily="18" charset="0"/>
              </a:rPr>
              <a:t/>
            </a:r>
            <a:br>
              <a:rPr lang="ru-RU" sz="4800" dirty="0" smtClean="0">
                <a:latin typeface="Bookman Old Style" pitchFamily="18" charset="0"/>
              </a:rPr>
            </a:br>
            <a:r>
              <a:rPr lang="ru-RU" sz="4800" dirty="0" smtClean="0">
                <a:latin typeface="Bookman Old Style" pitchFamily="18" charset="0"/>
              </a:rPr>
              <a:t/>
            </a:r>
            <a:br>
              <a:rPr lang="ru-RU" sz="4800" dirty="0" smtClean="0">
                <a:latin typeface="Bookman Old Style" pitchFamily="18" charset="0"/>
              </a:rPr>
            </a:br>
            <a:r>
              <a:rPr lang="ru-RU" sz="4800" dirty="0" smtClean="0">
                <a:solidFill>
                  <a:schemeClr val="bg2"/>
                </a:solidFill>
                <a:latin typeface="Bookman Old Style" pitchFamily="18" charset="0"/>
              </a:rPr>
              <a:t>Решение квадратных уравнений</a:t>
            </a:r>
            <a:br>
              <a:rPr lang="ru-RU" sz="4800" dirty="0" smtClean="0">
                <a:solidFill>
                  <a:schemeClr val="bg2"/>
                </a:solidFill>
                <a:latin typeface="Bookman Old Style" pitchFamily="18" charset="0"/>
              </a:rPr>
            </a:br>
            <a:r>
              <a:rPr lang="ru-RU" sz="4800" dirty="0" smtClean="0">
                <a:solidFill>
                  <a:schemeClr val="bg2"/>
                </a:solidFill>
                <a:latin typeface="Bookman Old Style" pitchFamily="18" charset="0"/>
              </a:rPr>
              <a:t/>
            </a:r>
            <a:br>
              <a:rPr lang="ru-RU" sz="4800" dirty="0" smtClean="0">
                <a:solidFill>
                  <a:schemeClr val="bg2"/>
                </a:solidFill>
                <a:latin typeface="Bookman Old Style" pitchFamily="18" charset="0"/>
              </a:rPr>
            </a:br>
            <a:r>
              <a:rPr lang="ru-RU" sz="4800" dirty="0" smtClean="0">
                <a:latin typeface="Bookman Old Style" pitchFamily="18" charset="0"/>
              </a:rPr>
              <a:t/>
            </a:r>
            <a:br>
              <a:rPr lang="ru-RU" sz="4800" dirty="0" smtClean="0">
                <a:latin typeface="Bookman Old Style" pitchFamily="18" charset="0"/>
              </a:rPr>
            </a:br>
            <a:r>
              <a:rPr lang="ru-RU" sz="4800" dirty="0" smtClean="0">
                <a:latin typeface="Bookman Old Style" pitchFamily="18" charset="0"/>
              </a:rPr>
              <a:t>                         </a:t>
            </a:r>
            <a:br>
              <a:rPr lang="ru-RU" sz="4800" dirty="0" smtClean="0">
                <a:latin typeface="Bookman Old Style" pitchFamily="18" charset="0"/>
              </a:rPr>
            </a:br>
            <a:r>
              <a:rPr lang="ru-RU" sz="4800" dirty="0" smtClean="0">
                <a:latin typeface="Bookman Old Style" pitchFamily="18" charset="0"/>
              </a:rPr>
              <a:t/>
            </a:r>
            <a:br>
              <a:rPr lang="ru-RU" sz="4800" dirty="0" smtClean="0">
                <a:latin typeface="Bookman Old Style" pitchFamily="18" charset="0"/>
              </a:rPr>
            </a:br>
            <a:r>
              <a:rPr lang="ru-RU" sz="4800" dirty="0" smtClean="0">
                <a:solidFill>
                  <a:schemeClr val="bg2"/>
                </a:solidFill>
                <a:latin typeface="Bookman Old Style" pitchFamily="18" charset="0"/>
              </a:rPr>
              <a:t>8 класс</a:t>
            </a:r>
            <a:br>
              <a:rPr lang="ru-RU" sz="4800" dirty="0" smtClean="0">
                <a:solidFill>
                  <a:schemeClr val="bg2"/>
                </a:solidFill>
                <a:latin typeface="Bookman Old Style" pitchFamily="18" charset="0"/>
              </a:rPr>
            </a:br>
            <a:r>
              <a:rPr lang="ru-RU" sz="1800" dirty="0" err="1" smtClean="0">
                <a:solidFill>
                  <a:schemeClr val="bg2"/>
                </a:solidFill>
                <a:latin typeface="Bookman Old Style" pitchFamily="18" charset="0"/>
              </a:rPr>
              <a:t>Гуторова</a:t>
            </a:r>
            <a:r>
              <a:rPr lang="ru-RU" sz="1800" dirty="0" smtClean="0">
                <a:solidFill>
                  <a:schemeClr val="bg2"/>
                </a:solidFill>
                <a:latin typeface="Bookman Old Style" pitchFamily="18" charset="0"/>
              </a:rPr>
              <a:t> С.В. </a:t>
            </a:r>
            <a:r>
              <a:rPr lang="ru-RU" sz="1800" smtClean="0">
                <a:solidFill>
                  <a:schemeClr val="bg2"/>
                </a:solidFill>
                <a:latin typeface="Bookman Old Style" pitchFamily="18" charset="0"/>
              </a:rPr>
              <a:t>МБОУ-СОШ №25</a:t>
            </a:r>
            <a:r>
              <a:rPr lang="ru-RU" sz="1800" dirty="0" smtClean="0">
                <a:solidFill>
                  <a:schemeClr val="bg2"/>
                </a:solidFill>
                <a:latin typeface="Bookman Old Style" pitchFamily="18" charset="0"/>
              </a:rPr>
              <a:t/>
            </a:r>
            <a:br>
              <a:rPr lang="ru-RU" sz="1800" dirty="0" smtClean="0">
                <a:solidFill>
                  <a:schemeClr val="bg2"/>
                </a:solidFill>
                <a:latin typeface="Bookman Old Style" pitchFamily="18" charset="0"/>
              </a:rPr>
            </a:br>
            <a:r>
              <a:rPr lang="ru-RU" sz="1800" dirty="0" smtClean="0">
                <a:solidFill>
                  <a:schemeClr val="bg2"/>
                </a:solidFill>
                <a:latin typeface="Bookman Old Style" pitchFamily="18" charset="0"/>
              </a:rPr>
              <a:t>города Тулы</a:t>
            </a:r>
            <a:endParaRPr lang="ru-RU" sz="4800" dirty="0" smtClean="0">
              <a:solidFill>
                <a:schemeClr val="bg2"/>
              </a:solidFill>
              <a:latin typeface="Bookman Old Style" pitchFamily="18" charset="0"/>
            </a:endParaRPr>
          </a:p>
        </p:txBody>
      </p:sp>
      <p:pic>
        <p:nvPicPr>
          <p:cNvPr id="2056" name="Picture 8" descr="C:\Documents and Settings\Reanimator\Мои документы\таня\УМП\logo.GIF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343275"/>
            <a:ext cx="3019425" cy="29813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747594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5188" y="374650"/>
            <a:ext cx="8001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dirty="0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        Решить уравнение:</a:t>
            </a:r>
          </a:p>
        </p:txBody>
      </p:sp>
      <p:sp>
        <p:nvSpPr>
          <p:cNvPr id="13315" name="Объект 2"/>
          <p:cNvSpPr>
            <a:spLocks noGrp="1"/>
          </p:cNvSpPr>
          <p:nvPr>
            <p:ph idx="1"/>
          </p:nvPr>
        </p:nvSpPr>
        <p:spPr>
          <a:xfrm>
            <a:off x="865188" y="3754438"/>
            <a:ext cx="8001000" cy="26670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4000" b="1" smtClean="0">
                <a:solidFill>
                  <a:schemeClr val="bg2"/>
                </a:solidFill>
                <a:latin typeface="Bookman Old Style" pitchFamily="18" charset="0"/>
              </a:rPr>
              <a:t>16x</a:t>
            </a:r>
            <a:r>
              <a:rPr lang="en-US" sz="4000" b="1" baseline="30000" smtClean="0">
                <a:solidFill>
                  <a:schemeClr val="bg2"/>
                </a:solidFill>
                <a:latin typeface="Bookman Old Style" pitchFamily="18" charset="0"/>
              </a:rPr>
              <a:t>2 </a:t>
            </a:r>
            <a:r>
              <a:rPr lang="en-US" sz="4000" b="1" smtClean="0">
                <a:solidFill>
                  <a:schemeClr val="bg2"/>
                </a:solidFill>
                <a:latin typeface="Bookman Old Style" pitchFamily="18" charset="0"/>
              </a:rPr>
              <a:t>+ 8x + 1=0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4000" b="1" smtClean="0">
                <a:solidFill>
                  <a:schemeClr val="bg2"/>
                </a:solidFill>
                <a:latin typeface="Bookman Old Style" pitchFamily="18" charset="0"/>
              </a:rPr>
              <a:t>D=0 x=-0</a:t>
            </a:r>
            <a:r>
              <a:rPr lang="ru-RU" sz="4000" b="1" smtClean="0">
                <a:solidFill>
                  <a:schemeClr val="bg2"/>
                </a:solidFill>
                <a:latin typeface="Bookman Old Style" pitchFamily="18" charset="0"/>
              </a:rPr>
              <a:t>,25</a:t>
            </a:r>
          </a:p>
          <a:p>
            <a:pPr eaLnBrk="1" hangingPunct="1"/>
            <a:endParaRPr lang="ru-RU" smtClean="0"/>
          </a:p>
        </p:txBody>
      </p:sp>
      <p:grpSp>
        <p:nvGrpSpPr>
          <p:cNvPr id="13316" name="Группа 3"/>
          <p:cNvGrpSpPr>
            <a:grpSpLocks/>
          </p:cNvGrpSpPr>
          <p:nvPr/>
        </p:nvGrpSpPr>
        <p:grpSpPr bwMode="auto">
          <a:xfrm>
            <a:off x="563563" y="142875"/>
            <a:ext cx="8566150" cy="461963"/>
            <a:chOff x="564220" y="142852"/>
            <a:chExt cx="8566132" cy="462741"/>
          </a:xfrm>
        </p:grpSpPr>
        <p:sp>
          <p:nvSpPr>
            <p:cNvPr id="13319" name="TextBox 4"/>
            <p:cNvSpPr txBox="1">
              <a:spLocks noChangeArrowheads="1"/>
            </p:cNvSpPr>
            <p:nvPr/>
          </p:nvSpPr>
          <p:spPr bwMode="auto">
            <a:xfrm>
              <a:off x="564220" y="142852"/>
              <a:ext cx="2571768" cy="461665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ru-RU" b="1">
                  <a:solidFill>
                    <a:schemeClr val="bg1"/>
                  </a:solidFill>
                  <a:latin typeface="Georgia" pitchFamily="18" charset="0"/>
                  <a:cs typeface="Times New Roman" pitchFamily="18" charset="0"/>
                </a:rPr>
                <a:t> АЛГЕБРА – 8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189939" y="144443"/>
              <a:ext cx="5940413" cy="461150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chemeClr val="accent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b="1" dirty="0">
                  <a:solidFill>
                    <a:schemeClr val="tx2">
                      <a:lumMod val="75000"/>
                    </a:schemeClr>
                  </a:solidFill>
                  <a:latin typeface="Georgia" pitchFamily="18" charset="0"/>
                  <a:cs typeface="Times New Roman" pitchFamily="18" charset="0"/>
                </a:rPr>
                <a:t> </a:t>
              </a:r>
              <a:r>
                <a:rPr lang="ru-RU" b="1" dirty="0">
                  <a:solidFill>
                    <a:schemeClr val="bg1"/>
                  </a:solidFill>
                  <a:latin typeface="Georgia" pitchFamily="18" charset="0"/>
                  <a:cs typeface="Times New Roman" pitchFamily="18" charset="0"/>
                </a:rPr>
                <a:t>Квадратные уравнения</a:t>
              </a:r>
            </a:p>
          </p:txBody>
        </p:sp>
      </p:grpSp>
      <p:pic>
        <p:nvPicPr>
          <p:cNvPr id="7" name="Picture 2068" descr="C:\Documents and Settings\Reanimator\Мои документы\таня\УМП\logo2.gif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900014"/>
            <a:ext cx="733425" cy="72548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318" name="Прямоугольник 7"/>
          <p:cNvSpPr>
            <a:spLocks noChangeArrowheads="1"/>
          </p:cNvSpPr>
          <p:nvPr/>
        </p:nvSpPr>
        <p:spPr bwMode="auto">
          <a:xfrm>
            <a:off x="1495425" y="2582863"/>
            <a:ext cx="328136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4000" b="1">
                <a:solidFill>
                  <a:schemeClr val="tx2"/>
                </a:solidFill>
                <a:latin typeface="Bookman Old Style" pitchFamily="18" charset="0"/>
              </a:rPr>
              <a:t>8</a:t>
            </a:r>
            <a:r>
              <a:rPr lang="en-US" sz="4000" b="1">
                <a:solidFill>
                  <a:schemeClr val="tx2"/>
                </a:solidFill>
                <a:latin typeface="Bookman Old Style" pitchFamily="18" charset="0"/>
              </a:rPr>
              <a:t>x(1+2x)=-1</a:t>
            </a:r>
          </a:p>
        </p:txBody>
      </p:sp>
    </p:spTree>
    <p:extLst>
      <p:ext uri="{BB962C8B-B14F-4D97-AF65-F5344CB8AC3E}">
        <p14:creationId xmlns="" xmlns:p14="http://schemas.microsoft.com/office/powerpoint/2010/main" val="3424092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237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4000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</a:rPr>
              <a:t/>
            </a:r>
            <a:br>
              <a:rPr lang="ru-RU" sz="4000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</a:rPr>
            </a:br>
            <a:r>
              <a:rPr lang="ru-RU" sz="4000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</a:rPr>
              <a:t/>
            </a:r>
            <a:br>
              <a:rPr lang="ru-RU" sz="4000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</a:rPr>
            </a:br>
            <a:r>
              <a:rPr lang="ru-RU" sz="4000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</a:rPr>
              <a:t/>
            </a:r>
            <a:br>
              <a:rPr lang="ru-RU" sz="4000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</a:rPr>
            </a:br>
            <a:r>
              <a:rPr lang="ru-RU" sz="4000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</a:rPr>
              <a:t/>
            </a:r>
            <a:br>
              <a:rPr lang="ru-RU" sz="4000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</a:rPr>
            </a:br>
            <a:r>
              <a:rPr lang="ru-RU" sz="4000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</a:rPr>
              <a:t/>
            </a:r>
            <a:br>
              <a:rPr lang="ru-RU" sz="4000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</a:rPr>
            </a:br>
            <a:r>
              <a:rPr lang="ru-RU" sz="4000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</a:rPr>
              <a:t/>
            </a:r>
            <a:br>
              <a:rPr lang="ru-RU" sz="4000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</a:rPr>
            </a:br>
            <a:r>
              <a:rPr lang="ru-RU" sz="4000" dirty="0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Самостоятельная работа</a:t>
            </a:r>
          </a:p>
        </p:txBody>
      </p:sp>
      <p:sp>
        <p:nvSpPr>
          <p:cNvPr id="45066" name="Rectangle 10"/>
          <p:cNvSpPr>
            <a:spLocks noGrp="1"/>
          </p:cNvSpPr>
          <p:nvPr>
            <p:ph type="body" sz="half" idx="1"/>
          </p:nvPr>
        </p:nvSpPr>
        <p:spPr>
          <a:xfrm>
            <a:off x="179388" y="1412875"/>
            <a:ext cx="4824412" cy="5040313"/>
          </a:xfrm>
        </p:spPr>
        <p:txBody>
          <a:bodyPr/>
          <a:lstStyle/>
          <a:p>
            <a:pPr marL="266700" indent="-266700" eaLnBrk="1" hangingPunct="1">
              <a:buFont typeface="Arial" charset="0"/>
              <a:buNone/>
              <a:defRPr/>
            </a:pPr>
            <a:r>
              <a:rPr lang="ru-RU" sz="2400" dirty="0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             </a:t>
            </a:r>
            <a:r>
              <a:rPr lang="ru-RU" sz="2400" b="1" dirty="0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Вариант </a:t>
            </a:r>
            <a:r>
              <a:rPr lang="en-US" sz="2400" b="1" dirty="0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I</a:t>
            </a:r>
            <a:endParaRPr lang="ru-RU" sz="2400" b="1" dirty="0" smtClean="0">
              <a:solidFill>
                <a:schemeClr val="bg2">
                  <a:lumMod val="75000"/>
                </a:schemeClr>
              </a:solidFill>
              <a:latin typeface="Bookman Old Style" pitchFamily="18" charset="0"/>
            </a:endParaRPr>
          </a:p>
          <a:p>
            <a:pPr marL="266700" indent="-266700" eaLnBrk="1" hangingPunct="1">
              <a:buFont typeface="Arial" charset="0"/>
              <a:buAutoNum type="arabicPeriod"/>
              <a:defRPr/>
            </a:pPr>
            <a:endParaRPr lang="ru-RU" sz="2400" dirty="0" smtClean="0">
              <a:solidFill>
                <a:schemeClr val="hlink"/>
              </a:solidFill>
            </a:endParaRPr>
          </a:p>
          <a:p>
            <a:pPr marL="266700" indent="-266700" eaLnBrk="1" hangingPunct="1">
              <a:buFont typeface="Arial" charset="0"/>
              <a:buAutoNum type="arabicPeriod"/>
              <a:defRPr/>
            </a:pPr>
            <a:endParaRPr lang="ru-RU" dirty="0" smtClean="0">
              <a:solidFill>
                <a:schemeClr val="hlink"/>
              </a:solidFill>
            </a:endParaRP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ru-RU" dirty="0" smtClean="0">
              <a:solidFill>
                <a:schemeClr val="hlink"/>
              </a:solidFill>
            </a:endParaRPr>
          </a:p>
        </p:txBody>
      </p:sp>
      <p:sp>
        <p:nvSpPr>
          <p:cNvPr id="45067" name="Rectangle 11"/>
          <p:cNvSpPr>
            <a:spLocks noGrp="1"/>
          </p:cNvSpPr>
          <p:nvPr>
            <p:ph type="body" sz="half" idx="2"/>
          </p:nvPr>
        </p:nvSpPr>
        <p:spPr>
          <a:xfrm>
            <a:off x="4648200" y="981075"/>
            <a:ext cx="4748213" cy="5472113"/>
          </a:xfrm>
        </p:spPr>
        <p:txBody>
          <a:bodyPr/>
          <a:lstStyle/>
          <a:p>
            <a:pPr marL="266700" indent="-266700" eaLnBrk="1" hangingPunct="1">
              <a:buFont typeface="Arial" charset="0"/>
              <a:buNone/>
              <a:defRPr/>
            </a:pPr>
            <a:r>
              <a:rPr lang="ru-RU" sz="2400" dirty="0" smtClean="0">
                <a:solidFill>
                  <a:schemeClr val="folHlink"/>
                </a:solidFill>
                <a:latin typeface="Bookman Old Style" pitchFamily="18" charset="0"/>
              </a:rPr>
              <a:t>                </a:t>
            </a:r>
          </a:p>
          <a:p>
            <a:pPr marL="266700" indent="-266700" eaLnBrk="1" hangingPunct="1">
              <a:buFont typeface="Arial" charset="0"/>
              <a:buNone/>
              <a:defRPr/>
            </a:pPr>
            <a:r>
              <a:rPr lang="ru-RU" sz="2400" dirty="0" smtClean="0">
                <a:solidFill>
                  <a:schemeClr val="folHlink"/>
                </a:solidFill>
                <a:latin typeface="Bookman Old Style" pitchFamily="18" charset="0"/>
              </a:rPr>
              <a:t>         </a:t>
            </a:r>
            <a:r>
              <a:rPr lang="ru-RU" sz="2400" b="1" dirty="0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Вариант </a:t>
            </a:r>
            <a:r>
              <a:rPr lang="en-US" sz="2400" b="1" dirty="0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II</a:t>
            </a:r>
            <a:endParaRPr lang="ru-RU" sz="2400" b="1" dirty="0" smtClean="0">
              <a:solidFill>
                <a:schemeClr val="bg2">
                  <a:lumMod val="75000"/>
                </a:schemeClr>
              </a:solidFill>
              <a:latin typeface="Bookman Old Style" pitchFamily="18" charset="0"/>
            </a:endParaRP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ru-RU" sz="2400" dirty="0" smtClean="0">
              <a:solidFill>
                <a:schemeClr val="folHlink"/>
              </a:solidFill>
              <a:latin typeface="Bookman Old Style" pitchFamily="18" charset="0"/>
            </a:endParaRPr>
          </a:p>
          <a:p>
            <a:pPr marL="266700" indent="-266700" eaLnBrk="1" hangingPunct="1">
              <a:buFont typeface="Arial" charset="0"/>
              <a:buAutoNum type="arabicPeriod"/>
              <a:defRPr/>
            </a:pPr>
            <a:endParaRPr lang="ru-RU" sz="2400" dirty="0" smtClean="0">
              <a:solidFill>
                <a:schemeClr val="folHlink"/>
              </a:solidFill>
              <a:latin typeface="Bookman Old Style" pitchFamily="18" charset="0"/>
            </a:endParaRPr>
          </a:p>
          <a:p>
            <a:pPr marL="266700" indent="-266700" eaLnBrk="1" hangingPunct="1">
              <a:buFont typeface="Arial" charset="0"/>
              <a:buAutoNum type="arabicPeriod"/>
              <a:defRPr/>
            </a:pPr>
            <a:endParaRPr lang="ru-RU" sz="2400" dirty="0" smtClean="0">
              <a:solidFill>
                <a:schemeClr val="folHlink"/>
              </a:solidFill>
            </a:endParaRPr>
          </a:p>
          <a:p>
            <a:pPr marL="266700" indent="-266700" eaLnBrk="1" hangingPunct="1">
              <a:buFont typeface="Arial" charset="0"/>
              <a:buAutoNum type="arabicPeriod"/>
              <a:defRPr/>
            </a:pPr>
            <a:endParaRPr lang="ru-RU" sz="2400" dirty="0" smtClean="0">
              <a:solidFill>
                <a:schemeClr val="folHlink"/>
              </a:solidFill>
            </a:endParaRPr>
          </a:p>
          <a:p>
            <a:pPr marL="266700" indent="-266700" eaLnBrk="1" hangingPunct="1">
              <a:buFont typeface="Arial" charset="0"/>
              <a:buAutoNum type="arabicPeriod"/>
              <a:defRPr/>
            </a:pPr>
            <a:endParaRPr lang="ru-RU" sz="2400" dirty="0" smtClean="0">
              <a:solidFill>
                <a:schemeClr val="folHlink"/>
              </a:solidFill>
            </a:endParaRPr>
          </a:p>
          <a:p>
            <a:pPr marL="266700" indent="-266700" eaLnBrk="1" hangingPunct="1">
              <a:buFont typeface="Arial" charset="0"/>
              <a:buAutoNum type="arabicPeriod"/>
              <a:defRPr/>
            </a:pPr>
            <a:endParaRPr lang="ru-RU" sz="2400" dirty="0" smtClean="0">
              <a:solidFill>
                <a:schemeClr val="folHlink"/>
              </a:solidFill>
            </a:endParaRPr>
          </a:p>
          <a:p>
            <a:pPr marL="266700" indent="-266700" eaLnBrk="1" hangingPunct="1">
              <a:buFont typeface="Arial" charset="0"/>
              <a:buAutoNum type="arabicPeriod"/>
              <a:defRPr/>
            </a:pPr>
            <a:endParaRPr lang="ru-RU" sz="2400" dirty="0" smtClean="0">
              <a:solidFill>
                <a:schemeClr val="folHlink"/>
              </a:solidFill>
            </a:endParaRP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ru-RU" sz="2400" dirty="0" smtClean="0">
              <a:solidFill>
                <a:schemeClr val="folHlink"/>
              </a:solidFill>
            </a:endParaRPr>
          </a:p>
          <a:p>
            <a:pPr marL="266700" indent="-266700" eaLnBrk="1" hangingPunct="1">
              <a:buFont typeface="Arial" charset="0"/>
              <a:buNone/>
              <a:defRPr/>
            </a:pPr>
            <a:endParaRPr lang="ru-RU" dirty="0" smtClean="0">
              <a:solidFill>
                <a:schemeClr val="folHlink"/>
              </a:solidFill>
            </a:endParaRPr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/>
        </p:nvGraphicFramePr>
        <p:xfrm>
          <a:off x="1187450" y="3213100"/>
          <a:ext cx="2290763" cy="504825"/>
        </p:xfrm>
        <a:graphic>
          <a:graphicData uri="http://schemas.openxmlformats.org/presentationml/2006/ole">
            <p:oleObj spid="_x0000_s3074" name="Формула" r:id="rId3" imgW="977476" imgH="215806" progId="Equation.3">
              <p:embed/>
            </p:oleObj>
          </a:graphicData>
        </a:graphic>
      </p:graphicFrame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5364163" y="3141663"/>
          <a:ext cx="1800225" cy="566737"/>
        </p:xfrm>
        <a:graphic>
          <a:graphicData uri="http://schemas.openxmlformats.org/presentationml/2006/ole">
            <p:oleObj spid="_x0000_s3075" name="Формула" r:id="rId4" imgW="723586" imgH="228501" progId="Equation.3">
              <p:embed/>
            </p:oleObj>
          </a:graphicData>
        </a:graphic>
      </p:graphicFrame>
      <p:grpSp>
        <p:nvGrpSpPr>
          <p:cNvPr id="14343" name="Группа 9"/>
          <p:cNvGrpSpPr>
            <a:grpSpLocks/>
          </p:cNvGrpSpPr>
          <p:nvPr/>
        </p:nvGrpSpPr>
        <p:grpSpPr bwMode="auto">
          <a:xfrm>
            <a:off x="563563" y="142875"/>
            <a:ext cx="8566150" cy="461963"/>
            <a:chOff x="564220" y="142852"/>
            <a:chExt cx="8566132" cy="462741"/>
          </a:xfrm>
        </p:grpSpPr>
        <p:sp>
          <p:nvSpPr>
            <p:cNvPr id="14347" name="TextBox 10"/>
            <p:cNvSpPr txBox="1">
              <a:spLocks noChangeArrowheads="1"/>
            </p:cNvSpPr>
            <p:nvPr/>
          </p:nvSpPr>
          <p:spPr bwMode="auto">
            <a:xfrm>
              <a:off x="564220" y="142852"/>
              <a:ext cx="2571768" cy="461665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ru-RU" b="1">
                  <a:solidFill>
                    <a:schemeClr val="bg1"/>
                  </a:solidFill>
                  <a:latin typeface="Georgia" pitchFamily="18" charset="0"/>
                  <a:cs typeface="Times New Roman" pitchFamily="18" charset="0"/>
                </a:rPr>
                <a:t> АЛГЕБРА – 8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189939" y="144443"/>
              <a:ext cx="5940413" cy="461150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chemeClr val="accent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b="1" dirty="0">
                  <a:solidFill>
                    <a:schemeClr val="tx2">
                      <a:lumMod val="75000"/>
                    </a:schemeClr>
                  </a:solidFill>
                  <a:latin typeface="Georgia" pitchFamily="18" charset="0"/>
                  <a:cs typeface="Times New Roman" pitchFamily="18" charset="0"/>
                </a:rPr>
                <a:t> </a:t>
              </a:r>
              <a:r>
                <a:rPr lang="ru-RU" b="1" dirty="0">
                  <a:solidFill>
                    <a:schemeClr val="bg1"/>
                  </a:solidFill>
                  <a:latin typeface="Georgia" pitchFamily="18" charset="0"/>
                  <a:cs typeface="Times New Roman" pitchFamily="18" charset="0"/>
                </a:rPr>
                <a:t>Квадратные уравнения</a:t>
              </a:r>
            </a:p>
          </p:txBody>
        </p:sp>
      </p:grpSp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1025525" y="3941763"/>
          <a:ext cx="3276600" cy="1071562"/>
        </p:xfrm>
        <a:graphic>
          <a:graphicData uri="http://schemas.openxmlformats.org/presentationml/2006/ole">
            <p:oleObj spid="_x0000_s3076" name="Формула" r:id="rId5" imgW="1465920" imgH="464040" progId="Equation.3">
              <p:embed/>
            </p:oleObj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5254625" y="3941763"/>
          <a:ext cx="3067050" cy="1071562"/>
        </p:xfrm>
        <a:graphic>
          <a:graphicData uri="http://schemas.openxmlformats.org/presentationml/2006/ole">
            <p:oleObj spid="_x0000_s3077" name="Формула" r:id="rId6" imgW="1371240" imgH="464040" progId="Equation.3">
              <p:embed/>
            </p:oleObj>
          </a:graphicData>
        </a:graphic>
      </p:graphicFrame>
      <p:pic>
        <p:nvPicPr>
          <p:cNvPr id="15" name="Picture 2068" descr="C:\Documents and Settings\Reanimator\Мои документы\таня\УМП\logo2.gif"/>
          <p:cNvPicPr>
            <a:picLocks noChangeAspect="1" noChangeArrowheads="1"/>
          </p:cNvPicPr>
          <p:nvPr/>
        </p:nvPicPr>
        <p:blipFill>
          <a:blip r:embed="rId7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399" y="5517232"/>
            <a:ext cx="733425" cy="72548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0126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762000"/>
            <a:ext cx="8001000" cy="938213"/>
          </a:xfrm>
        </p:spPr>
        <p:txBody>
          <a:bodyPr/>
          <a:lstStyle/>
          <a:p>
            <a:pPr eaLnBrk="1" hangingPunct="1">
              <a:defRPr/>
            </a:pPr>
            <a:r>
              <a:rPr lang="ru-RU" dirty="0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Проверь решение:</a:t>
            </a:r>
          </a:p>
        </p:txBody>
      </p:sp>
      <p:grpSp>
        <p:nvGrpSpPr>
          <p:cNvPr id="15363" name="Группа 3"/>
          <p:cNvGrpSpPr>
            <a:grpSpLocks/>
          </p:cNvGrpSpPr>
          <p:nvPr/>
        </p:nvGrpSpPr>
        <p:grpSpPr bwMode="auto">
          <a:xfrm>
            <a:off x="563563" y="142875"/>
            <a:ext cx="8566150" cy="461963"/>
            <a:chOff x="564220" y="142852"/>
            <a:chExt cx="8566132" cy="462741"/>
          </a:xfrm>
        </p:grpSpPr>
        <p:sp>
          <p:nvSpPr>
            <p:cNvPr id="15367" name="TextBox 4"/>
            <p:cNvSpPr txBox="1">
              <a:spLocks noChangeArrowheads="1"/>
            </p:cNvSpPr>
            <p:nvPr/>
          </p:nvSpPr>
          <p:spPr bwMode="auto">
            <a:xfrm>
              <a:off x="564220" y="142852"/>
              <a:ext cx="2571768" cy="461665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ru-RU" b="1">
                  <a:solidFill>
                    <a:schemeClr val="bg1"/>
                  </a:solidFill>
                  <a:latin typeface="Georgia" pitchFamily="18" charset="0"/>
                  <a:cs typeface="Times New Roman" pitchFamily="18" charset="0"/>
                </a:rPr>
                <a:t> АЛГЕБРА – 8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189939" y="144443"/>
              <a:ext cx="5940413" cy="461150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chemeClr val="accent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b="1" dirty="0">
                  <a:solidFill>
                    <a:schemeClr val="tx2">
                      <a:lumMod val="75000"/>
                    </a:schemeClr>
                  </a:solidFill>
                  <a:latin typeface="Georgia" pitchFamily="18" charset="0"/>
                  <a:cs typeface="Times New Roman" pitchFamily="18" charset="0"/>
                </a:rPr>
                <a:t> </a:t>
              </a:r>
              <a:r>
                <a:rPr lang="ru-RU" b="1" dirty="0">
                  <a:solidFill>
                    <a:schemeClr val="bg1"/>
                  </a:solidFill>
                  <a:latin typeface="Georgia" pitchFamily="18" charset="0"/>
                  <a:cs typeface="Times New Roman" pitchFamily="18" charset="0"/>
                </a:rPr>
                <a:t>Квадратные уравнения</a:t>
              </a:r>
            </a:p>
          </p:txBody>
        </p:sp>
      </p:grpSp>
      <p:graphicFrame>
        <p:nvGraphicFramePr>
          <p:cNvPr id="15364" name="Объект 6"/>
          <p:cNvGraphicFramePr>
            <a:graphicFrameLocks noGrp="1" noChangeAspect="1"/>
          </p:cNvGraphicFramePr>
          <p:nvPr>
            <p:ph idx="1"/>
          </p:nvPr>
        </p:nvGraphicFramePr>
        <p:xfrm>
          <a:off x="873125" y="3068638"/>
          <a:ext cx="3436938" cy="2749550"/>
        </p:xfrm>
        <a:graphic>
          <a:graphicData uri="http://schemas.openxmlformats.org/presentationml/2006/ole">
            <p:oleObj spid="_x0000_s4098" name="Формула" r:id="rId3" imgW="1603080" imgH="1286640" progId="Equation.3">
              <p:embed/>
            </p:oleObj>
          </a:graphicData>
        </a:graphic>
      </p:graphicFrame>
      <p:graphicFrame>
        <p:nvGraphicFramePr>
          <p:cNvPr id="15365" name="Объект 7"/>
          <p:cNvGraphicFramePr>
            <a:graphicFrameLocks noChangeAspect="1"/>
          </p:cNvGraphicFramePr>
          <p:nvPr/>
        </p:nvGraphicFramePr>
        <p:xfrm>
          <a:off x="4913313" y="2989263"/>
          <a:ext cx="3595687" cy="2874962"/>
        </p:xfrm>
        <a:graphic>
          <a:graphicData uri="http://schemas.openxmlformats.org/presentationml/2006/ole">
            <p:oleObj spid="_x0000_s4099" name="Формула" r:id="rId4" imgW="1603080" imgH="1286640" progId="Equation.3">
              <p:embed/>
            </p:oleObj>
          </a:graphicData>
        </a:graphic>
      </p:graphicFrame>
      <p:pic>
        <p:nvPicPr>
          <p:cNvPr id="9" name="Picture 2068" descr="C:\Documents and Settings\Reanimator\Мои документы\таня\УМП\logo2.gif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3531" y="834008"/>
            <a:ext cx="733425" cy="72548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486611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762000"/>
            <a:ext cx="8001000" cy="795338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dirty="0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Проверь решение</a:t>
            </a:r>
          </a:p>
        </p:txBody>
      </p:sp>
      <p:grpSp>
        <p:nvGrpSpPr>
          <p:cNvPr id="16387" name="Группа 3"/>
          <p:cNvGrpSpPr>
            <a:grpSpLocks/>
          </p:cNvGrpSpPr>
          <p:nvPr/>
        </p:nvGrpSpPr>
        <p:grpSpPr bwMode="auto">
          <a:xfrm>
            <a:off x="563563" y="142875"/>
            <a:ext cx="8566150" cy="461963"/>
            <a:chOff x="564220" y="142852"/>
            <a:chExt cx="8566132" cy="462741"/>
          </a:xfrm>
        </p:grpSpPr>
        <p:sp>
          <p:nvSpPr>
            <p:cNvPr id="16392" name="TextBox 4"/>
            <p:cNvSpPr txBox="1">
              <a:spLocks noChangeArrowheads="1"/>
            </p:cNvSpPr>
            <p:nvPr/>
          </p:nvSpPr>
          <p:spPr bwMode="auto">
            <a:xfrm>
              <a:off x="564220" y="142852"/>
              <a:ext cx="2571768" cy="461665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ru-RU" b="1">
                  <a:solidFill>
                    <a:schemeClr val="bg1"/>
                  </a:solidFill>
                  <a:latin typeface="Georgia" pitchFamily="18" charset="0"/>
                  <a:cs typeface="Times New Roman" pitchFamily="18" charset="0"/>
                </a:rPr>
                <a:t> АЛГЕБРА – 8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189939" y="144443"/>
              <a:ext cx="5940413" cy="461150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chemeClr val="accent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b="1" dirty="0">
                  <a:solidFill>
                    <a:schemeClr val="tx2">
                      <a:lumMod val="75000"/>
                    </a:schemeClr>
                  </a:solidFill>
                  <a:latin typeface="Georgia" pitchFamily="18" charset="0"/>
                  <a:cs typeface="Times New Roman" pitchFamily="18" charset="0"/>
                </a:rPr>
                <a:t> </a:t>
              </a:r>
              <a:r>
                <a:rPr lang="ru-RU" b="1" dirty="0">
                  <a:solidFill>
                    <a:schemeClr val="bg1"/>
                  </a:solidFill>
                  <a:latin typeface="Georgia" pitchFamily="18" charset="0"/>
                  <a:cs typeface="Times New Roman" pitchFamily="18" charset="0"/>
                </a:rPr>
                <a:t>Квадратные уравнения</a:t>
              </a:r>
            </a:p>
          </p:txBody>
        </p:sp>
      </p:grpSp>
      <p:graphicFrame>
        <p:nvGraphicFramePr>
          <p:cNvPr id="16388" name="Объект 2"/>
          <p:cNvGraphicFramePr>
            <a:graphicFrameLocks noChangeAspect="1"/>
          </p:cNvGraphicFramePr>
          <p:nvPr/>
        </p:nvGraphicFramePr>
        <p:xfrm>
          <a:off x="1116013" y="2492375"/>
          <a:ext cx="3284537" cy="3433763"/>
        </p:xfrm>
        <a:graphic>
          <a:graphicData uri="http://schemas.openxmlformats.org/presentationml/2006/ole">
            <p:oleObj spid="_x0000_s5122" name="Формула" r:id="rId3" imgW="1465920" imgH="1539720" progId="Equation.3">
              <p:embed/>
            </p:oleObj>
          </a:graphicData>
        </a:graphic>
      </p:graphicFrame>
      <p:graphicFrame>
        <p:nvGraphicFramePr>
          <p:cNvPr id="16389" name="Объект 10"/>
          <p:cNvGraphicFramePr>
            <a:graphicFrameLocks noChangeAspect="1"/>
          </p:cNvGraphicFramePr>
          <p:nvPr/>
        </p:nvGraphicFramePr>
        <p:xfrm>
          <a:off x="5091113" y="2557463"/>
          <a:ext cx="3613150" cy="3433762"/>
        </p:xfrm>
        <a:graphic>
          <a:graphicData uri="http://schemas.openxmlformats.org/presentationml/2006/ole">
            <p:oleObj spid="_x0000_s5123" name="Формула" r:id="rId4" imgW="1624320" imgH="1539720" progId="Equation.3">
              <p:embed/>
            </p:oleObj>
          </a:graphicData>
        </a:graphic>
      </p:graphicFrame>
      <p:pic>
        <p:nvPicPr>
          <p:cNvPr id="12" name="Picture 4" descr="запиши"/>
          <p:cNvPicPr>
            <a:picLocks noChangeAspect="1" noChangeArrowheads="1" noCrop="1"/>
          </p:cNvPicPr>
          <p:nvPr/>
        </p:nvPicPr>
        <p:blipFill>
          <a:blip r:embed="rId5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7452320" y="5776912"/>
            <a:ext cx="1368425" cy="93503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3" name="Picture 2068" descr="C:\Documents and Settings\Reanimator\Мои документы\таня\УМП\logo2.gif"/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3531" y="834008"/>
            <a:ext cx="733425" cy="72548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682427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Цель урока:</a:t>
            </a:r>
          </a:p>
        </p:txBody>
      </p:sp>
      <p:sp>
        <p:nvSpPr>
          <p:cNvPr id="99331" name="Rectangle 2051"/>
          <p:cNvSpPr>
            <a:spLocks noGrp="1" noChangeArrowheads="1"/>
          </p:cNvSpPr>
          <p:nvPr>
            <p:ph idx="1"/>
          </p:nvPr>
        </p:nvSpPr>
        <p:spPr>
          <a:xfrm>
            <a:off x="914400" y="2514600"/>
            <a:ext cx="8001000" cy="2743200"/>
          </a:xfrm>
        </p:spPr>
        <p:txBody>
          <a:bodyPr/>
          <a:lstStyle/>
          <a:p>
            <a:pPr eaLnBrk="1" hangingPunct="1">
              <a:defRPr/>
            </a:pPr>
            <a:r>
              <a:rPr lang="ru-RU" sz="3600" b="1" dirty="0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Закрепить навыки решения полных и неполных квадратных уравнений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ru-RU" sz="3600" b="1" dirty="0" smtClean="0">
              <a:solidFill>
                <a:schemeClr val="bg2">
                  <a:lumMod val="75000"/>
                </a:schemeClr>
              </a:solidFill>
              <a:latin typeface="Bookman Old Style" pitchFamily="18" charset="0"/>
            </a:endParaRPr>
          </a:p>
        </p:txBody>
      </p:sp>
      <p:pic>
        <p:nvPicPr>
          <p:cNvPr id="99348" name="Picture 2068" descr="C:\Documents and Settings\Reanimator\Мои документы\таня\УМП\logo2.gif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3531" y="834008"/>
            <a:ext cx="733425" cy="72548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125" name="Группа 12"/>
          <p:cNvGrpSpPr>
            <a:grpSpLocks/>
          </p:cNvGrpSpPr>
          <p:nvPr/>
        </p:nvGrpSpPr>
        <p:grpSpPr bwMode="auto">
          <a:xfrm>
            <a:off x="563563" y="142875"/>
            <a:ext cx="8566150" cy="461963"/>
            <a:chOff x="564220" y="142852"/>
            <a:chExt cx="8566132" cy="462741"/>
          </a:xfrm>
        </p:grpSpPr>
        <p:sp>
          <p:nvSpPr>
            <p:cNvPr id="5126" name="TextBox 13"/>
            <p:cNvSpPr txBox="1">
              <a:spLocks noChangeArrowheads="1"/>
            </p:cNvSpPr>
            <p:nvPr/>
          </p:nvSpPr>
          <p:spPr bwMode="auto">
            <a:xfrm>
              <a:off x="564220" y="142852"/>
              <a:ext cx="2571768" cy="461665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ru-RU" b="1">
                  <a:solidFill>
                    <a:schemeClr val="bg1"/>
                  </a:solidFill>
                  <a:latin typeface="Georgia" pitchFamily="18" charset="0"/>
                  <a:cs typeface="Times New Roman" pitchFamily="18" charset="0"/>
                </a:rPr>
                <a:t> АЛГЕБРА – 8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189939" y="144443"/>
              <a:ext cx="5940413" cy="461150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chemeClr val="accent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b="1" dirty="0">
                  <a:solidFill>
                    <a:schemeClr val="tx2">
                      <a:lumMod val="75000"/>
                    </a:schemeClr>
                  </a:solidFill>
                  <a:latin typeface="Georgia" pitchFamily="18" charset="0"/>
                  <a:cs typeface="Times New Roman" pitchFamily="18" charset="0"/>
                </a:rPr>
                <a:t> </a:t>
              </a:r>
              <a:r>
                <a:rPr lang="ru-RU" b="1" dirty="0">
                  <a:solidFill>
                    <a:schemeClr val="bg1"/>
                  </a:solidFill>
                  <a:latin typeface="Georgia" pitchFamily="18" charset="0"/>
                  <a:cs typeface="Times New Roman" pitchFamily="18" charset="0"/>
                </a:rPr>
                <a:t>Квадратные уравнения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135236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6147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ru-RU" sz="4000" b="1" smtClean="0">
                <a:latin typeface="Bookman Old Style" pitchFamily="18" charset="0"/>
              </a:rPr>
              <a:t>Японская мудрость гласит: "Учить других всегда почетно, учиться у других никогда не зазорно"</a:t>
            </a:r>
          </a:p>
        </p:txBody>
      </p:sp>
      <p:grpSp>
        <p:nvGrpSpPr>
          <p:cNvPr id="6148" name="Группа 3"/>
          <p:cNvGrpSpPr>
            <a:grpSpLocks/>
          </p:cNvGrpSpPr>
          <p:nvPr/>
        </p:nvGrpSpPr>
        <p:grpSpPr bwMode="auto">
          <a:xfrm>
            <a:off x="563563" y="142875"/>
            <a:ext cx="8566150" cy="461963"/>
            <a:chOff x="564220" y="142852"/>
            <a:chExt cx="8566132" cy="462741"/>
          </a:xfrm>
        </p:grpSpPr>
        <p:sp>
          <p:nvSpPr>
            <p:cNvPr id="6149" name="TextBox 4"/>
            <p:cNvSpPr txBox="1">
              <a:spLocks noChangeArrowheads="1"/>
            </p:cNvSpPr>
            <p:nvPr/>
          </p:nvSpPr>
          <p:spPr bwMode="auto">
            <a:xfrm>
              <a:off x="564220" y="142852"/>
              <a:ext cx="2571768" cy="461665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ru-RU" b="1">
                  <a:solidFill>
                    <a:schemeClr val="bg1"/>
                  </a:solidFill>
                  <a:latin typeface="Georgia" pitchFamily="18" charset="0"/>
                  <a:cs typeface="Times New Roman" pitchFamily="18" charset="0"/>
                </a:rPr>
                <a:t> АЛГЕБРА – 8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189939" y="144443"/>
              <a:ext cx="5940413" cy="461150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chemeClr val="accent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b="1" dirty="0">
                  <a:solidFill>
                    <a:schemeClr val="tx2">
                      <a:lumMod val="75000"/>
                    </a:schemeClr>
                  </a:solidFill>
                  <a:latin typeface="Georgia" pitchFamily="18" charset="0"/>
                  <a:cs typeface="Times New Roman" pitchFamily="18" charset="0"/>
                </a:rPr>
                <a:t> </a:t>
              </a:r>
              <a:r>
                <a:rPr lang="ru-RU" b="1" dirty="0">
                  <a:solidFill>
                    <a:schemeClr val="bg1"/>
                  </a:solidFill>
                  <a:latin typeface="Georgia" pitchFamily="18" charset="0"/>
                  <a:cs typeface="Times New Roman" pitchFamily="18" charset="0"/>
                </a:rPr>
                <a:t>Квадратные уравнения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1816978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Задание на дом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65188" y="2359025"/>
            <a:ext cx="8001000" cy="3733800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  <a:defRPr/>
            </a:pPr>
            <a:endParaRPr lang="ru-RU" b="1" dirty="0" smtClean="0">
              <a:solidFill>
                <a:schemeClr val="bg2">
                  <a:lumMod val="75000"/>
                </a:schemeClr>
              </a:solidFill>
              <a:latin typeface="Bookman Old Style" pitchFamily="18" charset="0"/>
            </a:endParaRP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ru-RU" b="1" dirty="0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№ 530, 571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ru-RU" b="1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Реферат </a:t>
            </a:r>
            <a:r>
              <a:rPr lang="ru-RU" b="1" dirty="0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«Франсуа Виет и его знаменитая теорема»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ru-RU" b="1" dirty="0" smtClean="0">
              <a:solidFill>
                <a:schemeClr val="bg2">
                  <a:lumMod val="75000"/>
                </a:schemeClr>
              </a:solidFill>
              <a:latin typeface="Bookman Old Style" pitchFamily="18" charset="0"/>
            </a:endParaRPr>
          </a:p>
        </p:txBody>
      </p:sp>
      <p:grpSp>
        <p:nvGrpSpPr>
          <p:cNvPr id="7172" name="Группа 3"/>
          <p:cNvGrpSpPr>
            <a:grpSpLocks/>
          </p:cNvGrpSpPr>
          <p:nvPr/>
        </p:nvGrpSpPr>
        <p:grpSpPr bwMode="auto">
          <a:xfrm>
            <a:off x="563563" y="142875"/>
            <a:ext cx="8566150" cy="461963"/>
            <a:chOff x="564220" y="142852"/>
            <a:chExt cx="8566132" cy="462741"/>
          </a:xfrm>
        </p:grpSpPr>
        <p:sp>
          <p:nvSpPr>
            <p:cNvPr id="7175" name="TextBox 4"/>
            <p:cNvSpPr txBox="1">
              <a:spLocks noChangeArrowheads="1"/>
            </p:cNvSpPr>
            <p:nvPr/>
          </p:nvSpPr>
          <p:spPr bwMode="auto">
            <a:xfrm>
              <a:off x="564220" y="142852"/>
              <a:ext cx="2571768" cy="461665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ru-RU" b="1">
                  <a:solidFill>
                    <a:schemeClr val="bg1"/>
                  </a:solidFill>
                  <a:latin typeface="Georgia" pitchFamily="18" charset="0"/>
                  <a:cs typeface="Times New Roman" pitchFamily="18" charset="0"/>
                </a:rPr>
                <a:t> АЛГЕБРА – 8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189939" y="144443"/>
              <a:ext cx="5940413" cy="461150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chemeClr val="accent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b="1" dirty="0">
                  <a:solidFill>
                    <a:schemeClr val="tx2">
                      <a:lumMod val="75000"/>
                    </a:schemeClr>
                  </a:solidFill>
                  <a:latin typeface="Georgia" pitchFamily="18" charset="0"/>
                  <a:cs typeface="Times New Roman" pitchFamily="18" charset="0"/>
                </a:rPr>
                <a:t> </a:t>
              </a:r>
              <a:r>
                <a:rPr lang="ru-RU" b="1" dirty="0">
                  <a:solidFill>
                    <a:schemeClr val="bg1"/>
                  </a:solidFill>
                  <a:latin typeface="Georgia" pitchFamily="18" charset="0"/>
                  <a:cs typeface="Times New Roman" pitchFamily="18" charset="0"/>
                </a:rPr>
                <a:t>Квадратные уравнения</a:t>
              </a:r>
            </a:p>
          </p:txBody>
        </p:sp>
      </p:grpSp>
      <p:pic>
        <p:nvPicPr>
          <p:cNvPr id="7" name="Picture 2068" descr="C:\Documents and Settings\Reanimator\Мои документы\таня\УМП\logo2.gif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3531" y="834008"/>
            <a:ext cx="733425" cy="72548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67388" y="4797425"/>
            <a:ext cx="2462212" cy="1800225"/>
          </a:xfrm>
          <a:prstGeom prst="rect">
            <a:avLst/>
          </a:prstGeom>
          <a:noFill/>
          <a:ln w="2857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189212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2" name="Text Box 4"/>
          <p:cNvSpPr txBox="1">
            <a:spLocks noChangeArrowheads="1"/>
          </p:cNvSpPr>
          <p:nvPr/>
        </p:nvSpPr>
        <p:spPr bwMode="auto">
          <a:xfrm>
            <a:off x="1187450" y="549275"/>
            <a:ext cx="6624638" cy="863600"/>
          </a:xfrm>
          <a:prstGeom prst="rect">
            <a:avLst/>
          </a:prstGeom>
          <a:solidFill>
            <a:schemeClr val="bg1"/>
          </a:solidFill>
          <a:ln w="9525">
            <a:solidFill>
              <a:srgbClr val="CC33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000" b="1" dirty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РЕШЕНИЕ </a:t>
            </a:r>
          </a:p>
          <a:p>
            <a:pPr>
              <a:spcBef>
                <a:spcPct val="50000"/>
              </a:spcBef>
              <a:defRPr/>
            </a:pPr>
            <a:r>
              <a:rPr lang="ru-RU" sz="2000" b="1" dirty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НЕПОЛНЫХ   КВАДРАТНЫХ  УРАВНЕНИЙ</a:t>
            </a:r>
          </a:p>
        </p:txBody>
      </p:sp>
      <p:sp>
        <p:nvSpPr>
          <p:cNvPr id="196613" name="Text Box 5"/>
          <p:cNvSpPr txBox="1">
            <a:spLocks noChangeArrowheads="1"/>
          </p:cNvSpPr>
          <p:nvPr/>
        </p:nvSpPr>
        <p:spPr bwMode="auto">
          <a:xfrm>
            <a:off x="900113" y="2133600"/>
            <a:ext cx="1585912" cy="863600"/>
          </a:xfrm>
          <a:prstGeom prst="rect">
            <a:avLst/>
          </a:prstGeom>
          <a:solidFill>
            <a:schemeClr val="bg1"/>
          </a:solidFill>
          <a:ln w="9525">
            <a:solidFill>
              <a:srgbClr val="CC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4000" b="1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0" b="1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0" b="1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0" b="1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0" b="1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в=0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ах</a:t>
            </a:r>
            <a:r>
              <a:rPr lang="ru-RU" sz="2000" baseline="30000" dirty="0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2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+с=0</a:t>
            </a:r>
          </a:p>
        </p:txBody>
      </p:sp>
      <p:sp>
        <p:nvSpPr>
          <p:cNvPr id="196614" name="Text Box 6"/>
          <p:cNvSpPr txBox="1">
            <a:spLocks noChangeArrowheads="1"/>
          </p:cNvSpPr>
          <p:nvPr/>
        </p:nvSpPr>
        <p:spPr bwMode="auto">
          <a:xfrm>
            <a:off x="3708400" y="2133600"/>
            <a:ext cx="1657350" cy="863600"/>
          </a:xfrm>
          <a:prstGeom prst="rect">
            <a:avLst/>
          </a:prstGeom>
          <a:solidFill>
            <a:schemeClr val="bg1"/>
          </a:solidFill>
          <a:ln w="9525">
            <a:solidFill>
              <a:srgbClr val="CC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4000" b="1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0" b="1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0" b="1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0" b="1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0" b="1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с=0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ах</a:t>
            </a:r>
            <a:r>
              <a:rPr lang="ru-RU" sz="2000" baseline="30000" dirty="0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2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+вх=0</a:t>
            </a:r>
          </a:p>
        </p:txBody>
      </p:sp>
      <p:sp>
        <p:nvSpPr>
          <p:cNvPr id="196615" name="Text Box 7"/>
          <p:cNvSpPr txBox="1">
            <a:spLocks noChangeArrowheads="1"/>
          </p:cNvSpPr>
          <p:nvPr/>
        </p:nvSpPr>
        <p:spPr bwMode="auto">
          <a:xfrm>
            <a:off x="6516688" y="2133600"/>
            <a:ext cx="1584325" cy="863600"/>
          </a:xfrm>
          <a:prstGeom prst="rect">
            <a:avLst/>
          </a:prstGeom>
          <a:solidFill>
            <a:schemeClr val="bg1"/>
          </a:solidFill>
          <a:ln w="9525">
            <a:solidFill>
              <a:srgbClr val="CC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4000" b="1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0" b="1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0" b="1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0" b="1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0" b="1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в=0,с=0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ах</a:t>
            </a:r>
            <a:r>
              <a:rPr lang="ru-RU" sz="2000" baseline="30000" dirty="0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2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=0</a:t>
            </a:r>
          </a:p>
        </p:txBody>
      </p:sp>
      <p:sp>
        <p:nvSpPr>
          <p:cNvPr id="196616" name="Line 8"/>
          <p:cNvSpPr>
            <a:spLocks noChangeShapeType="1"/>
          </p:cNvSpPr>
          <p:nvPr/>
        </p:nvSpPr>
        <p:spPr bwMode="auto">
          <a:xfrm flipH="1">
            <a:off x="1258888" y="1412875"/>
            <a:ext cx="865187" cy="720725"/>
          </a:xfrm>
          <a:prstGeom prst="line">
            <a:avLst/>
          </a:prstGeom>
          <a:noFill/>
          <a:ln w="9525">
            <a:solidFill>
              <a:srgbClr val="CC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6617" name="Line 9"/>
          <p:cNvSpPr>
            <a:spLocks noChangeShapeType="1"/>
          </p:cNvSpPr>
          <p:nvPr/>
        </p:nvSpPr>
        <p:spPr bwMode="auto">
          <a:xfrm>
            <a:off x="4500563" y="1412875"/>
            <a:ext cx="0" cy="720725"/>
          </a:xfrm>
          <a:prstGeom prst="line">
            <a:avLst/>
          </a:prstGeom>
          <a:noFill/>
          <a:ln w="9525">
            <a:solidFill>
              <a:srgbClr val="CC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6618" name="Line 10"/>
          <p:cNvSpPr>
            <a:spLocks noChangeShapeType="1"/>
          </p:cNvSpPr>
          <p:nvPr/>
        </p:nvSpPr>
        <p:spPr bwMode="auto">
          <a:xfrm>
            <a:off x="6588125" y="1412875"/>
            <a:ext cx="863600" cy="720725"/>
          </a:xfrm>
          <a:prstGeom prst="line">
            <a:avLst/>
          </a:prstGeom>
          <a:noFill/>
          <a:ln w="9525">
            <a:solidFill>
              <a:srgbClr val="CC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6619" name="Text Box 11"/>
          <p:cNvSpPr txBox="1">
            <a:spLocks noChangeArrowheads="1"/>
          </p:cNvSpPr>
          <p:nvPr/>
        </p:nvSpPr>
        <p:spPr bwMode="auto">
          <a:xfrm>
            <a:off x="250825" y="3409950"/>
            <a:ext cx="2881313" cy="3248025"/>
          </a:xfrm>
          <a:prstGeom prst="rect">
            <a:avLst/>
          </a:prstGeom>
          <a:solidFill>
            <a:schemeClr val="bg1"/>
          </a:solidFill>
          <a:ln w="9525">
            <a:solidFill>
              <a:srgbClr val="000099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ru-RU" sz="1800" b="1" i="1">
                <a:solidFill>
                  <a:srgbClr val="000099"/>
                </a:solidFill>
                <a:latin typeface="Arial" charset="0"/>
              </a:rPr>
              <a:t> </a:t>
            </a:r>
            <a:r>
              <a:rPr lang="ru-RU" sz="1400" b="1" i="1">
                <a:solidFill>
                  <a:srgbClr val="000099"/>
                </a:solidFill>
                <a:latin typeface="Bookman Old Style" pitchFamily="18" charset="0"/>
              </a:rPr>
              <a:t>1.Перенос </a:t>
            </a:r>
            <a:r>
              <a:rPr lang="ru-RU" sz="1400" b="1" i="1">
                <a:solidFill>
                  <a:srgbClr val="CC3300"/>
                </a:solidFill>
                <a:latin typeface="Bookman Old Style" pitchFamily="18" charset="0"/>
              </a:rPr>
              <a:t>с</a:t>
            </a:r>
            <a:r>
              <a:rPr lang="ru-RU" sz="1400" b="1" i="1">
                <a:solidFill>
                  <a:srgbClr val="000099"/>
                </a:solidFill>
                <a:latin typeface="Bookman Old Style" pitchFamily="18" charset="0"/>
              </a:rPr>
              <a:t> в правую часть уравнения.</a:t>
            </a:r>
          </a:p>
          <a:p>
            <a:pPr eaLnBrk="1" hangingPunct="1">
              <a:spcBef>
                <a:spcPct val="50000"/>
              </a:spcBef>
            </a:pPr>
            <a:r>
              <a:rPr lang="ru-RU" sz="1400" b="1" i="1">
                <a:solidFill>
                  <a:srgbClr val="000099"/>
                </a:solidFill>
                <a:latin typeface="Bookman Old Style" pitchFamily="18" charset="0"/>
              </a:rPr>
              <a:t>ах</a:t>
            </a:r>
            <a:r>
              <a:rPr lang="ru-RU" sz="1400" b="1" i="1" baseline="30000">
                <a:solidFill>
                  <a:srgbClr val="000099"/>
                </a:solidFill>
                <a:latin typeface="Bookman Old Style" pitchFamily="18" charset="0"/>
              </a:rPr>
              <a:t>2</a:t>
            </a:r>
            <a:r>
              <a:rPr lang="ru-RU" sz="1400" b="1" i="1">
                <a:solidFill>
                  <a:srgbClr val="000099"/>
                </a:solidFill>
                <a:latin typeface="Bookman Old Style" pitchFamily="18" charset="0"/>
              </a:rPr>
              <a:t>= -с</a:t>
            </a:r>
          </a:p>
          <a:p>
            <a:pPr algn="l" eaLnBrk="1" hangingPunct="1">
              <a:spcBef>
                <a:spcPct val="50000"/>
              </a:spcBef>
            </a:pPr>
            <a:r>
              <a:rPr lang="ru-RU" sz="1400" b="1" i="1">
                <a:solidFill>
                  <a:srgbClr val="000099"/>
                </a:solidFill>
                <a:latin typeface="Bookman Old Style" pitchFamily="18" charset="0"/>
              </a:rPr>
              <a:t>2.Деление обеих частей уравнения на </a:t>
            </a:r>
            <a:r>
              <a:rPr lang="ru-RU" sz="1400" b="1" i="1">
                <a:solidFill>
                  <a:srgbClr val="CC3300"/>
                </a:solidFill>
                <a:latin typeface="Bookman Old Style" pitchFamily="18" charset="0"/>
              </a:rPr>
              <a:t>а</a:t>
            </a:r>
            <a:r>
              <a:rPr lang="ru-RU" sz="1400" b="1" i="1">
                <a:solidFill>
                  <a:srgbClr val="000099"/>
                </a:solidFill>
                <a:latin typeface="Bookman Old Style" pitchFamily="18" charset="0"/>
              </a:rPr>
              <a:t>.</a:t>
            </a:r>
          </a:p>
          <a:p>
            <a:pPr eaLnBrk="1" hangingPunct="1">
              <a:spcBef>
                <a:spcPct val="50000"/>
              </a:spcBef>
            </a:pPr>
            <a:r>
              <a:rPr lang="ru-RU" sz="1400" b="1" i="1">
                <a:solidFill>
                  <a:srgbClr val="000099"/>
                </a:solidFill>
                <a:latin typeface="Bookman Old Style" pitchFamily="18" charset="0"/>
              </a:rPr>
              <a:t>х</a:t>
            </a:r>
            <a:r>
              <a:rPr lang="ru-RU" sz="1400" b="1" i="1" baseline="30000">
                <a:solidFill>
                  <a:srgbClr val="000099"/>
                </a:solidFill>
                <a:latin typeface="Bookman Old Style" pitchFamily="18" charset="0"/>
              </a:rPr>
              <a:t>2</a:t>
            </a:r>
            <a:r>
              <a:rPr lang="ru-RU" sz="1400" b="1" i="1">
                <a:solidFill>
                  <a:srgbClr val="000099"/>
                </a:solidFill>
                <a:latin typeface="Bookman Old Style" pitchFamily="18" charset="0"/>
              </a:rPr>
              <a:t>= -с/а</a:t>
            </a:r>
          </a:p>
          <a:p>
            <a:pPr algn="l" eaLnBrk="1" hangingPunct="1">
              <a:spcBef>
                <a:spcPct val="50000"/>
              </a:spcBef>
            </a:pPr>
            <a:r>
              <a:rPr lang="ru-RU" sz="1400" b="1" i="1">
                <a:solidFill>
                  <a:srgbClr val="000099"/>
                </a:solidFill>
                <a:latin typeface="Bookman Old Style" pitchFamily="18" charset="0"/>
              </a:rPr>
              <a:t>3.Если </a:t>
            </a:r>
            <a:r>
              <a:rPr lang="ru-RU" sz="1400" b="1" i="1">
                <a:solidFill>
                  <a:srgbClr val="CC3300"/>
                </a:solidFill>
                <a:latin typeface="Bookman Old Style" pitchFamily="18" charset="0"/>
              </a:rPr>
              <a:t>–с/а</a:t>
            </a:r>
            <a:r>
              <a:rPr lang="en-US" sz="1400" b="1" i="1">
                <a:solidFill>
                  <a:srgbClr val="CC3300"/>
                </a:solidFill>
                <a:latin typeface="Bookman Old Style" pitchFamily="18" charset="0"/>
                <a:cs typeface="Arial" charset="0"/>
              </a:rPr>
              <a:t>&gt;</a:t>
            </a:r>
            <a:r>
              <a:rPr lang="ru-RU" sz="1400" b="1" i="1">
                <a:solidFill>
                  <a:srgbClr val="CC3300"/>
                </a:solidFill>
                <a:latin typeface="Bookman Old Style" pitchFamily="18" charset="0"/>
                <a:cs typeface="Arial" charset="0"/>
              </a:rPr>
              <a:t>0</a:t>
            </a:r>
            <a:r>
              <a:rPr lang="ru-RU" sz="1400" b="1" i="1">
                <a:solidFill>
                  <a:srgbClr val="000099"/>
                </a:solidFill>
                <a:latin typeface="Bookman Old Style" pitchFamily="18" charset="0"/>
                <a:cs typeface="Arial" charset="0"/>
              </a:rPr>
              <a:t> -два решения:</a:t>
            </a:r>
          </a:p>
          <a:p>
            <a:pPr algn="l" eaLnBrk="1" hangingPunct="1">
              <a:spcBef>
                <a:spcPct val="50000"/>
              </a:spcBef>
            </a:pPr>
            <a:r>
              <a:rPr lang="ru-RU" sz="1400" b="1" i="1">
                <a:solidFill>
                  <a:srgbClr val="000099"/>
                </a:solidFill>
                <a:latin typeface="Bookman Old Style" pitchFamily="18" charset="0"/>
                <a:cs typeface="Arial" charset="0"/>
              </a:rPr>
              <a:t>   </a:t>
            </a:r>
            <a:r>
              <a:rPr lang="ru-RU" sz="1400" b="1" i="1">
                <a:solidFill>
                  <a:srgbClr val="CC3300"/>
                </a:solidFill>
                <a:latin typeface="Bookman Old Style" pitchFamily="18" charset="0"/>
                <a:cs typeface="Arial" charset="0"/>
              </a:rPr>
              <a:t>х</a:t>
            </a:r>
            <a:r>
              <a:rPr lang="ru-RU" sz="1400" b="1" i="1" baseline="-25000">
                <a:solidFill>
                  <a:srgbClr val="CC3300"/>
                </a:solidFill>
                <a:latin typeface="Bookman Old Style" pitchFamily="18" charset="0"/>
                <a:cs typeface="Arial" charset="0"/>
              </a:rPr>
              <a:t>1</a:t>
            </a:r>
            <a:r>
              <a:rPr lang="ru-RU" sz="1400" b="1" i="1">
                <a:solidFill>
                  <a:srgbClr val="CC3300"/>
                </a:solidFill>
                <a:latin typeface="Bookman Old Style" pitchFamily="18" charset="0"/>
                <a:cs typeface="Arial" charset="0"/>
              </a:rPr>
              <a:t> =          и  х</a:t>
            </a:r>
            <a:r>
              <a:rPr lang="ru-RU" sz="1400" b="1" i="1" baseline="-25000">
                <a:solidFill>
                  <a:srgbClr val="CC3300"/>
                </a:solidFill>
                <a:latin typeface="Bookman Old Style" pitchFamily="18" charset="0"/>
                <a:cs typeface="Arial" charset="0"/>
              </a:rPr>
              <a:t>2</a:t>
            </a:r>
            <a:r>
              <a:rPr lang="ru-RU" sz="1400" b="1" i="1">
                <a:solidFill>
                  <a:srgbClr val="CC3300"/>
                </a:solidFill>
                <a:latin typeface="Bookman Old Style" pitchFamily="18" charset="0"/>
                <a:cs typeface="Arial" charset="0"/>
              </a:rPr>
              <a:t> = -</a:t>
            </a:r>
            <a:endParaRPr lang="ru-RU" sz="1400" b="1" i="1">
              <a:solidFill>
                <a:srgbClr val="000099"/>
              </a:solidFill>
              <a:latin typeface="Bookman Old Style" pitchFamily="18" charset="0"/>
              <a:cs typeface="Arial" charset="0"/>
            </a:endParaRPr>
          </a:p>
          <a:p>
            <a:pPr algn="l" eaLnBrk="1" hangingPunct="1">
              <a:spcBef>
                <a:spcPct val="50000"/>
              </a:spcBef>
            </a:pPr>
            <a:r>
              <a:rPr lang="ru-RU" sz="1400" b="1" i="1">
                <a:solidFill>
                  <a:srgbClr val="000099"/>
                </a:solidFill>
                <a:latin typeface="Bookman Old Style" pitchFamily="18" charset="0"/>
                <a:cs typeface="Arial" charset="0"/>
              </a:rPr>
              <a:t>   </a:t>
            </a:r>
          </a:p>
          <a:p>
            <a:pPr algn="l" eaLnBrk="1" hangingPunct="1">
              <a:spcBef>
                <a:spcPct val="50000"/>
              </a:spcBef>
            </a:pPr>
            <a:r>
              <a:rPr lang="ru-RU" sz="1400" b="1" i="1">
                <a:solidFill>
                  <a:srgbClr val="000099"/>
                </a:solidFill>
                <a:latin typeface="Bookman Old Style" pitchFamily="18" charset="0"/>
                <a:cs typeface="Arial" charset="0"/>
              </a:rPr>
              <a:t>Если </a:t>
            </a:r>
            <a:r>
              <a:rPr lang="ru-RU" sz="1400" b="1" i="1">
                <a:solidFill>
                  <a:srgbClr val="CC3300"/>
                </a:solidFill>
                <a:latin typeface="Bookman Old Style" pitchFamily="18" charset="0"/>
                <a:cs typeface="Arial" charset="0"/>
              </a:rPr>
              <a:t>–с/а</a:t>
            </a:r>
            <a:r>
              <a:rPr lang="en-US" sz="1400" b="1" i="1">
                <a:solidFill>
                  <a:srgbClr val="CC3300"/>
                </a:solidFill>
                <a:latin typeface="Bookman Old Style" pitchFamily="18" charset="0"/>
                <a:cs typeface="Arial" charset="0"/>
              </a:rPr>
              <a:t>&lt;</a:t>
            </a:r>
            <a:r>
              <a:rPr lang="ru-RU" sz="1400" b="1" i="1">
                <a:solidFill>
                  <a:srgbClr val="CC3300"/>
                </a:solidFill>
                <a:latin typeface="Bookman Old Style" pitchFamily="18" charset="0"/>
                <a:cs typeface="Arial" charset="0"/>
              </a:rPr>
              <a:t>0 </a:t>
            </a:r>
            <a:r>
              <a:rPr lang="ru-RU" sz="1400" b="1" i="1">
                <a:solidFill>
                  <a:srgbClr val="000099"/>
                </a:solidFill>
                <a:latin typeface="Bookman Old Style" pitchFamily="18" charset="0"/>
                <a:cs typeface="Arial" charset="0"/>
              </a:rPr>
              <a:t>- нет решений </a:t>
            </a:r>
            <a:endParaRPr lang="ru-RU" sz="1800" b="1" i="1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196621" name="Text Box 13"/>
          <p:cNvSpPr txBox="1">
            <a:spLocks noChangeArrowheads="1"/>
          </p:cNvSpPr>
          <p:nvPr/>
        </p:nvSpPr>
        <p:spPr bwMode="auto">
          <a:xfrm>
            <a:off x="3348038" y="3573463"/>
            <a:ext cx="2663825" cy="2441575"/>
          </a:xfrm>
          <a:prstGeom prst="rect">
            <a:avLst/>
          </a:prstGeom>
          <a:solidFill>
            <a:schemeClr val="bg1"/>
          </a:solidFill>
          <a:ln w="9525">
            <a:solidFill>
              <a:srgbClr val="000099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  <a:buFontTx/>
              <a:buAutoNum type="arabicPeriod"/>
            </a:pPr>
            <a:r>
              <a:rPr lang="ru-RU" sz="1400" b="1" i="1">
                <a:solidFill>
                  <a:srgbClr val="000099"/>
                </a:solidFill>
                <a:latin typeface="Bookman Old Style" pitchFamily="18" charset="0"/>
              </a:rPr>
              <a:t> Вынесение </a:t>
            </a:r>
            <a:r>
              <a:rPr lang="ru-RU" sz="1400" b="1" i="1">
                <a:solidFill>
                  <a:srgbClr val="CC3300"/>
                </a:solidFill>
                <a:latin typeface="Bookman Old Style" pitchFamily="18" charset="0"/>
              </a:rPr>
              <a:t>х </a:t>
            </a:r>
            <a:r>
              <a:rPr lang="ru-RU" sz="1400" b="1" i="1">
                <a:solidFill>
                  <a:srgbClr val="000099"/>
                </a:solidFill>
                <a:latin typeface="Bookman Old Style" pitchFamily="18" charset="0"/>
              </a:rPr>
              <a:t>за скобки:</a:t>
            </a:r>
          </a:p>
          <a:p>
            <a:pPr algn="l" eaLnBrk="1" hangingPunct="1">
              <a:spcBef>
                <a:spcPct val="50000"/>
              </a:spcBef>
            </a:pPr>
            <a:r>
              <a:rPr lang="ru-RU" sz="1400" b="1" i="1">
                <a:solidFill>
                  <a:srgbClr val="000099"/>
                </a:solidFill>
                <a:latin typeface="Bookman Old Style" pitchFamily="18" charset="0"/>
              </a:rPr>
              <a:t>      х(ах + в) = 0</a:t>
            </a:r>
          </a:p>
          <a:p>
            <a:pPr algn="l" eaLnBrk="1" hangingPunct="1">
              <a:spcBef>
                <a:spcPct val="50000"/>
              </a:spcBef>
            </a:pPr>
            <a:r>
              <a:rPr lang="ru-RU" sz="1400" b="1" i="1">
                <a:solidFill>
                  <a:srgbClr val="000099"/>
                </a:solidFill>
                <a:latin typeface="Bookman Old Style" pitchFamily="18" charset="0"/>
              </a:rPr>
              <a:t>2.   Разбиение уравнения</a:t>
            </a:r>
          </a:p>
          <a:p>
            <a:pPr algn="l" eaLnBrk="1" hangingPunct="1">
              <a:spcBef>
                <a:spcPct val="50000"/>
              </a:spcBef>
            </a:pPr>
            <a:r>
              <a:rPr lang="ru-RU" sz="1400" b="1" i="1">
                <a:solidFill>
                  <a:srgbClr val="000099"/>
                </a:solidFill>
                <a:latin typeface="Bookman Old Style" pitchFamily="18" charset="0"/>
              </a:rPr>
              <a:t>     на два равносильных:</a:t>
            </a:r>
          </a:p>
          <a:p>
            <a:pPr eaLnBrk="1" hangingPunct="1">
              <a:spcBef>
                <a:spcPct val="50000"/>
              </a:spcBef>
            </a:pPr>
            <a:r>
              <a:rPr lang="ru-RU" sz="1400" b="1" i="1">
                <a:solidFill>
                  <a:srgbClr val="000099"/>
                </a:solidFill>
                <a:latin typeface="Bookman Old Style" pitchFamily="18" charset="0"/>
              </a:rPr>
              <a:t>х=0     и     ах + в = 0</a:t>
            </a:r>
          </a:p>
          <a:p>
            <a:pPr algn="l" eaLnBrk="1" hangingPunct="1">
              <a:spcBef>
                <a:spcPct val="50000"/>
              </a:spcBef>
            </a:pPr>
            <a:r>
              <a:rPr lang="ru-RU" sz="1400" b="1" i="1">
                <a:solidFill>
                  <a:srgbClr val="000099"/>
                </a:solidFill>
                <a:latin typeface="Bookman Old Style" pitchFamily="18" charset="0"/>
              </a:rPr>
              <a:t>3.  Два решения: </a:t>
            </a:r>
          </a:p>
          <a:p>
            <a:pPr algn="l" eaLnBrk="1" hangingPunct="1">
              <a:spcBef>
                <a:spcPct val="50000"/>
              </a:spcBef>
            </a:pPr>
            <a:r>
              <a:rPr lang="ru-RU" sz="1400" b="1" i="1">
                <a:solidFill>
                  <a:srgbClr val="CC3300"/>
                </a:solidFill>
                <a:latin typeface="Bookman Old Style" pitchFamily="18" charset="0"/>
              </a:rPr>
              <a:t>    х = 0</a:t>
            </a:r>
            <a:r>
              <a:rPr lang="ru-RU" sz="1400" b="1" i="1">
                <a:solidFill>
                  <a:srgbClr val="000099"/>
                </a:solidFill>
                <a:latin typeface="Bookman Old Style" pitchFamily="18" charset="0"/>
              </a:rPr>
              <a:t>  и  </a:t>
            </a:r>
            <a:r>
              <a:rPr lang="ru-RU" sz="1400" b="1" i="1">
                <a:solidFill>
                  <a:srgbClr val="CC3300"/>
                </a:solidFill>
                <a:latin typeface="Bookman Old Style" pitchFamily="18" charset="0"/>
              </a:rPr>
              <a:t>х = -в/а</a:t>
            </a:r>
            <a:endParaRPr lang="ru-RU" sz="1400" b="1" i="1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196622" name="Text Box 14"/>
          <p:cNvSpPr txBox="1">
            <a:spLocks noChangeArrowheads="1"/>
          </p:cNvSpPr>
          <p:nvPr/>
        </p:nvSpPr>
        <p:spPr bwMode="auto">
          <a:xfrm>
            <a:off x="6300788" y="3573463"/>
            <a:ext cx="2519362" cy="1708150"/>
          </a:xfrm>
          <a:prstGeom prst="rect">
            <a:avLst/>
          </a:prstGeom>
          <a:solidFill>
            <a:schemeClr val="bg1"/>
          </a:solidFill>
          <a:ln w="9525">
            <a:solidFill>
              <a:srgbClr val="000099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ru-RU" sz="1400" b="1" i="1">
                <a:solidFill>
                  <a:srgbClr val="000099"/>
                </a:solidFill>
                <a:latin typeface="Bookman Old Style" pitchFamily="18" charset="0"/>
              </a:rPr>
              <a:t>1.Деление обеих частей уравнения на </a:t>
            </a:r>
            <a:r>
              <a:rPr lang="ru-RU" sz="1400" b="1" i="1">
                <a:solidFill>
                  <a:srgbClr val="CC3300"/>
                </a:solidFill>
                <a:latin typeface="Bookman Old Style" pitchFamily="18" charset="0"/>
              </a:rPr>
              <a:t>а.</a:t>
            </a:r>
          </a:p>
          <a:p>
            <a:pPr eaLnBrk="1" hangingPunct="1">
              <a:spcBef>
                <a:spcPct val="50000"/>
              </a:spcBef>
            </a:pPr>
            <a:r>
              <a:rPr lang="ru-RU" sz="1400" b="1" i="1">
                <a:solidFill>
                  <a:srgbClr val="000099"/>
                </a:solidFill>
                <a:latin typeface="Bookman Old Style" pitchFamily="18" charset="0"/>
              </a:rPr>
              <a:t>х</a:t>
            </a:r>
            <a:r>
              <a:rPr lang="ru-RU" sz="1400" b="1" i="1" baseline="30000">
                <a:solidFill>
                  <a:srgbClr val="000099"/>
                </a:solidFill>
                <a:latin typeface="Bookman Old Style" pitchFamily="18" charset="0"/>
              </a:rPr>
              <a:t>2</a:t>
            </a:r>
            <a:r>
              <a:rPr lang="ru-RU" sz="1400" b="1" i="1">
                <a:solidFill>
                  <a:srgbClr val="000099"/>
                </a:solidFill>
                <a:latin typeface="Bookman Old Style" pitchFamily="18" charset="0"/>
              </a:rPr>
              <a:t> = 0</a:t>
            </a:r>
          </a:p>
          <a:p>
            <a:pPr algn="l" eaLnBrk="1" hangingPunct="1">
              <a:spcBef>
                <a:spcPct val="50000"/>
              </a:spcBef>
            </a:pPr>
            <a:r>
              <a:rPr lang="ru-RU" sz="1400" b="1" i="1">
                <a:solidFill>
                  <a:srgbClr val="000099"/>
                </a:solidFill>
                <a:latin typeface="Bookman Old Style" pitchFamily="18" charset="0"/>
              </a:rPr>
              <a:t>2.Одно решение: </a:t>
            </a:r>
            <a:r>
              <a:rPr lang="ru-RU" sz="1400" b="1" i="1">
                <a:solidFill>
                  <a:srgbClr val="CC3300"/>
                </a:solidFill>
                <a:latin typeface="Bookman Old Style" pitchFamily="18" charset="0"/>
              </a:rPr>
              <a:t>х = 0.</a:t>
            </a:r>
          </a:p>
          <a:p>
            <a:pPr algn="l" eaLnBrk="1" hangingPunct="1">
              <a:spcBef>
                <a:spcPct val="50000"/>
              </a:spcBef>
            </a:pPr>
            <a:endParaRPr lang="ru-RU" sz="1400" b="1" i="1">
              <a:latin typeface="Bookman Old Style" pitchFamily="18" charset="0"/>
            </a:endParaRPr>
          </a:p>
        </p:txBody>
      </p:sp>
      <p:sp>
        <p:nvSpPr>
          <p:cNvPr id="196623" name="Line 15"/>
          <p:cNvSpPr>
            <a:spLocks noChangeShapeType="1"/>
          </p:cNvSpPr>
          <p:nvPr/>
        </p:nvSpPr>
        <p:spPr bwMode="auto">
          <a:xfrm>
            <a:off x="4500563" y="2997200"/>
            <a:ext cx="0" cy="576263"/>
          </a:xfrm>
          <a:prstGeom prst="line">
            <a:avLst/>
          </a:prstGeom>
          <a:noFill/>
          <a:ln w="9525">
            <a:solidFill>
              <a:srgbClr val="CC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6624" name="Line 16"/>
          <p:cNvSpPr>
            <a:spLocks noChangeShapeType="1"/>
          </p:cNvSpPr>
          <p:nvPr/>
        </p:nvSpPr>
        <p:spPr bwMode="auto">
          <a:xfrm>
            <a:off x="1619250" y="2997200"/>
            <a:ext cx="0" cy="576263"/>
          </a:xfrm>
          <a:prstGeom prst="line">
            <a:avLst/>
          </a:prstGeom>
          <a:noFill/>
          <a:ln w="9525">
            <a:solidFill>
              <a:srgbClr val="CC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6625" name="Line 17"/>
          <p:cNvSpPr>
            <a:spLocks noChangeShapeType="1"/>
          </p:cNvSpPr>
          <p:nvPr/>
        </p:nvSpPr>
        <p:spPr bwMode="auto">
          <a:xfrm>
            <a:off x="7308850" y="2997200"/>
            <a:ext cx="0" cy="576263"/>
          </a:xfrm>
          <a:prstGeom prst="line">
            <a:avLst/>
          </a:prstGeom>
          <a:noFill/>
          <a:ln w="9525">
            <a:solidFill>
              <a:srgbClr val="CC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graphicFrame>
        <p:nvGraphicFramePr>
          <p:cNvPr id="8207" name="Object 21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1026" name="Формула" r:id="rId3" imgW="114151" imgH="215619" progId="Equation.3">
              <p:embed/>
            </p:oleObj>
          </a:graphicData>
        </a:graphic>
      </p:graphicFrame>
      <p:graphicFrame>
        <p:nvGraphicFramePr>
          <p:cNvPr id="196630" name="Object 22"/>
          <p:cNvGraphicFramePr>
            <a:graphicFrameLocks noChangeAspect="1"/>
          </p:cNvGraphicFramePr>
          <p:nvPr/>
        </p:nvGraphicFramePr>
        <p:xfrm>
          <a:off x="971550" y="5589588"/>
          <a:ext cx="431800" cy="503237"/>
        </p:xfrm>
        <a:graphic>
          <a:graphicData uri="http://schemas.openxmlformats.org/presentationml/2006/ole">
            <p:oleObj spid="_x0000_s1027" name="Формула" r:id="rId4" imgW="380835" imgH="444307" progId="Equation.3">
              <p:embed/>
            </p:oleObj>
          </a:graphicData>
        </a:graphic>
      </p:graphicFrame>
      <p:graphicFrame>
        <p:nvGraphicFramePr>
          <p:cNvPr id="196631" name="Object 23"/>
          <p:cNvGraphicFramePr>
            <a:graphicFrameLocks noChangeAspect="1"/>
          </p:cNvGraphicFramePr>
          <p:nvPr/>
        </p:nvGraphicFramePr>
        <p:xfrm>
          <a:off x="2555875" y="5589588"/>
          <a:ext cx="431800" cy="503237"/>
        </p:xfrm>
        <a:graphic>
          <a:graphicData uri="http://schemas.openxmlformats.org/presentationml/2006/ole">
            <p:oleObj spid="_x0000_s1028" name="Формула" r:id="rId5" imgW="380835" imgH="444307" progId="Equation.3">
              <p:embed/>
            </p:oleObj>
          </a:graphicData>
        </a:graphic>
      </p:graphicFrame>
      <p:pic>
        <p:nvPicPr>
          <p:cNvPr id="19" name="Picture 2068" descr="C:\Documents and Settings\Reanimator\Мои документы\таня\УМП\logo2.gif"/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3531" y="834008"/>
            <a:ext cx="733425" cy="72548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501919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96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96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96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96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96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96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196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96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96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96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5" dur="2000"/>
                                        <p:tgtEl>
                                          <p:spTgt spid="196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9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9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6" dur="2000"/>
                                        <p:tgtEl>
                                          <p:spTgt spid="196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1" dur="2000"/>
                                        <p:tgtEl>
                                          <p:spTgt spid="196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612" grpId="0" animBg="1"/>
      <p:bldP spid="196613" grpId="0" animBg="1"/>
      <p:bldP spid="196614" grpId="0" animBg="1"/>
      <p:bldP spid="196615" grpId="0" animBg="1"/>
      <p:bldP spid="196616" grpId="0" animBg="1"/>
      <p:bldP spid="196617" grpId="0" animBg="1"/>
      <p:bldP spid="196618" grpId="0" animBg="1"/>
      <p:bldP spid="196619" grpId="0" animBg="1"/>
      <p:bldP spid="196621" grpId="0" animBg="1"/>
      <p:bldP spid="196622" grpId="0" animBg="1"/>
      <p:bldP spid="196623" grpId="0" animBg="1"/>
      <p:bldP spid="196624" grpId="0" animBg="1"/>
      <p:bldP spid="19662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3013" name="Object 5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3059113" y="2455863"/>
          <a:ext cx="2808287" cy="1295400"/>
        </p:xfrm>
        <a:graphic>
          <a:graphicData uri="http://schemas.openxmlformats.org/presentationml/2006/ole">
            <p:oleObj spid="_x0000_s2050" name="Формула" r:id="rId3" imgW="1282700" imgH="444500" progId="Equation.3">
              <p:embed/>
            </p:oleObj>
          </a:graphicData>
        </a:graphic>
      </p:graphicFrame>
      <p:graphicFrame>
        <p:nvGraphicFramePr>
          <p:cNvPr id="43016" name="Object 8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3201988" y="3789363"/>
          <a:ext cx="2954337" cy="1368425"/>
        </p:xfrm>
        <a:graphic>
          <a:graphicData uri="http://schemas.openxmlformats.org/presentationml/2006/ole">
            <p:oleObj spid="_x0000_s2051" name="Формула" r:id="rId4" imgW="1294838" imgH="444307" progId="Equation.3">
              <p:embed/>
            </p:oleObj>
          </a:graphicData>
        </a:graphic>
      </p:graphicFrame>
      <p:graphicFrame>
        <p:nvGraphicFramePr>
          <p:cNvPr id="9220" name="Object 12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2419350" y="4927600"/>
          <a:ext cx="114300" cy="215900"/>
        </p:xfrm>
        <a:graphic>
          <a:graphicData uri="http://schemas.openxmlformats.org/presentationml/2006/ole">
            <p:oleObj spid="_x0000_s2052" name="Формула" r:id="rId5" imgW="114151" imgH="215619" progId="Equation.3">
              <p:embed/>
            </p:oleObj>
          </a:graphicData>
        </a:graphic>
      </p:graphicFrame>
      <p:sp>
        <p:nvSpPr>
          <p:cNvPr id="9221" name="Text Box 11"/>
          <p:cNvSpPr txBox="1">
            <a:spLocks noChangeArrowheads="1"/>
          </p:cNvSpPr>
          <p:nvPr/>
        </p:nvSpPr>
        <p:spPr bwMode="auto">
          <a:xfrm>
            <a:off x="6156325" y="1844675"/>
            <a:ext cx="2470150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ru-RU" sz="4000"/>
          </a:p>
        </p:txBody>
      </p:sp>
      <p:sp>
        <p:nvSpPr>
          <p:cNvPr id="9222" name="Text Box 18"/>
          <p:cNvSpPr txBox="1">
            <a:spLocks noChangeArrowheads="1"/>
          </p:cNvSpPr>
          <p:nvPr/>
        </p:nvSpPr>
        <p:spPr bwMode="auto">
          <a:xfrm flipV="1">
            <a:off x="250825" y="1981200"/>
            <a:ext cx="792163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ru-RU" sz="4400"/>
          </a:p>
        </p:txBody>
      </p:sp>
      <p:sp>
        <p:nvSpPr>
          <p:cNvPr id="43027" name="Text Box 19"/>
          <p:cNvSpPr txBox="1">
            <a:spLocks noChangeArrowheads="1"/>
          </p:cNvSpPr>
          <p:nvPr/>
        </p:nvSpPr>
        <p:spPr bwMode="auto">
          <a:xfrm>
            <a:off x="646113" y="2133600"/>
            <a:ext cx="2020887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b="1"/>
          </a:p>
          <a:p>
            <a:pPr eaLnBrk="1" hangingPunct="1"/>
            <a:r>
              <a:rPr lang="ru-RU" b="1"/>
              <a:t>Уравнение не имеет </a:t>
            </a:r>
          </a:p>
          <a:p>
            <a:pPr eaLnBrk="1" hangingPunct="1"/>
            <a:r>
              <a:rPr lang="ru-RU" b="1"/>
              <a:t>действительных </a:t>
            </a:r>
          </a:p>
          <a:p>
            <a:pPr eaLnBrk="1" hangingPunct="1"/>
            <a:r>
              <a:rPr lang="ru-RU" b="1"/>
              <a:t>корней</a:t>
            </a:r>
          </a:p>
        </p:txBody>
      </p:sp>
      <p:graphicFrame>
        <p:nvGraphicFramePr>
          <p:cNvPr id="43029" name="Object 21"/>
          <p:cNvGraphicFramePr>
            <a:graphicFrameLocks noGrp="1" noChangeAspect="1"/>
          </p:cNvGraphicFramePr>
          <p:nvPr>
            <p:ph sz="quarter" idx="4"/>
          </p:nvPr>
        </p:nvGraphicFramePr>
        <p:xfrm>
          <a:off x="6659563" y="2276475"/>
          <a:ext cx="2087562" cy="1152525"/>
        </p:xfrm>
        <a:graphic>
          <a:graphicData uri="http://schemas.openxmlformats.org/presentationml/2006/ole">
            <p:oleObj spid="_x0000_s2053" name="Формула" r:id="rId6" imgW="482391" imgH="393529" progId="Equation.3">
              <p:embed/>
            </p:oleObj>
          </a:graphicData>
        </a:graphic>
      </p:graphicFrame>
      <p:sp>
        <p:nvSpPr>
          <p:cNvPr id="43034" name="WordArt 26"/>
          <p:cNvSpPr>
            <a:spLocks noChangeArrowheads="1" noChangeShapeType="1" noTextEdit="1"/>
          </p:cNvSpPr>
          <p:nvPr/>
        </p:nvSpPr>
        <p:spPr bwMode="auto">
          <a:xfrm>
            <a:off x="323850" y="981075"/>
            <a:ext cx="2232025" cy="10080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endParaRPr lang="ru-RU" sz="3600" kern="1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99FFCC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43036" name="WordArt 28"/>
          <p:cNvSpPr>
            <a:spLocks noChangeArrowheads="1" noChangeShapeType="1" noTextEdit="1"/>
          </p:cNvSpPr>
          <p:nvPr/>
        </p:nvSpPr>
        <p:spPr bwMode="auto">
          <a:xfrm>
            <a:off x="3059113" y="2060575"/>
            <a:ext cx="2736850" cy="936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99FFCC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 </a:t>
            </a:r>
          </a:p>
        </p:txBody>
      </p:sp>
      <p:sp>
        <p:nvSpPr>
          <p:cNvPr id="43037" name="WordArt 29"/>
          <p:cNvSpPr>
            <a:spLocks noChangeArrowheads="1" noChangeShapeType="1" noTextEdit="1"/>
          </p:cNvSpPr>
          <p:nvPr/>
        </p:nvSpPr>
        <p:spPr bwMode="auto">
          <a:xfrm>
            <a:off x="6443663" y="908050"/>
            <a:ext cx="2447925" cy="936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endParaRPr lang="ru-RU" sz="3600" kern="1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002699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9228" name="TextBox 1"/>
          <p:cNvSpPr txBox="1">
            <a:spLocks noChangeArrowheads="1"/>
          </p:cNvSpPr>
          <p:nvPr/>
        </p:nvSpPr>
        <p:spPr bwMode="auto">
          <a:xfrm>
            <a:off x="914400" y="1254125"/>
            <a:ext cx="123031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4000" b="1">
                <a:latin typeface="Bookman Old Style" pitchFamily="18" charset="0"/>
              </a:rPr>
              <a:t>D&lt;0</a:t>
            </a:r>
            <a:endParaRPr lang="ru-RU" sz="4000" b="1">
              <a:latin typeface="Bookman Old Style" pitchFamily="18" charset="0"/>
            </a:endParaRPr>
          </a:p>
        </p:txBody>
      </p:sp>
      <p:sp>
        <p:nvSpPr>
          <p:cNvPr id="9229" name="Прямоугольник 2"/>
          <p:cNvSpPr>
            <a:spLocks noChangeArrowheads="1"/>
          </p:cNvSpPr>
          <p:nvPr/>
        </p:nvSpPr>
        <p:spPr bwMode="auto">
          <a:xfrm>
            <a:off x="3930650" y="1292225"/>
            <a:ext cx="12319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4000" b="1">
                <a:latin typeface="Bookman Old Style" pitchFamily="18" charset="0"/>
              </a:rPr>
              <a:t>D&gt;0</a:t>
            </a:r>
            <a:endParaRPr lang="ru-RU" sz="4000" b="1">
              <a:latin typeface="Bookman Old Style" pitchFamily="18" charset="0"/>
            </a:endParaRPr>
          </a:p>
        </p:txBody>
      </p:sp>
      <p:sp>
        <p:nvSpPr>
          <p:cNvPr id="9230" name="Прямоугольник 3"/>
          <p:cNvSpPr>
            <a:spLocks noChangeArrowheads="1"/>
          </p:cNvSpPr>
          <p:nvPr/>
        </p:nvSpPr>
        <p:spPr bwMode="auto">
          <a:xfrm>
            <a:off x="7181850" y="1254125"/>
            <a:ext cx="12319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4000" b="1">
                <a:latin typeface="Bookman Old Style" pitchFamily="18" charset="0"/>
              </a:rPr>
              <a:t>D=0</a:t>
            </a:r>
            <a:endParaRPr lang="ru-RU" sz="4000" b="1">
              <a:latin typeface="Bookman Old Style" pitchFamily="18" charset="0"/>
            </a:endParaRPr>
          </a:p>
        </p:txBody>
      </p:sp>
      <p:grpSp>
        <p:nvGrpSpPr>
          <p:cNvPr id="9231" name="Группа 15"/>
          <p:cNvGrpSpPr>
            <a:grpSpLocks/>
          </p:cNvGrpSpPr>
          <p:nvPr/>
        </p:nvGrpSpPr>
        <p:grpSpPr bwMode="auto">
          <a:xfrm>
            <a:off x="563563" y="142875"/>
            <a:ext cx="8566150" cy="461963"/>
            <a:chOff x="564220" y="142852"/>
            <a:chExt cx="8566132" cy="462741"/>
          </a:xfrm>
        </p:grpSpPr>
        <p:sp>
          <p:nvSpPr>
            <p:cNvPr id="9234" name="TextBox 16"/>
            <p:cNvSpPr txBox="1">
              <a:spLocks noChangeArrowheads="1"/>
            </p:cNvSpPr>
            <p:nvPr/>
          </p:nvSpPr>
          <p:spPr bwMode="auto">
            <a:xfrm>
              <a:off x="564220" y="142852"/>
              <a:ext cx="2571768" cy="461665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ru-RU" b="1">
                  <a:solidFill>
                    <a:schemeClr val="bg1"/>
                  </a:solidFill>
                  <a:latin typeface="Georgia" pitchFamily="18" charset="0"/>
                  <a:cs typeface="Times New Roman" pitchFamily="18" charset="0"/>
                </a:rPr>
                <a:t> АЛГЕБРА – 8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189939" y="144443"/>
              <a:ext cx="5940413" cy="461150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chemeClr val="accent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b="1" dirty="0">
                  <a:solidFill>
                    <a:schemeClr val="tx2">
                      <a:lumMod val="75000"/>
                    </a:schemeClr>
                  </a:solidFill>
                  <a:latin typeface="Georgia" pitchFamily="18" charset="0"/>
                  <a:cs typeface="Times New Roman" pitchFamily="18" charset="0"/>
                </a:rPr>
                <a:t> </a:t>
              </a:r>
              <a:r>
                <a:rPr lang="ru-RU" b="1" dirty="0">
                  <a:solidFill>
                    <a:schemeClr val="bg1"/>
                  </a:solidFill>
                  <a:latin typeface="Georgia" pitchFamily="18" charset="0"/>
                  <a:cs typeface="Times New Roman" pitchFamily="18" charset="0"/>
                </a:rPr>
                <a:t>Квадратные уравнения</a:t>
              </a:r>
            </a:p>
          </p:txBody>
        </p:sp>
      </p:grpSp>
      <p:sp>
        <p:nvSpPr>
          <p:cNvPr id="19" name="Text Box 4"/>
          <p:cNvSpPr txBox="1">
            <a:spLocks noChangeArrowheads="1"/>
          </p:cNvSpPr>
          <p:nvPr/>
        </p:nvSpPr>
        <p:spPr bwMode="auto">
          <a:xfrm>
            <a:off x="1187450" y="549275"/>
            <a:ext cx="6624638" cy="863600"/>
          </a:xfrm>
          <a:prstGeom prst="rect">
            <a:avLst/>
          </a:prstGeom>
          <a:solidFill>
            <a:schemeClr val="bg1"/>
          </a:solidFill>
          <a:ln w="9525">
            <a:solidFill>
              <a:srgbClr val="CC33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000" b="1" dirty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РЕШЕНИЕ </a:t>
            </a:r>
          </a:p>
          <a:p>
            <a:pPr>
              <a:spcBef>
                <a:spcPct val="50000"/>
              </a:spcBef>
              <a:defRPr/>
            </a:pPr>
            <a:r>
              <a:rPr lang="ru-RU" sz="2000" b="1" dirty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ПОЛНЫХ   КВАДРАТНЫХ  УРАВНЕНИЙ</a:t>
            </a:r>
          </a:p>
        </p:txBody>
      </p:sp>
      <p:pic>
        <p:nvPicPr>
          <p:cNvPr id="20" name="Picture 2068" descr="C:\Documents and Settings\Reanimator\Мои документы\таня\УМП\logo2.gif"/>
          <p:cNvPicPr>
            <a:picLocks noChangeAspect="1" noChangeArrowheads="1"/>
          </p:cNvPicPr>
          <p:nvPr/>
        </p:nvPicPr>
        <p:blipFill>
          <a:blip r:embed="rId7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3530" y="5301208"/>
            <a:ext cx="733425" cy="72548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4131573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3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3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3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303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30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303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30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303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30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303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303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3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3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30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30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30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303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30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303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30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303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30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303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303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43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3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3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3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303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30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303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30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303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30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303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303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3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3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27" grpId="0"/>
      <p:bldP spid="43034" grpId="0" animBg="1"/>
      <p:bldP spid="43036" grpId="0" animBg="1"/>
      <p:bldP spid="43037" grpId="0" animBg="1"/>
      <p:bldP spid="1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762000"/>
            <a:ext cx="8001000" cy="722313"/>
          </a:xfrm>
        </p:spPr>
        <p:txBody>
          <a:bodyPr/>
          <a:lstStyle/>
          <a:p>
            <a:pPr eaLnBrk="1" hangingPunct="1">
              <a:defRPr/>
            </a:pPr>
            <a:r>
              <a:rPr lang="ru-RU" dirty="0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Решить уравнения: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650" y="2924175"/>
            <a:ext cx="4032250" cy="31718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b="1" dirty="0" smtClean="0">
              <a:solidFill>
                <a:schemeClr val="bg2">
                  <a:lumMod val="75000"/>
                </a:schemeClr>
              </a:solidFill>
              <a:latin typeface="Bookman Old Style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3200" b="1" dirty="0" smtClean="0">
                <a:latin typeface="Bookman Old Style" pitchFamily="18" charset="0"/>
              </a:rPr>
              <a:t>D=b</a:t>
            </a:r>
            <a:r>
              <a:rPr lang="en-US" sz="3200" b="1" baseline="30000" dirty="0" smtClean="0">
                <a:latin typeface="Bookman Old Style" pitchFamily="18" charset="0"/>
              </a:rPr>
              <a:t>2</a:t>
            </a:r>
            <a:r>
              <a:rPr lang="en-US" sz="3200" b="1" dirty="0" smtClean="0">
                <a:latin typeface="Bookman Old Style" pitchFamily="18" charset="0"/>
              </a:rPr>
              <a:t>-4ac</a:t>
            </a:r>
            <a:r>
              <a:rPr lang="ru-RU" sz="3200" b="1" dirty="0" smtClean="0">
                <a:latin typeface="Bookman Old Style" pitchFamily="18" charset="0"/>
              </a:rPr>
              <a:t>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3200" b="1" dirty="0" smtClean="0">
                <a:latin typeface="Bookman Old Style" pitchFamily="18" charset="0"/>
              </a:rPr>
              <a:t>D=16-56</a:t>
            </a:r>
            <a:r>
              <a:rPr lang="ru-RU" sz="3200" b="1" dirty="0" smtClean="0">
                <a:latin typeface="Bookman Old Style" pitchFamily="18" charset="0"/>
              </a:rPr>
              <a:t>=-40;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3200" b="1" dirty="0" smtClean="0">
                <a:latin typeface="Bookman Old Style" pitchFamily="18" charset="0"/>
              </a:rPr>
              <a:t>D&lt;0</a:t>
            </a:r>
            <a:r>
              <a:rPr lang="ru-RU" sz="3200" b="1" dirty="0" smtClean="0">
                <a:latin typeface="Bookman Old Style" pitchFamily="18" charset="0"/>
              </a:rPr>
              <a:t>, нет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3200" b="1" dirty="0" smtClean="0">
                <a:latin typeface="Bookman Old Style" pitchFamily="18" charset="0"/>
              </a:rPr>
              <a:t>действительных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3200" b="1" dirty="0" smtClean="0">
                <a:latin typeface="Bookman Old Style" pitchFamily="18" charset="0"/>
              </a:rPr>
              <a:t>корней.</a:t>
            </a:r>
          </a:p>
          <a:p>
            <a:pPr eaLnBrk="1" hangingPunct="1">
              <a:defRPr/>
            </a:pPr>
            <a:endParaRPr lang="ru-RU" b="1" dirty="0" smtClean="0">
              <a:solidFill>
                <a:schemeClr val="bg2">
                  <a:lumMod val="75000"/>
                </a:schemeClr>
              </a:solidFill>
              <a:latin typeface="Bookman Old Style" pitchFamily="18" charset="0"/>
            </a:endParaRPr>
          </a:p>
        </p:txBody>
      </p:sp>
      <p:grpSp>
        <p:nvGrpSpPr>
          <p:cNvPr id="10244" name="Группа 3"/>
          <p:cNvGrpSpPr>
            <a:grpSpLocks/>
          </p:cNvGrpSpPr>
          <p:nvPr/>
        </p:nvGrpSpPr>
        <p:grpSpPr bwMode="auto">
          <a:xfrm>
            <a:off x="563563" y="142875"/>
            <a:ext cx="8566150" cy="461963"/>
            <a:chOff x="564220" y="142852"/>
            <a:chExt cx="8566132" cy="462741"/>
          </a:xfrm>
        </p:grpSpPr>
        <p:sp>
          <p:nvSpPr>
            <p:cNvPr id="10249" name="TextBox 4"/>
            <p:cNvSpPr txBox="1">
              <a:spLocks noChangeArrowheads="1"/>
            </p:cNvSpPr>
            <p:nvPr/>
          </p:nvSpPr>
          <p:spPr bwMode="auto">
            <a:xfrm>
              <a:off x="564220" y="142852"/>
              <a:ext cx="2571768" cy="461665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ru-RU" b="1">
                  <a:solidFill>
                    <a:schemeClr val="bg1"/>
                  </a:solidFill>
                  <a:latin typeface="Georgia" pitchFamily="18" charset="0"/>
                  <a:cs typeface="Times New Roman" pitchFamily="18" charset="0"/>
                </a:rPr>
                <a:t> АЛГЕБРА – 8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189939" y="144443"/>
              <a:ext cx="5940413" cy="461150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chemeClr val="accent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b="1" dirty="0">
                  <a:solidFill>
                    <a:schemeClr val="tx2">
                      <a:lumMod val="75000"/>
                    </a:schemeClr>
                  </a:solidFill>
                  <a:latin typeface="Georgia" pitchFamily="18" charset="0"/>
                  <a:cs typeface="Times New Roman" pitchFamily="18" charset="0"/>
                </a:rPr>
                <a:t> </a:t>
              </a:r>
              <a:r>
                <a:rPr lang="ru-RU" b="1" dirty="0">
                  <a:solidFill>
                    <a:schemeClr val="bg1"/>
                  </a:solidFill>
                  <a:latin typeface="Georgia" pitchFamily="18" charset="0"/>
                  <a:cs typeface="Times New Roman" pitchFamily="18" charset="0"/>
                </a:rPr>
                <a:t>Квадратные уравнения</a:t>
              </a:r>
            </a:p>
          </p:txBody>
        </p:sp>
      </p:grpSp>
      <p:sp>
        <p:nvSpPr>
          <p:cNvPr id="7" name="Прямоугольник 6"/>
          <p:cNvSpPr/>
          <p:nvPr/>
        </p:nvSpPr>
        <p:spPr>
          <a:xfrm>
            <a:off x="4572000" y="2720975"/>
            <a:ext cx="4321175" cy="40814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3200" b="1" dirty="0">
              <a:solidFill>
                <a:schemeClr val="bg2">
                  <a:lumMod val="75000"/>
                </a:schemeClr>
              </a:solidFill>
              <a:latin typeface="Bookman Old Style" pitchFamily="18" charset="0"/>
            </a:endParaRPr>
          </a:p>
          <a:p>
            <a:pPr algn="l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3200" b="1" dirty="0">
                <a:latin typeface="Bookman Old Style" pitchFamily="18" charset="0"/>
              </a:rPr>
              <a:t>D=b</a:t>
            </a:r>
            <a:r>
              <a:rPr lang="en-US" sz="3200" b="1" baseline="30000" dirty="0">
                <a:latin typeface="Bookman Old Style" pitchFamily="18" charset="0"/>
              </a:rPr>
              <a:t>2</a:t>
            </a:r>
            <a:r>
              <a:rPr lang="en-US" sz="3200" b="1" dirty="0">
                <a:latin typeface="Bookman Old Style" pitchFamily="18" charset="0"/>
              </a:rPr>
              <a:t>-4ac</a:t>
            </a:r>
            <a:r>
              <a:rPr lang="ru-RU" sz="3200" b="1" dirty="0">
                <a:latin typeface="Bookman Old Style" pitchFamily="18" charset="0"/>
              </a:rPr>
              <a:t>;</a:t>
            </a:r>
          </a:p>
          <a:p>
            <a:pPr algn="l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3200" b="1" dirty="0">
                <a:latin typeface="Bookman Old Style" pitchFamily="18" charset="0"/>
              </a:rPr>
              <a:t>D=64+132</a:t>
            </a:r>
            <a:r>
              <a:rPr lang="ru-RU" sz="3200" b="1" dirty="0">
                <a:latin typeface="Bookman Old Style" pitchFamily="18" charset="0"/>
              </a:rPr>
              <a:t>; </a:t>
            </a:r>
            <a:r>
              <a:rPr lang="en-US" sz="3200" b="1" dirty="0">
                <a:latin typeface="Bookman Old Style" pitchFamily="18" charset="0"/>
              </a:rPr>
              <a:t>D=196</a:t>
            </a:r>
            <a:endParaRPr lang="ru-RU" sz="3200" b="1" dirty="0">
              <a:latin typeface="Bookman Old Style" pitchFamily="18" charset="0"/>
            </a:endParaRPr>
          </a:p>
          <a:p>
            <a:pPr algn="l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3200" b="1" dirty="0">
                <a:latin typeface="Bookman Old Style" pitchFamily="18" charset="0"/>
              </a:rPr>
              <a:t>D&gt;0 </a:t>
            </a:r>
            <a:r>
              <a:rPr lang="ru-RU" sz="3200" b="1" dirty="0">
                <a:latin typeface="Bookman Old Style" pitchFamily="18" charset="0"/>
              </a:rPr>
              <a:t>уравнение </a:t>
            </a:r>
          </a:p>
          <a:p>
            <a:pPr algn="l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3200" b="1" dirty="0">
                <a:latin typeface="Bookman Old Style" pitchFamily="18" charset="0"/>
              </a:rPr>
              <a:t>имеет  два действительных </a:t>
            </a:r>
          </a:p>
          <a:p>
            <a:pPr algn="l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3200" b="1" dirty="0">
                <a:latin typeface="Bookman Old Style" pitchFamily="18" charset="0"/>
              </a:rPr>
              <a:t>корня.</a:t>
            </a:r>
          </a:p>
          <a:p>
            <a:pPr algn="l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3200" b="1" dirty="0">
                <a:latin typeface="Bookman Old Style" pitchFamily="18" charset="0"/>
              </a:rPr>
              <a:t>X</a:t>
            </a:r>
            <a:r>
              <a:rPr lang="en-US" sz="3200" b="1" baseline="-25000" dirty="0">
                <a:latin typeface="Bookman Old Style" pitchFamily="18" charset="0"/>
              </a:rPr>
              <a:t>1</a:t>
            </a:r>
            <a:r>
              <a:rPr lang="en-US" sz="3200" b="1" dirty="0">
                <a:latin typeface="Bookman Old Style" pitchFamily="18" charset="0"/>
              </a:rPr>
              <a:t>=</a:t>
            </a:r>
            <a:r>
              <a:rPr lang="ru-RU" sz="3200" b="1" dirty="0">
                <a:latin typeface="Bookman Old Style" pitchFamily="18" charset="0"/>
              </a:rPr>
              <a:t>1; </a:t>
            </a:r>
            <a:r>
              <a:rPr lang="en-US" sz="3200" b="1" dirty="0">
                <a:latin typeface="Bookman Old Style" pitchFamily="18" charset="0"/>
              </a:rPr>
              <a:t>X</a:t>
            </a:r>
            <a:r>
              <a:rPr lang="en-US" sz="3200" b="1" baseline="-25000" dirty="0">
                <a:latin typeface="Bookman Old Style" pitchFamily="18" charset="0"/>
              </a:rPr>
              <a:t>2</a:t>
            </a:r>
            <a:r>
              <a:rPr lang="en-US" sz="3200" b="1" dirty="0">
                <a:latin typeface="Bookman Old Style" pitchFamily="18" charset="0"/>
              </a:rPr>
              <a:t>= - </a:t>
            </a:r>
            <a:r>
              <a:rPr lang="en-US" sz="3200" b="1" u="sng" dirty="0">
                <a:latin typeface="Bookman Old Style" pitchFamily="18" charset="0"/>
              </a:rPr>
              <a:t>11</a:t>
            </a:r>
            <a:endParaRPr lang="en-US" sz="3200" b="1" dirty="0">
              <a:latin typeface="Bookman Old Style" pitchFamily="18" charset="0"/>
            </a:endParaRPr>
          </a:p>
          <a:p>
            <a:pPr algn="l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3200" b="1" dirty="0">
                <a:latin typeface="Bookman Old Style" pitchFamily="18" charset="0"/>
              </a:rPr>
              <a:t>                   3</a:t>
            </a:r>
            <a:endParaRPr lang="ru-RU" sz="3200" b="1" dirty="0">
              <a:latin typeface="Bookman Old Style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171575" y="2425700"/>
            <a:ext cx="2968625" cy="59055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sz="3600" b="1" dirty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2x</a:t>
            </a:r>
            <a:r>
              <a:rPr lang="en-US" sz="3600" b="1" baseline="30000" dirty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2</a:t>
            </a:r>
            <a:r>
              <a:rPr lang="en-US" sz="3600" b="1" dirty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+4x+7=0</a:t>
            </a:r>
            <a:endParaRPr lang="ru-RU" sz="3600" b="1" dirty="0">
              <a:solidFill>
                <a:schemeClr val="bg2">
                  <a:lumMod val="75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067300" y="2463800"/>
            <a:ext cx="3186113" cy="590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3600" b="1" dirty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3x</a:t>
            </a:r>
            <a:r>
              <a:rPr lang="en-US" sz="3600" b="1" baseline="30000" dirty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2</a:t>
            </a:r>
            <a:r>
              <a:rPr lang="en-US" sz="3600" b="1" dirty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+8x-11=0</a:t>
            </a:r>
            <a:endParaRPr lang="ru-RU" sz="3600" b="1" dirty="0">
              <a:solidFill>
                <a:schemeClr val="bg2">
                  <a:lumMod val="75000"/>
                </a:schemeClr>
              </a:solidFill>
              <a:latin typeface="Bookman Old Style" pitchFamily="18" charset="0"/>
            </a:endParaRPr>
          </a:p>
        </p:txBody>
      </p:sp>
      <p:pic>
        <p:nvPicPr>
          <p:cNvPr id="10" name="Picture 2068" descr="C:\Documents and Settings\Reanimator\Мои документы\таня\УМП\logo2.gif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7245" y="908720"/>
            <a:ext cx="733425" cy="72548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578321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dirty="0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Составь и реши квадратные уравнения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550" y="2349500"/>
            <a:ext cx="8001000" cy="3733800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dirty="0" smtClean="0">
                <a:solidFill>
                  <a:srgbClr val="FFFF66"/>
                </a:solidFill>
              </a:rPr>
              <a:t> </a:t>
            </a:r>
            <a:endParaRPr lang="ru-RU" dirty="0" smtClean="0">
              <a:solidFill>
                <a:srgbClr val="FFFF66"/>
              </a:solidFill>
            </a:endParaRP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ru-RU" sz="4400" b="1" dirty="0" smtClean="0">
              <a:solidFill>
                <a:srgbClr val="FFFF66"/>
              </a:solidFill>
              <a:latin typeface="Bookman Old Style" pitchFamily="18" charset="0"/>
            </a:endParaRP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ru-RU" sz="4400" b="1" dirty="0" smtClean="0">
              <a:solidFill>
                <a:srgbClr val="FFFF66"/>
              </a:solidFill>
              <a:latin typeface="Bookman Old Style" pitchFamily="18" charset="0"/>
            </a:endParaRP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en-US" sz="4400" b="1" dirty="0" smtClean="0">
              <a:solidFill>
                <a:schemeClr val="bg2"/>
              </a:solidFill>
              <a:latin typeface="Bookman Old Style" pitchFamily="18" charset="0"/>
            </a:endParaRPr>
          </a:p>
          <a:p>
            <a:pPr eaLnBrk="1" hangingPunct="1">
              <a:defRPr/>
            </a:pPr>
            <a:endParaRPr lang="ru-RU" dirty="0" smtClean="0"/>
          </a:p>
        </p:txBody>
      </p:sp>
      <p:grpSp>
        <p:nvGrpSpPr>
          <p:cNvPr id="11268" name="Группа 3"/>
          <p:cNvGrpSpPr>
            <a:grpSpLocks/>
          </p:cNvGrpSpPr>
          <p:nvPr/>
        </p:nvGrpSpPr>
        <p:grpSpPr bwMode="auto">
          <a:xfrm>
            <a:off x="563563" y="142875"/>
            <a:ext cx="8566150" cy="461963"/>
            <a:chOff x="564220" y="142852"/>
            <a:chExt cx="8566132" cy="462741"/>
          </a:xfrm>
        </p:grpSpPr>
        <p:sp>
          <p:nvSpPr>
            <p:cNvPr id="11288" name="TextBox 4"/>
            <p:cNvSpPr txBox="1">
              <a:spLocks noChangeArrowheads="1"/>
            </p:cNvSpPr>
            <p:nvPr/>
          </p:nvSpPr>
          <p:spPr bwMode="auto">
            <a:xfrm>
              <a:off x="564220" y="142852"/>
              <a:ext cx="2571768" cy="461665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ru-RU" b="1">
                  <a:solidFill>
                    <a:schemeClr val="bg1"/>
                  </a:solidFill>
                  <a:latin typeface="Georgia" pitchFamily="18" charset="0"/>
                  <a:cs typeface="Times New Roman" pitchFamily="18" charset="0"/>
                </a:rPr>
                <a:t> АЛГЕБРА – 8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189939" y="144443"/>
              <a:ext cx="5940413" cy="461150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chemeClr val="accent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b="1" dirty="0">
                  <a:solidFill>
                    <a:schemeClr val="tx2">
                      <a:lumMod val="75000"/>
                    </a:schemeClr>
                  </a:solidFill>
                  <a:latin typeface="Georgia" pitchFamily="18" charset="0"/>
                  <a:cs typeface="Times New Roman" pitchFamily="18" charset="0"/>
                </a:rPr>
                <a:t> </a:t>
              </a:r>
              <a:r>
                <a:rPr lang="ru-RU" b="1" dirty="0">
                  <a:solidFill>
                    <a:schemeClr val="bg1"/>
                  </a:solidFill>
                  <a:latin typeface="Georgia" pitchFamily="18" charset="0"/>
                  <a:cs typeface="Times New Roman" pitchFamily="18" charset="0"/>
                </a:rPr>
                <a:t>Квадратные уравнения</a:t>
              </a:r>
            </a:p>
          </p:txBody>
        </p:sp>
      </p:grp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116013" y="2852738"/>
          <a:ext cx="6096000" cy="19208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640292"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Bookman Old Style" pitchFamily="18" charset="0"/>
                        </a:rPr>
                        <a:t>А</a:t>
                      </a:r>
                      <a:endParaRPr lang="ru-RU" sz="3600" dirty="0">
                        <a:solidFill>
                          <a:schemeClr val="bg2">
                            <a:lumMod val="75000"/>
                          </a:schemeClr>
                        </a:solidFill>
                        <a:latin typeface="Bookman Old Style" pitchFamily="18" charset="0"/>
                      </a:endParaRPr>
                    </a:p>
                  </a:txBody>
                  <a:tcPr marT="45735" marB="4573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Bookman Old Style" pitchFamily="18" charset="0"/>
                        </a:rPr>
                        <a:t>В</a:t>
                      </a:r>
                      <a:endParaRPr lang="ru-RU" sz="3600" dirty="0">
                        <a:solidFill>
                          <a:schemeClr val="bg2">
                            <a:lumMod val="75000"/>
                          </a:schemeClr>
                        </a:solidFill>
                        <a:latin typeface="Bookman Old Style" pitchFamily="18" charset="0"/>
                      </a:endParaRPr>
                    </a:p>
                  </a:txBody>
                  <a:tcPr marT="45735" marB="4573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Bookman Old Style" pitchFamily="18" charset="0"/>
                        </a:rPr>
                        <a:t>С</a:t>
                      </a:r>
                      <a:endParaRPr lang="ru-RU" sz="3600" dirty="0">
                        <a:solidFill>
                          <a:schemeClr val="bg2">
                            <a:lumMod val="75000"/>
                          </a:schemeClr>
                        </a:solidFill>
                        <a:latin typeface="Bookman Old Style" pitchFamily="18" charset="0"/>
                      </a:endParaRPr>
                    </a:p>
                  </a:txBody>
                  <a:tcPr marT="45735" marB="45735"/>
                </a:tc>
              </a:tr>
              <a:tr h="640292"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Bookman Old Style" pitchFamily="18" charset="0"/>
                        </a:rPr>
                        <a:t>5</a:t>
                      </a:r>
                      <a:endParaRPr lang="ru-RU" sz="3600" b="1" dirty="0">
                        <a:solidFill>
                          <a:schemeClr val="bg2">
                            <a:lumMod val="75000"/>
                          </a:schemeClr>
                        </a:solidFill>
                        <a:latin typeface="Bookman Old Style" pitchFamily="18" charset="0"/>
                      </a:endParaRPr>
                    </a:p>
                  </a:txBody>
                  <a:tcPr marT="45735" marB="4573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Bookman Old Style" pitchFamily="18" charset="0"/>
                        </a:rPr>
                        <a:t>- 13</a:t>
                      </a:r>
                      <a:endParaRPr lang="ru-RU" sz="3600" b="1" dirty="0">
                        <a:solidFill>
                          <a:schemeClr val="bg2">
                            <a:lumMod val="75000"/>
                          </a:schemeClr>
                        </a:solidFill>
                        <a:latin typeface="Bookman Old Style" pitchFamily="18" charset="0"/>
                      </a:endParaRPr>
                    </a:p>
                  </a:txBody>
                  <a:tcPr marT="45735" marB="4573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Bookman Old Style" pitchFamily="18" charset="0"/>
                        </a:rPr>
                        <a:t>6</a:t>
                      </a:r>
                      <a:endParaRPr lang="ru-RU" sz="3600" b="1" dirty="0">
                        <a:solidFill>
                          <a:schemeClr val="bg2">
                            <a:lumMod val="75000"/>
                          </a:schemeClr>
                        </a:solidFill>
                        <a:latin typeface="Bookman Old Style" pitchFamily="18" charset="0"/>
                      </a:endParaRPr>
                    </a:p>
                  </a:txBody>
                  <a:tcPr marT="45735" marB="45735"/>
                </a:tc>
              </a:tr>
              <a:tr h="640292"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Bookman Old Style" pitchFamily="18" charset="0"/>
                        </a:rPr>
                        <a:t>4</a:t>
                      </a:r>
                      <a:endParaRPr lang="ru-RU" sz="3600" b="1" dirty="0">
                        <a:solidFill>
                          <a:schemeClr val="bg2">
                            <a:lumMod val="75000"/>
                          </a:schemeClr>
                        </a:solidFill>
                        <a:latin typeface="Bookman Old Style" pitchFamily="18" charset="0"/>
                      </a:endParaRPr>
                    </a:p>
                  </a:txBody>
                  <a:tcPr marT="45735" marB="4573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Bookman Old Style" pitchFamily="18" charset="0"/>
                        </a:rPr>
                        <a:t>- 1</a:t>
                      </a:r>
                      <a:endParaRPr lang="ru-RU" sz="3600" b="1" dirty="0">
                        <a:solidFill>
                          <a:schemeClr val="bg2">
                            <a:lumMod val="75000"/>
                          </a:schemeClr>
                        </a:solidFill>
                        <a:latin typeface="Bookman Old Style" pitchFamily="18" charset="0"/>
                      </a:endParaRPr>
                    </a:p>
                  </a:txBody>
                  <a:tcPr marT="45735" marB="4573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Bookman Old Style" pitchFamily="18" charset="0"/>
                        </a:rPr>
                        <a:t>1</a:t>
                      </a:r>
                      <a:endParaRPr lang="ru-RU" sz="3600" b="1" dirty="0">
                        <a:solidFill>
                          <a:schemeClr val="bg2">
                            <a:lumMod val="75000"/>
                          </a:schemeClr>
                        </a:solidFill>
                        <a:latin typeface="Bookman Old Style" pitchFamily="18" charset="0"/>
                      </a:endParaRPr>
                    </a:p>
                  </a:txBody>
                  <a:tcPr marT="45735" marB="45735"/>
                </a:tc>
              </a:tr>
            </a:tbl>
          </a:graphicData>
        </a:graphic>
      </p:graphicFrame>
      <p:pic>
        <p:nvPicPr>
          <p:cNvPr id="9" name="Picture 2068" descr="C:\Documents and Settings\Reanimator\Мои документы\таня\УМП\logo2.gif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1307654"/>
            <a:ext cx="733425" cy="72548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7760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762000"/>
            <a:ext cx="8001000" cy="722313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dirty="0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Взаимопроверка</a:t>
            </a:r>
          </a:p>
        </p:txBody>
      </p:sp>
      <p:sp>
        <p:nvSpPr>
          <p:cNvPr id="12291" name="Объект 2"/>
          <p:cNvSpPr>
            <a:spLocks noGrp="1"/>
          </p:cNvSpPr>
          <p:nvPr>
            <p:ph idx="1"/>
          </p:nvPr>
        </p:nvSpPr>
        <p:spPr>
          <a:xfrm>
            <a:off x="766763" y="2781300"/>
            <a:ext cx="7185025" cy="40560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b="1" smtClean="0">
                <a:solidFill>
                  <a:schemeClr val="tx2"/>
                </a:solidFill>
                <a:latin typeface="Bookman Old Style" pitchFamily="18" charset="0"/>
              </a:rPr>
              <a:t>5</a:t>
            </a:r>
            <a:r>
              <a:rPr lang="en-US" b="1" smtClean="0">
                <a:solidFill>
                  <a:schemeClr val="tx2"/>
                </a:solidFill>
                <a:latin typeface="Bookman Old Style" pitchFamily="18" charset="0"/>
              </a:rPr>
              <a:t>x</a:t>
            </a:r>
            <a:r>
              <a:rPr lang="en-US" b="1" baseline="30000" smtClean="0">
                <a:solidFill>
                  <a:schemeClr val="tx2"/>
                </a:solidFill>
                <a:latin typeface="Bookman Old Style" pitchFamily="18" charset="0"/>
              </a:rPr>
              <a:t>2 </a:t>
            </a:r>
            <a:r>
              <a:rPr lang="en-US" b="1" smtClean="0">
                <a:solidFill>
                  <a:schemeClr val="tx2"/>
                </a:solidFill>
                <a:latin typeface="Bookman Old Style" pitchFamily="18" charset="0"/>
              </a:rPr>
              <a:t>- 13x + 6 =0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b="1" smtClean="0">
                <a:solidFill>
                  <a:schemeClr val="bg2"/>
                </a:solidFill>
                <a:latin typeface="Bookman Old Style" pitchFamily="18" charset="0"/>
              </a:rPr>
              <a:t>D=49</a:t>
            </a:r>
            <a:r>
              <a:rPr lang="ru-RU" b="1" smtClean="0">
                <a:solidFill>
                  <a:schemeClr val="bg2"/>
                </a:solidFill>
                <a:latin typeface="Bookman Old Style" pitchFamily="18" charset="0"/>
              </a:rPr>
              <a:t>; </a:t>
            </a:r>
            <a:r>
              <a:rPr lang="en-US" b="1" smtClean="0">
                <a:solidFill>
                  <a:schemeClr val="bg2"/>
                </a:solidFill>
                <a:latin typeface="Bookman Old Style" pitchFamily="18" charset="0"/>
              </a:rPr>
              <a:t>x</a:t>
            </a:r>
            <a:r>
              <a:rPr lang="en-US" b="1" baseline="-25000" smtClean="0">
                <a:solidFill>
                  <a:schemeClr val="bg2"/>
                </a:solidFill>
                <a:latin typeface="Bookman Old Style" pitchFamily="18" charset="0"/>
              </a:rPr>
              <a:t>1</a:t>
            </a:r>
            <a:r>
              <a:rPr lang="en-US" b="1" smtClean="0">
                <a:solidFill>
                  <a:schemeClr val="bg2"/>
                </a:solidFill>
                <a:latin typeface="Bookman Old Style" pitchFamily="18" charset="0"/>
              </a:rPr>
              <a:t>=2 x</a:t>
            </a:r>
            <a:r>
              <a:rPr lang="en-US" b="1" baseline="-25000" smtClean="0">
                <a:solidFill>
                  <a:schemeClr val="bg2"/>
                </a:solidFill>
                <a:latin typeface="Bookman Old Style" pitchFamily="18" charset="0"/>
              </a:rPr>
              <a:t>2</a:t>
            </a:r>
            <a:r>
              <a:rPr lang="en-US" b="1" smtClean="0">
                <a:solidFill>
                  <a:schemeClr val="bg2"/>
                </a:solidFill>
                <a:latin typeface="Bookman Old Style" pitchFamily="18" charset="0"/>
              </a:rPr>
              <a:t>=0,6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b="1" smtClean="0">
                <a:solidFill>
                  <a:schemeClr val="tx2"/>
                </a:solidFill>
                <a:latin typeface="Bookman Old Style" pitchFamily="18" charset="0"/>
              </a:rPr>
              <a:t>4x</a:t>
            </a:r>
            <a:r>
              <a:rPr lang="en-US" b="1" baseline="30000" smtClean="0">
                <a:solidFill>
                  <a:schemeClr val="tx2"/>
                </a:solidFill>
                <a:latin typeface="Bookman Old Style" pitchFamily="18" charset="0"/>
              </a:rPr>
              <a:t>2</a:t>
            </a:r>
            <a:r>
              <a:rPr lang="en-US" b="1" smtClean="0">
                <a:solidFill>
                  <a:schemeClr val="tx2"/>
                </a:solidFill>
                <a:latin typeface="Bookman Old Style" pitchFamily="18" charset="0"/>
              </a:rPr>
              <a:t> –x +1 =0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b="1" smtClean="0">
                <a:solidFill>
                  <a:schemeClr val="bg2"/>
                </a:solidFill>
                <a:latin typeface="Bookman Old Style" pitchFamily="18" charset="0"/>
              </a:rPr>
              <a:t>D=-15</a:t>
            </a:r>
            <a:r>
              <a:rPr lang="ru-RU" b="1" smtClean="0">
                <a:solidFill>
                  <a:schemeClr val="bg2"/>
                </a:solidFill>
                <a:latin typeface="Bookman Old Style" pitchFamily="18" charset="0"/>
              </a:rPr>
              <a:t>, нет действительных корней</a:t>
            </a:r>
          </a:p>
          <a:p>
            <a:pPr eaLnBrk="1" hangingPunct="1">
              <a:buFont typeface="Wingdings" pitchFamily="2" charset="2"/>
              <a:buNone/>
            </a:pPr>
            <a:endParaRPr lang="ru-RU" b="1" smtClean="0">
              <a:solidFill>
                <a:schemeClr val="bg2"/>
              </a:solidFill>
              <a:latin typeface="Bookman Old Style" pitchFamily="18" charset="0"/>
            </a:endParaRPr>
          </a:p>
          <a:p>
            <a:pPr eaLnBrk="1" hangingPunct="1"/>
            <a:endParaRPr lang="ru-RU" smtClean="0"/>
          </a:p>
        </p:txBody>
      </p:sp>
      <p:grpSp>
        <p:nvGrpSpPr>
          <p:cNvPr id="12292" name="Группа 3"/>
          <p:cNvGrpSpPr>
            <a:grpSpLocks/>
          </p:cNvGrpSpPr>
          <p:nvPr/>
        </p:nvGrpSpPr>
        <p:grpSpPr bwMode="auto">
          <a:xfrm>
            <a:off x="563563" y="142875"/>
            <a:ext cx="8566150" cy="461963"/>
            <a:chOff x="564220" y="142852"/>
            <a:chExt cx="8566132" cy="462741"/>
          </a:xfrm>
        </p:grpSpPr>
        <p:sp>
          <p:nvSpPr>
            <p:cNvPr id="12294" name="TextBox 4"/>
            <p:cNvSpPr txBox="1">
              <a:spLocks noChangeArrowheads="1"/>
            </p:cNvSpPr>
            <p:nvPr/>
          </p:nvSpPr>
          <p:spPr bwMode="auto">
            <a:xfrm>
              <a:off x="564220" y="142852"/>
              <a:ext cx="2571768" cy="461665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ru-RU" b="1">
                  <a:solidFill>
                    <a:schemeClr val="bg1"/>
                  </a:solidFill>
                  <a:latin typeface="Georgia" pitchFamily="18" charset="0"/>
                  <a:cs typeface="Times New Roman" pitchFamily="18" charset="0"/>
                </a:rPr>
                <a:t> АЛГЕБРА – 8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189939" y="144443"/>
              <a:ext cx="5940413" cy="461150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chemeClr val="accent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b="1" dirty="0">
                  <a:solidFill>
                    <a:schemeClr val="tx2">
                      <a:lumMod val="75000"/>
                    </a:schemeClr>
                  </a:solidFill>
                  <a:latin typeface="Georgia" pitchFamily="18" charset="0"/>
                  <a:cs typeface="Times New Roman" pitchFamily="18" charset="0"/>
                </a:rPr>
                <a:t> </a:t>
              </a:r>
              <a:r>
                <a:rPr lang="ru-RU" b="1" dirty="0">
                  <a:solidFill>
                    <a:schemeClr val="bg1"/>
                  </a:solidFill>
                  <a:latin typeface="Georgia" pitchFamily="18" charset="0"/>
                  <a:cs typeface="Times New Roman" pitchFamily="18" charset="0"/>
                </a:rPr>
                <a:t>Квадратные уравнения</a:t>
              </a:r>
            </a:p>
          </p:txBody>
        </p:sp>
      </p:grpSp>
      <p:pic>
        <p:nvPicPr>
          <p:cNvPr id="7" name="Picture 2068" descr="C:\Documents and Settings\Reanimator\Мои документы\таня\УМП\logo2.gif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928564"/>
            <a:ext cx="733425" cy="72548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160191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Капсулы">
  <a:themeElements>
    <a:clrScheme name="Капсулы 4">
      <a:dk1>
        <a:srgbClr val="000000"/>
      </a:dk1>
      <a:lt1>
        <a:srgbClr val="FFFFFF"/>
      </a:lt1>
      <a:dk2>
        <a:srgbClr val="9900CC"/>
      </a:dk2>
      <a:lt2>
        <a:srgbClr val="0033CC"/>
      </a:lt2>
      <a:accent1>
        <a:srgbClr val="FFCC66"/>
      </a:accent1>
      <a:accent2>
        <a:srgbClr val="33CC33"/>
      </a:accent2>
      <a:accent3>
        <a:srgbClr val="FFFFFF"/>
      </a:accent3>
      <a:accent4>
        <a:srgbClr val="000000"/>
      </a:accent4>
      <a:accent5>
        <a:srgbClr val="FFE2B8"/>
      </a:accent5>
      <a:accent6>
        <a:srgbClr val="2DB92D"/>
      </a:accent6>
      <a:hlink>
        <a:srgbClr val="9900CC"/>
      </a:hlink>
      <a:folHlink>
        <a:srgbClr val="9900CC"/>
      </a:folHlink>
    </a:clrScheme>
    <a:fontScheme name="Капсулы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=""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=""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=""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=""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Капсулы 1">
        <a:dk1>
          <a:srgbClr val="000066"/>
        </a:dk1>
        <a:lt1>
          <a:srgbClr val="FFFFEB"/>
        </a:lt1>
        <a:dk2>
          <a:srgbClr val="336699"/>
        </a:dk2>
        <a:lt2>
          <a:srgbClr val="FFFFEB"/>
        </a:lt2>
        <a:accent1>
          <a:srgbClr val="666699"/>
        </a:accent1>
        <a:accent2>
          <a:srgbClr val="99CCFF"/>
        </a:accent2>
        <a:accent3>
          <a:srgbClr val="ADB8CA"/>
        </a:accent3>
        <a:accent4>
          <a:srgbClr val="DADAC9"/>
        </a:accent4>
        <a:accent5>
          <a:srgbClr val="B8B8CA"/>
        </a:accent5>
        <a:accent6>
          <a:srgbClr val="8AB9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2">
        <a:dk1>
          <a:srgbClr val="003366"/>
        </a:dk1>
        <a:lt1>
          <a:srgbClr val="FFFFFF"/>
        </a:lt1>
        <a:dk2>
          <a:srgbClr val="006666"/>
        </a:dk2>
        <a:lt2>
          <a:srgbClr val="003366"/>
        </a:lt2>
        <a:accent1>
          <a:srgbClr val="99CC99"/>
        </a:accent1>
        <a:accent2>
          <a:srgbClr val="33CCCC"/>
        </a:accent2>
        <a:accent3>
          <a:srgbClr val="FFFFFF"/>
        </a:accent3>
        <a:accent4>
          <a:srgbClr val="002A56"/>
        </a:accent4>
        <a:accent5>
          <a:srgbClr val="CAE2CA"/>
        </a:accent5>
        <a:accent6>
          <a:srgbClr val="2DB9B9"/>
        </a:accent6>
        <a:hlink>
          <a:srgbClr val="666699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псулы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C0C0C0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737373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псулы 4">
        <a:dk1>
          <a:srgbClr val="000000"/>
        </a:dk1>
        <a:lt1>
          <a:srgbClr val="FFFFFF"/>
        </a:lt1>
        <a:dk2>
          <a:srgbClr val="9900CC"/>
        </a:dk2>
        <a:lt2>
          <a:srgbClr val="0033CC"/>
        </a:lt2>
        <a:accent1>
          <a:srgbClr val="FFCC66"/>
        </a:accent1>
        <a:accent2>
          <a:srgbClr val="33CC33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2DB92D"/>
        </a:accent6>
        <a:hlink>
          <a:srgbClr val="9900CC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решение квадратных уравнений</Template>
  <TotalTime>9</TotalTime>
  <Words>364</Words>
  <Application>Microsoft Office PowerPoint</Application>
  <PresentationFormat>Экран (4:3)</PresentationFormat>
  <Paragraphs>119</Paragraphs>
  <Slides>13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Капсулы</vt:lpstr>
      <vt:lpstr>Формула</vt:lpstr>
      <vt:lpstr>      Решение квадратных уравнений                              8 класс Гуторова С.В. МБОУ-СОШ №25 города Тулы</vt:lpstr>
      <vt:lpstr>Цель урока:</vt:lpstr>
      <vt:lpstr>Слайд 3</vt:lpstr>
      <vt:lpstr>Задание на дом</vt:lpstr>
      <vt:lpstr>Слайд 5</vt:lpstr>
      <vt:lpstr>Слайд 6</vt:lpstr>
      <vt:lpstr>Решить уравнения:</vt:lpstr>
      <vt:lpstr>Составь и реши квадратные уравнения</vt:lpstr>
      <vt:lpstr>Взаимопроверка</vt:lpstr>
      <vt:lpstr>        Решить уравнение:</vt:lpstr>
      <vt:lpstr>      Самостоятельная работа</vt:lpstr>
      <vt:lpstr>Проверь решение:</vt:lpstr>
      <vt:lpstr>Проверь решение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Решение квадратных уравнений</dc:title>
  <dc:subject>Решение квадратных уравнений</dc:subject>
  <dc:creator>Ковалева О.А. КШДС № 33 Караганда</dc:creator>
  <cp:lastModifiedBy>Светик</cp:lastModifiedBy>
  <cp:revision>4</cp:revision>
  <dcterms:modified xsi:type="dcterms:W3CDTF">2014-11-23T17:31:06Z</dcterms:modified>
  <cp:category>презентации к урокам алгебры 8 класс</cp:category>
</cp:coreProperties>
</file>