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300" r:id="rId2"/>
    <p:sldId id="25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5" r:id="rId25"/>
    <p:sldId id="296" r:id="rId26"/>
    <p:sldId id="297" r:id="rId27"/>
    <p:sldId id="298" r:id="rId28"/>
    <p:sldId id="299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2015-9840-4CEA-8A65-FA306CE29FAF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00930-B4C9-4E8E-9B86-32D5538BB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14724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«Кто? Как? Почему? </a:t>
            </a:r>
            <a:br>
              <a:rPr lang="ru-RU" b="1" dirty="0" smtClean="0"/>
            </a:br>
            <a:r>
              <a:rPr lang="ru-RU" b="1" dirty="0" smtClean="0"/>
              <a:t>Играя, вспоминаем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7 класс</a:t>
            </a:r>
            <a:endParaRPr lang="ru-RU" dirty="0"/>
          </a:p>
        </p:txBody>
      </p:sp>
      <p:sp>
        <p:nvSpPr>
          <p:cNvPr id="41986" name="AutoShape 2" descr="http://www.womensabworkout.com/wp-content/uploads/2010/02/germs-e1266092215383.jpg"/>
          <p:cNvSpPr>
            <a:spLocks noChangeAspect="1" noChangeArrowheads="1"/>
          </p:cNvSpPr>
          <p:nvPr/>
        </p:nvSpPr>
        <p:spPr bwMode="auto">
          <a:xfrm>
            <a:off x="155575" y="-2354263"/>
            <a:ext cx="5038725" cy="490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Picture 2" descr="http://collection.edu.yar.ru/dlrstore/9dac4c46-a280-4313-8bf0-85a3afc257e1/%5BBI7GI_1-02%5D_%5BIL_01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5995"/>
            <a:ext cx="64579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Простейшие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7"/>
            <a:ext cx="8640960" cy="1944215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Способностью к фотосинтезу обладает жгутиконосец, обозначенный на рисунке цифрой _______</a:t>
            </a:r>
          </a:p>
          <a:p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5" name="Picture 2" descr="&amp;zhcy;&amp;gcy;&amp;ucy;&amp;tcy;&amp;icy;&amp;kcy;&amp;ocy;&amp;ncy;&amp;ocy;&amp;scy;&amp;ts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753978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Простейшие</a:t>
            </a:r>
            <a:r>
              <a:rPr lang="ru-RU" dirty="0" smtClean="0"/>
              <a:t>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693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Из перечисленных органоидов имеются у эвглены и отсутствуют у амебы</a:t>
            </a:r>
          </a:p>
          <a:p>
            <a:r>
              <a:rPr lang="ru-RU" sz="2400" dirty="0" smtClean="0"/>
              <a:t>ядро</a:t>
            </a:r>
          </a:p>
          <a:p>
            <a:r>
              <a:rPr lang="ru-RU" sz="2400" dirty="0" smtClean="0"/>
              <a:t>сократительная вакуоль</a:t>
            </a:r>
          </a:p>
          <a:p>
            <a:r>
              <a:rPr lang="ru-RU" sz="2400" dirty="0" smtClean="0"/>
              <a:t>стигма (светочувствительный глазок)</a:t>
            </a:r>
          </a:p>
          <a:p>
            <a:r>
              <a:rPr lang="ru-RU" sz="2400" dirty="0" smtClean="0"/>
              <a:t>хроматофоры</a:t>
            </a:r>
          </a:p>
          <a:p>
            <a:r>
              <a:rPr lang="ru-RU" sz="2400" dirty="0" smtClean="0"/>
              <a:t>жгутик</a:t>
            </a:r>
          </a:p>
          <a:p>
            <a:r>
              <a:rPr lang="ru-RU" sz="2400" dirty="0" smtClean="0"/>
              <a:t>реснички</a:t>
            </a:r>
          </a:p>
          <a:p>
            <a:r>
              <a:rPr lang="ru-RU" sz="2400" dirty="0" smtClean="0"/>
              <a:t>ложноножки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Простейшие</a:t>
            </a:r>
            <a:r>
              <a:rPr lang="ru-RU" dirty="0" smtClean="0"/>
              <a:t>:20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6169" y="1412776"/>
            <a:ext cx="42058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Сегодня классная доска</a:t>
            </a:r>
          </a:p>
          <a:p>
            <a:r>
              <a:rPr lang="ru-RU" dirty="0" smtClean="0"/>
              <a:t>Сказала мелу свысока:</a:t>
            </a:r>
          </a:p>
          <a:p>
            <a:r>
              <a:rPr lang="ru-RU" dirty="0" smtClean="0"/>
              <a:t>- Смотри, с меня не сводит глаз</a:t>
            </a:r>
          </a:p>
          <a:p>
            <a:r>
              <a:rPr lang="ru-RU" dirty="0" smtClean="0"/>
              <a:t> Весь класс!  А ты - пачкун!</a:t>
            </a:r>
          </a:p>
          <a:p>
            <a:r>
              <a:rPr lang="ru-RU" dirty="0" smtClean="0"/>
              <a:t> Спасибо мокрой тряпке,</a:t>
            </a:r>
          </a:p>
          <a:p>
            <a:r>
              <a:rPr lang="ru-RU" dirty="0" smtClean="0"/>
              <a:t> Что стерла за тобою грязь:</a:t>
            </a:r>
          </a:p>
          <a:p>
            <a:r>
              <a:rPr lang="ru-RU" dirty="0" smtClean="0"/>
              <a:t> Твои каракули, крючки, царапки!</a:t>
            </a:r>
          </a:p>
          <a:p>
            <a:r>
              <a:rPr lang="ru-RU" dirty="0" smtClean="0"/>
              <a:t> - Эх ты, хвастунья! –</a:t>
            </a:r>
          </a:p>
          <a:p>
            <a:r>
              <a:rPr lang="ru-RU" dirty="0" smtClean="0"/>
              <a:t>Тряпка возразила. -</a:t>
            </a:r>
          </a:p>
          <a:p>
            <a:r>
              <a:rPr lang="ru-RU" dirty="0" smtClean="0"/>
              <a:t> В тебе ли сила?</a:t>
            </a:r>
          </a:p>
          <a:p>
            <a:r>
              <a:rPr lang="ru-RU" dirty="0" smtClean="0"/>
              <a:t> Когда бы не писал слова и цифры Мел, -</a:t>
            </a:r>
          </a:p>
          <a:p>
            <a:r>
              <a:rPr lang="ru-RU" dirty="0" smtClean="0"/>
              <a:t>Никто бы на тебя и не смотрел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Агния </a:t>
            </a:r>
            <a:r>
              <a:rPr lang="ru-RU" dirty="0" err="1" smtClean="0"/>
              <a:t>Барто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044005"/>
            <a:ext cx="32899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такое мел?</a:t>
            </a:r>
          </a:p>
          <a:p>
            <a:r>
              <a:rPr lang="ru-RU" sz="2800" b="1" dirty="0" smtClean="0"/>
              <a:t>И что за «царапки» </a:t>
            </a:r>
          </a:p>
          <a:p>
            <a:r>
              <a:rPr lang="ru-RU" sz="2800" b="1" dirty="0" smtClean="0"/>
              <a:t>он оставляет?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Простейшие</a:t>
            </a:r>
            <a:r>
              <a:rPr lang="ru-RU" dirty="0" smtClean="0"/>
              <a:t>:25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28800"/>
            <a:ext cx="821925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Ответить на два вопроса: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одноклеточность накладывает ограничения на размеры организма?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одноклеточные обходят эти ограничения?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3. Беспозвоночные</a:t>
            </a:r>
            <a:r>
              <a:rPr lang="ru-RU" sz="4000" dirty="0" smtClean="0"/>
              <a:t>: 5 баллов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К какому типу относится животное на фото?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17414" name="Picture 6" descr="http://ivzodiak.ucoz.ru/5865b1856e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3. Беспозвоночные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/>
              <a:t>О каком типе животных идет речь в описании?</a:t>
            </a:r>
          </a:p>
          <a:p>
            <a:r>
              <a:rPr lang="ru-RU" sz="2200" dirty="0" smtClean="0"/>
              <a:t>«Это тип водных животных, причем совершенно не похожий ни на один из других типов. Недаром долгое время их и не считали животными - настолько необычно строение их тела, образ жизни и внешность. Скорее их можно было бы отнести к растениям-водорослям - они не передвигаются в воде, ведут сидячий образ жизни и совершенно не реагируют на внешние раздражители - если попытаться взять в руки, она не только не окажет сопротивления, но и никак не отреагирует на такие действия. По этой причине их раньше относили к промежуточной форме между растениями и животными, называя их зоофитами. </a:t>
            </a:r>
            <a:br>
              <a:rPr lang="ru-RU" sz="2200" dirty="0" smtClean="0"/>
            </a:br>
            <a:r>
              <a:rPr lang="ru-RU" sz="2200" dirty="0" smtClean="0"/>
              <a:t>Но в настоящее время авторитетными учеными убедительно доказано, что они - самые настоящие животные, имеющие некоторые уникальные свойства строения организма. Впрочем, организмом можно назвать лишь условно - клетки, составляющие их тело, почти не взаимодействуют друг с другом, проявляя самостоятельность в существовании. Словно мы имеем дело со скоплением живых клеток, собравшихся в единую группу для совместного проживания и поддерживающих едва заметную связь между собой. Это один из примеров уникальности организма - </a:t>
            </a:r>
            <a:r>
              <a:rPr lang="ru-RU" sz="2200" dirty="0" err="1" smtClean="0"/>
              <a:t>недифференцированность</a:t>
            </a:r>
            <a:r>
              <a:rPr lang="ru-RU" sz="2200" dirty="0" smtClean="0"/>
              <a:t> и автономность составляющих его клеток. </a:t>
            </a:r>
            <a:br>
              <a:rPr lang="ru-RU" sz="2200" dirty="0" smtClean="0"/>
            </a:br>
            <a:endParaRPr lang="ru-RU" sz="2200" dirty="0" smtClean="0"/>
          </a:p>
          <a:p>
            <a:endParaRPr lang="ru-RU" sz="4400" dirty="0" smtClean="0"/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3. Беспозвоночные</a:t>
            </a:r>
            <a:r>
              <a:rPr lang="ru-RU" dirty="0" smtClean="0"/>
              <a:t>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309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/>
              <a:t>Решите </a:t>
            </a:r>
            <a:r>
              <a:rPr lang="ru-RU" sz="3600" b="1" dirty="0" err="1" smtClean="0"/>
              <a:t>аннограммы</a:t>
            </a:r>
            <a:r>
              <a:rPr lang="ru-RU" sz="3600" b="1" dirty="0" smtClean="0"/>
              <a:t>. А затем скажите, к какому типу относятся перечисленные животные?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err="1" smtClean="0"/>
              <a:t>лбаяе</a:t>
            </a:r>
            <a:r>
              <a:rPr lang="ru-RU" dirty="0" smtClean="0"/>
              <a:t> </a:t>
            </a:r>
            <a:r>
              <a:rPr lang="ru-RU" dirty="0" err="1" smtClean="0"/>
              <a:t>нраалпяи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ыйнпчееночо</a:t>
            </a:r>
            <a:r>
              <a:rPr lang="ru-RU" dirty="0" smtClean="0"/>
              <a:t> </a:t>
            </a:r>
            <a:r>
              <a:rPr lang="ru-RU" dirty="0" err="1" smtClean="0"/>
              <a:t>щькисаосль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сойноив</a:t>
            </a:r>
            <a:r>
              <a:rPr lang="ru-RU" dirty="0" smtClean="0"/>
              <a:t> </a:t>
            </a:r>
            <a:r>
              <a:rPr lang="ru-RU" dirty="0" err="1" smtClean="0"/>
              <a:t>непьце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чбыйи</a:t>
            </a:r>
            <a:r>
              <a:rPr lang="ru-RU" dirty="0" smtClean="0"/>
              <a:t> </a:t>
            </a:r>
            <a:r>
              <a:rPr lang="ru-RU" dirty="0" err="1" smtClean="0"/>
              <a:t>непьце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3. Беспозвоночные</a:t>
            </a:r>
            <a:r>
              <a:rPr lang="ru-RU" dirty="0" smtClean="0"/>
              <a:t>: 20 баллов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14338" name="Picture 2" descr="&amp;Vcy;&amp;icy;&amp;ncy;&amp;ocy;&amp;gcy;&amp;rcy;&amp;acy;&amp;dcy;&amp;ncy;&amp;acy;&amp;yacy; &amp;ucy;&amp;lcy;&amp;icy;&amp;tcy;&amp;kcy;&amp;acy; &amp;Kcy;&amp;tcy;&amp;ocy; &amp;zcy;&amp;dcy;&amp;iecy;&amp;scy;&amp;softcy; &amp;lcy;&amp;icy;&amp;shcy;&amp;ncy;&amp;icy;&amp;jcy;? &amp;Pcy;&amp;ocy;&amp;chcy;&amp;iecy;&amp;mcy;&amp;ucy;? &amp;ZHcy;&amp;iecy;&amp;mcy;&amp;chcy;&amp;ucy;&amp;zhcy;&amp;ncy;&amp;icy;&amp;tscy;&amp;acy;. &amp;Kcy;&amp;acy;&amp;lcy;&amp;softcy;&amp;mcy;&amp;acy;&amp;rcy; &amp;Ucy;&amp;scy;&amp;tcy;&amp;rcy;&amp;icy;&amp;tscy;&amp;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18709"/>
            <a:ext cx="7416824" cy="55626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908720"/>
            <a:ext cx="489654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Логическая задача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444044"/>
            <a:ext cx="314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Указать </a:t>
            </a:r>
            <a:r>
              <a:rPr lang="ru-RU" b="1" u="sng" dirty="0" smtClean="0"/>
              <a:t>два</a:t>
            </a:r>
            <a:r>
              <a:rPr lang="ru-RU" b="1" dirty="0" smtClean="0"/>
              <a:t> варианта ответа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3. Беспозвоночные</a:t>
            </a:r>
            <a:r>
              <a:rPr lang="ru-RU" dirty="0" smtClean="0"/>
              <a:t>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760640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dirty="0" smtClean="0"/>
              <a:t>Сможете ли вы узнать насекомых по описанию? </a:t>
            </a:r>
          </a:p>
          <a:p>
            <a:pPr>
              <a:buNone/>
            </a:pPr>
            <a:r>
              <a:rPr lang="ru-RU" sz="4000" dirty="0" smtClean="0"/>
              <a:t>1.   «Это насекомое широко распространено в наших водоемах. На конечностях у него – «тапочки» из мягких непромокаемых волосков. Питается оно мелкими насекомыми. Осенью выходит на сушу и прячется на зимовку в мох. У него, как и у большинства насекомых, есть крылышки, но пользуется оно ими редко, лишь когда водоем пересохнет. По земле ходит неуклюже, ковыляя, зато по воде бегает как фигурист по льду» </a:t>
            </a:r>
            <a:r>
              <a:rPr lang="ru-RU" sz="4000" i="1" dirty="0" smtClean="0"/>
              <a:t>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2.   «Это насекомое живет в водоемах. Вылупившись из яйца, его личинка обитает под водой до 2-х лет, охотясь на мелкую живность с помощью огромной, снабженной крючками, нижней губы, служащей для захватывания добычи. Через два года личинка выходит на поверхность, линяет и превращается в красавицу с голубыми крыльями и огромными глазами. Привычек своих не меняет, и во взрослом возрасте это – хищник. Охотится она на лету, причем скорость полета может достигать 50 </a:t>
            </a:r>
            <a:r>
              <a:rPr lang="ru-RU" sz="4000" dirty="0" err="1" smtClean="0"/>
              <a:t>км\час</a:t>
            </a:r>
            <a:r>
              <a:rPr lang="ru-RU" sz="4000" dirty="0" smtClean="0"/>
              <a:t>»</a:t>
            </a:r>
          </a:p>
          <a:p>
            <a:pPr>
              <a:buNone/>
            </a:pPr>
            <a:r>
              <a:rPr lang="ru-RU" sz="4000" dirty="0" smtClean="0"/>
              <a:t>3.   « Насекомые с колюще-сосущим ротовым аппаратом, нападают на животных и человека, кровожадны только самки. Личинки развиваются в воде, питаясь мертвыми остатками растений и мелких водных животных. Передают опасные болезни» </a:t>
            </a:r>
          </a:p>
          <a:p>
            <a:pPr>
              <a:buNone/>
            </a:pPr>
            <a:r>
              <a:rPr lang="ru-RU" sz="4000" dirty="0" smtClean="0"/>
              <a:t>4.   « Домашние насекомые, живут семьями. Имеют </a:t>
            </a:r>
            <a:r>
              <a:rPr lang="ru-RU" sz="4000" dirty="0" err="1" smtClean="0"/>
              <a:t>грызуще</a:t>
            </a:r>
            <a:r>
              <a:rPr lang="ru-RU" sz="4000" dirty="0" smtClean="0"/>
              <a:t> - лижущий ротовой аппарат. На конечностях имеют «корзиночки». У этих насекомых сложное поведение, обладают инстинктом. Являются главными опылителями цветковых растений» </a:t>
            </a:r>
          </a:p>
          <a:p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4. Позвоночные. Рыбы. Земноводные. Рептилии</a:t>
            </a:r>
            <a:r>
              <a:rPr lang="ru-RU" sz="3600" dirty="0" smtClean="0"/>
              <a:t>: 5 баллов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268761"/>
            <a:ext cx="814724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Живой организм не может обходиться без воды. Но вот гремучая змея, обитающая в пустынях юго-запада США, никогда не пьет воду. Как она решает «водную» проблему?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echoru.com/Portals/0/121/133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4248472" cy="269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27384"/>
            <a:ext cx="9001000" cy="10081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Разминка:</a:t>
            </a:r>
            <a:r>
              <a:rPr lang="ru-RU" sz="4000" dirty="0" smtClean="0"/>
              <a:t> 5 баллов за верный ответ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836712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Наука о животных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78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Известковые, кремневые, роговые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772816"/>
            <a:ext cx="360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</a:t>
            </a:r>
            <a:r>
              <a:rPr lang="ru-RU" dirty="0" smtClean="0"/>
              <a:t>Область распространения жизни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204864"/>
            <a:ext cx="771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r>
              <a:rPr lang="ru-RU" dirty="0" smtClean="0"/>
              <a:t>Участок территории (акватории) на котором сохраняются в естественном</a:t>
            </a:r>
          </a:p>
          <a:p>
            <a:r>
              <a:rPr lang="ru-RU" dirty="0" smtClean="0"/>
              <a:t> состоянии весь его природный комплекс.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1335" y="2996952"/>
            <a:ext cx="669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5.</a:t>
            </a:r>
            <a:r>
              <a:rPr lang="ru-RU" dirty="0" smtClean="0"/>
              <a:t>У амебы и эвглены их по одному, а у инфузории два (органоид).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573016"/>
            <a:ext cx="393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6. </a:t>
            </a:r>
            <a:r>
              <a:rPr lang="ru-RU" dirty="0" smtClean="0"/>
              <a:t>Эктодерма, мезодерма, энтодерма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4149080"/>
            <a:ext cx="295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7. </a:t>
            </a:r>
            <a:r>
              <a:rPr lang="ru-RU" dirty="0" smtClean="0"/>
              <a:t>Пассивно парящие в воде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4653136"/>
            <a:ext cx="391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8.</a:t>
            </a:r>
            <a:r>
              <a:rPr lang="ru-RU" dirty="0" smtClean="0"/>
              <a:t>Общественные животные (пример)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5229200"/>
            <a:ext cx="603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9.</a:t>
            </a:r>
            <a:r>
              <a:rPr lang="ru-RU" dirty="0" smtClean="0"/>
              <a:t>Яйцо – червеобразная личинка- куколка – взрослая особь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733256"/>
            <a:ext cx="445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10. </a:t>
            </a:r>
            <a:r>
              <a:rPr lang="ru-RU" dirty="0" smtClean="0"/>
              <a:t>Предполагаемые предки земноводных.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4. Позвоночные. Рыбы. Земноводные. Рептилии</a:t>
            </a:r>
            <a:r>
              <a:rPr lang="ru-RU" sz="3600" dirty="0" smtClean="0"/>
              <a:t>:10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txBody>
          <a:bodyPr>
            <a:normAutofit fontScale="62500" lnSpcReduction="20000"/>
          </a:bodyPr>
          <a:lstStyle/>
          <a:p>
            <a:r>
              <a:rPr lang="ru-RU" sz="4000" i="1" dirty="0" smtClean="0"/>
              <a:t>Какое животное лишнее в этой компании? Почему?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633077" y="2051556"/>
            <a:ext cx="5747235" cy="4689812"/>
            <a:chOff x="1417053" y="2060848"/>
            <a:chExt cx="5747235" cy="4689812"/>
          </a:xfrm>
        </p:grpSpPr>
        <p:pic>
          <p:nvPicPr>
            <p:cNvPr id="11266" name="Picture 2" descr="http://www.zooclub.ru/attach/182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096852"/>
              <a:ext cx="2448272" cy="1836204"/>
            </a:xfrm>
            <a:prstGeom prst="rect">
              <a:avLst/>
            </a:prstGeom>
            <a:noFill/>
          </p:spPr>
        </p:pic>
        <p:pic>
          <p:nvPicPr>
            <p:cNvPr id="11268" name="Picture 4" descr="http://www.cryptomundo.com/wp-content/uploads/anaconda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7053" y="4725144"/>
              <a:ext cx="2434867" cy="1677566"/>
            </a:xfrm>
            <a:prstGeom prst="rect">
              <a:avLst/>
            </a:prstGeom>
            <a:noFill/>
          </p:spPr>
        </p:pic>
        <p:pic>
          <p:nvPicPr>
            <p:cNvPr id="11270" name="Picture 6" descr="http://www.wikihow.com/images/b/b4/Fire-Salamander-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2060848"/>
              <a:ext cx="2232248" cy="2232248"/>
            </a:xfrm>
            <a:prstGeom prst="rect">
              <a:avLst/>
            </a:prstGeom>
            <a:noFill/>
          </p:spPr>
        </p:pic>
        <p:pic>
          <p:nvPicPr>
            <p:cNvPr id="11272" name="Picture 8" descr="http://im2-tub-ru.yandex.net/i?id=65293143-62-72&amp;n=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3224" y="4376514"/>
              <a:ext cx="2481064" cy="186079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356670" y="3933056"/>
              <a:ext cx="12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аллигатор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3728" y="6381328"/>
              <a:ext cx="112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анаконда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9712" y="4365104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саламандра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29444" y="6309320"/>
              <a:ext cx="1086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черепаха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4. Позвоночные. Рыбы. Земноводные. Рептилии</a:t>
            </a:r>
            <a:r>
              <a:rPr lang="ru-RU" sz="3600" dirty="0" smtClean="0"/>
              <a:t>: 15 баллов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54077" y="3284984"/>
            <a:ext cx="5765779" cy="2736304"/>
            <a:chOff x="1454077" y="3212976"/>
            <a:chExt cx="5765779" cy="2736304"/>
          </a:xfrm>
        </p:grpSpPr>
        <p:pic>
          <p:nvPicPr>
            <p:cNvPr id="12" name="Picture 2" descr="http://survinat.ru/wp-content/uploads/2011-10-27/kak-izbezhat-ukusa-yadovitoj-zmei_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4077" y="3212976"/>
              <a:ext cx="5765779" cy="2736304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2195736" y="5229200"/>
              <a:ext cx="4536504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Следы укусов змей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56184"/>
          </a:xfrm>
        </p:spPr>
        <p:txBody>
          <a:bodyPr>
            <a:normAutofit/>
          </a:bodyPr>
          <a:lstStyle/>
          <a:p>
            <a:pPr lvl="0"/>
            <a:r>
              <a:rPr lang="ru-RU" i="1" dirty="0" smtClean="0"/>
              <a:t>Как можно различить укус двух змей: ядовитой и неядовитой?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4. Позвоночные. Рыбы. Земноводные. Рептилии</a:t>
            </a:r>
            <a:r>
              <a:rPr lang="ru-RU" sz="3600" dirty="0" smtClean="0"/>
              <a:t>: 20 баллов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8" name="Picture 2" descr="http://i020.radikal.ru/1002/74/01c655765b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12778"/>
            <a:ext cx="2880320" cy="2200598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07504" y="1196752"/>
            <a:ext cx="8856984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этих животных в переводе с греческого  означает «каменный червь». Они представляют собой наиболее крупные формы современных рептилий и являются последними потомками той ветви, к которой принадлежали динозавры.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период размножения самка выходит на песчаный берег и роет яму, глубина которой зависит от того, где она расположена: в тени — мельче, на солнце — глубже. В эту яму она ночью откладывает до 50—60 яиц и забрасывает их песком или листьями. Развитие зародышей в яйцах (инкубация) длится около 90 дней, в течение которых самка, не питаясь, остается постоянно у гнезда и охраняет кладку. Из некоторых яиц вылупляются самцы, а из некоторых самки. Причем в кладке, как правило, преобладает количество детенышей одного пола.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4157700" y="4797152"/>
            <a:ext cx="4829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 smtClean="0"/>
              <a:t>Ответить на три вопроса:</a:t>
            </a:r>
          </a:p>
          <a:p>
            <a:pPr lvl="0"/>
            <a:r>
              <a:rPr lang="ru-RU" sz="2000" dirty="0" smtClean="0"/>
              <a:t>1.О каких животных идет речь? </a:t>
            </a:r>
          </a:p>
          <a:p>
            <a:pPr lvl="0"/>
            <a:r>
              <a:rPr lang="ru-RU" sz="2000" dirty="0" smtClean="0"/>
              <a:t>2.От чего зависит пол потомства?</a:t>
            </a:r>
          </a:p>
          <a:p>
            <a:pPr lvl="0"/>
            <a:r>
              <a:rPr lang="ru-RU" sz="2000" dirty="0" smtClean="0"/>
              <a:t>3.Когда появляются самцы, а когда самки?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4. Позвоночные. Рыбы. Земноводные. Рептилии</a:t>
            </a:r>
            <a:r>
              <a:rPr lang="ru-RU" sz="3600" dirty="0" smtClean="0"/>
              <a:t>: 25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/>
              <a:t>Ответить на вопросы: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Какая пресноводная рыба называется так же, как и река на Дальнем Востоке?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Название, какого итальянского города, превратится в название рыбы, если его прочитать наоборот?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Эта вкусная рыба названа в честь средиземноморского острова. Близ него образован и ее первый промысел?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Уберите три последние буквы – и горы в Европе превратятся в рыбу…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Позвоночные. Птицы. Млекопитающие</a:t>
            </a:r>
            <a:r>
              <a:rPr lang="ru-RU" dirty="0" smtClean="0"/>
              <a:t>:5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900807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В сказке «Конёк-горбунок» есть фраза «</a:t>
            </a:r>
            <a:r>
              <a:rPr lang="ru-RU" sz="4000" dirty="0" err="1" smtClean="0"/>
              <a:t>Чудо-юдо</a:t>
            </a:r>
            <a:r>
              <a:rPr lang="ru-RU" sz="4000" dirty="0" smtClean="0"/>
              <a:t> рыба-кит». Что неверно в этой фразе с точки зрения биологии?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96336" y="6237312"/>
            <a:ext cx="10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7170" name="Picture 2" descr="http://babanata.ru/wp-content/uploads/2013/04/dmitriev-d-008-1024x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4392488" cy="323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Позвоночные. Птицы. Млекопитающие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Многие века короткое название этого животного звучало, как сигнал тревоги. Его называли бирюк, серый помещик, бич всего живого. С ним связаны мрачные народные поверья, его именем названы многие ядовитые растения и т.д. О ком идёт речь?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71793" y="6309320"/>
            <a:ext cx="10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Позвоночные. Птицы. Млекопитающие</a:t>
            </a:r>
            <a:r>
              <a:rPr lang="ru-RU" dirty="0" smtClean="0"/>
              <a:t>:15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/>
          <a:lstStyle/>
          <a:p>
            <a:r>
              <a:rPr lang="ru-RU" dirty="0" smtClean="0"/>
              <a:t>Какие животные состоят в штате (то есть являются официальными работниками) почтовых отделений Лондона?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43801" y="623731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5122" name="Picture 2" descr="http://www.visualphotos.com/photo/2x4745290/person_putting_postcard_in_post_box_london_is098uq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4536504" cy="3161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 Позвоночные. Птицы. Млекопитающие</a:t>
            </a:r>
            <a:r>
              <a:rPr lang="ru-RU" dirty="0" smtClean="0"/>
              <a:t>:20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Угадайте птицу по отрывку из художественного произведения Л.Л. Семаго «Золотая флейта: Рассказы натуралиста» :</a:t>
            </a:r>
          </a:p>
          <a:p>
            <a:r>
              <a:rPr lang="ru-RU" dirty="0" smtClean="0"/>
              <a:t>«В таком возрасте у птенцов необыкновенно добродушный вид. Еще не выросли тонкие ушки-рожки, как у взрослых, и вместо их над глазами, как шишки, два коротеньких пучка пуха. И вся голова в густом пуху, таком мягком и нежном, что ладонь не чувствует его прикосновения. В хвосте и крыльях уже настоящие полетные перья, а на боках, на груди такой же пушистый </a:t>
            </a:r>
            <a:r>
              <a:rPr lang="ru-RU" dirty="0" err="1" smtClean="0"/>
              <a:t>полупух-полуперо</a:t>
            </a:r>
            <a:r>
              <a:rPr lang="ru-RU" dirty="0" smtClean="0"/>
              <a:t>. Головастый птенец в темной пуховой маске похож на простодушного гномика, заблудившегося в ночном лесу и не попавшего к своим. Не найдя ход под землю, кряхтя, взобрался он на дерево, чтобы там отсидеться до вечера, и притих, нахлобучив парик-невидимку. Не птица сидит на ветке, а один парик. Под париком короткий, круто загнутый клюв и пара ярких глаз. Кажется, что такие яркие глаза должны светиться в темноте. Но не светятся… глаза ни своим, ни отраженным светом. Ночью яркая радужка растягивается в узкое кольцо, и почти весь глаз занимает огромный черный зрачок. Днем зрачок чуть больше просяного зерна, а глаз как желтых фонарь.»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8344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 Позвоночные. Птицы. Млекопитающие</a:t>
            </a:r>
            <a:r>
              <a:rPr lang="ru-RU" dirty="0" smtClean="0"/>
              <a:t>:25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/>
              <a:t>Найдите 10 ошибок в тексте:</a:t>
            </a:r>
          </a:p>
          <a:p>
            <a:pPr algn="ctr">
              <a:buNone/>
            </a:pPr>
            <a:r>
              <a:rPr lang="ru-RU" sz="4000" i="1" dirty="0" smtClean="0"/>
              <a:t>Сон в летнюю ночь.</a:t>
            </a:r>
          </a:p>
          <a:p>
            <a:r>
              <a:rPr lang="ru-RU" sz="4000" dirty="0" smtClean="0"/>
              <a:t>Опускается ночная мгла. Сороки, каркая, оповещают весь лес, что пора занимать свои норы и гнезда. Лебеди шумно бьют крыльями в кустах и собираются в стаи, чистят перья перед сном. Две совы, прижавшись друг к другу, сидят на ветке дерева. Они наелись желудей и вот-вот заснут на всю ночь. Клест, прилетев в гнездо к своим недавно вылупившимся птенцам, кормят их на ночь ягодами ранетки и рябины. Пара </a:t>
            </a:r>
            <a:r>
              <a:rPr lang="ru-RU" sz="4000" dirty="0" err="1" smtClean="0"/>
              <a:t>мышанок</a:t>
            </a:r>
            <a:r>
              <a:rPr lang="ru-RU" sz="4000" dirty="0" smtClean="0"/>
              <a:t> с шумом пролетала над верхушками деревьев. Где-то вдалеке слышны так похожие на кошачье мяуканье крики зяблика. Вот из чащи показался черный дрозд. Он совсем недавно вернулся с зимовки из теплых стран и сейчас у него идет активный период поиска самки и постройки гнезда. Все устроились на ночлег. Наступила тишина. Лишь изредка слышно одиноко стрекочущих кузнечиков.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43801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спасибо за чудесную игру!</a:t>
            </a:r>
            <a:endParaRPr lang="ru-RU" dirty="0"/>
          </a:p>
        </p:txBody>
      </p:sp>
      <p:pic>
        <p:nvPicPr>
          <p:cNvPr id="1026" name="Picture 2" descr="C:\Users\Администратор\Desktop\свежие статьи\конкурс СЕКРЕТЫ к моей семьи\mh5mMSf3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8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p12.nevsepic.com.ua/92/1348494045-342099-wallcoo_com_cg_seasons_winter_christmas_hs176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2943" cy="6858001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543216"/>
          <a:ext cx="8929717" cy="547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85"/>
                <a:gridCol w="937607"/>
                <a:gridCol w="1093875"/>
                <a:gridCol w="1172010"/>
                <a:gridCol w="1093875"/>
                <a:gridCol w="1026965"/>
              </a:tblGrid>
              <a:tr h="10567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категория</a:t>
                      </a:r>
                      <a:endParaRPr lang="ru-RU" sz="3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количество баллов за правильный ответ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1.</a:t>
                      </a:r>
                      <a:r>
                        <a:rPr lang="ru-RU" sz="2400" b="1" baseline="0" dirty="0" smtClean="0"/>
                        <a:t> Давно забытое старое </a:t>
                      </a:r>
                      <a:r>
                        <a:rPr lang="ru-RU" sz="1600" baseline="0" dirty="0" smtClean="0"/>
                        <a:t>(науки,  ученые, история открытий)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2.</a:t>
                      </a:r>
                      <a:r>
                        <a:rPr lang="ru-RU" sz="2400" b="1" baseline="0" dirty="0" smtClean="0"/>
                        <a:t> Простейшие </a:t>
                      </a:r>
                      <a:r>
                        <a:rPr lang="ru-RU" sz="1600" b="0" baseline="0" dirty="0" smtClean="0"/>
                        <a:t>(корненожки, жгутиконосцы, инфузории и т.д.)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8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9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0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1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2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3. Беспозвоночные</a:t>
                      </a:r>
                    </a:p>
                    <a:p>
                      <a:pPr algn="ctr"/>
                      <a:r>
                        <a:rPr lang="ru-RU" sz="1600" b="0" dirty="0" smtClean="0"/>
                        <a:t>(губки,</a:t>
                      </a:r>
                      <a:r>
                        <a:rPr lang="ru-RU" sz="1600" b="0" baseline="0" dirty="0" smtClean="0"/>
                        <a:t> кишечнополостные, черви, моллюски, иглокожие, членистоногие)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3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4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5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7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4. Позвоночные.</a:t>
                      </a:r>
                      <a:r>
                        <a:rPr lang="ru-RU" sz="2400" b="1" baseline="0" dirty="0" smtClean="0"/>
                        <a:t> Рыбы. Земноводные. Рептилии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8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9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0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1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2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8665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5. Позвоночные.</a:t>
                      </a:r>
                      <a:r>
                        <a:rPr lang="ru-RU" sz="2400" b="1" baseline="0" dirty="0" smtClean="0"/>
                        <a:t> Птицы. Млекопитающие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3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4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5" action="ppaction://hlinksldjump"/>
                        </a:rPr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27" action="ppaction://hlinksldjump"/>
                        </a:rPr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637203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8" action="ppaction://hlinksldjump"/>
              </a:rPr>
              <a:t>The end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 называется раздел биологии, призванный создать стойкую систему органического мира, вследствие деления по конкретным признакам?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Назовите науки изучающие насекомых, рыб и птиц.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15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Назовите ученого, который предпринимал первые попытки систематизировать накопленные знания в виде «Лестницы существ» еще в 4 веке до н.э.?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" y="1052736"/>
            <a:ext cx="8579296" cy="496855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Ответить на два вопроса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имя ученого, который ввел в науку систематические категории?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пропущено?</a:t>
            </a:r>
          </a:p>
          <a:p>
            <a:r>
              <a:rPr lang="ru-RU" i="1" dirty="0" smtClean="0"/>
              <a:t>Царство:</a:t>
            </a:r>
            <a:r>
              <a:rPr lang="ru-RU" dirty="0" smtClean="0"/>
              <a:t> _________1________</a:t>
            </a:r>
          </a:p>
          <a:p>
            <a:r>
              <a:rPr lang="ru-RU" i="1" dirty="0" smtClean="0"/>
              <a:t>Тип:</a:t>
            </a:r>
            <a:r>
              <a:rPr lang="ru-RU" dirty="0" smtClean="0"/>
              <a:t>  Хордовые</a:t>
            </a:r>
          </a:p>
          <a:p>
            <a:r>
              <a:rPr lang="ru-RU" i="1" dirty="0" smtClean="0"/>
              <a:t>Подтип</a:t>
            </a:r>
            <a:r>
              <a:rPr lang="ru-RU" dirty="0" smtClean="0"/>
              <a:t>: Позвоночные</a:t>
            </a:r>
          </a:p>
          <a:p>
            <a:r>
              <a:rPr lang="ru-RU" i="1" dirty="0" smtClean="0"/>
              <a:t>Класс</a:t>
            </a:r>
            <a:r>
              <a:rPr lang="ru-RU" dirty="0" smtClean="0"/>
              <a:t>:  Млекопитающие</a:t>
            </a:r>
          </a:p>
          <a:p>
            <a:r>
              <a:rPr lang="ru-RU" i="1" dirty="0" smtClean="0"/>
              <a:t>Отряд</a:t>
            </a:r>
            <a:r>
              <a:rPr lang="ru-RU" dirty="0" smtClean="0"/>
              <a:t>:  __________2________ </a:t>
            </a:r>
          </a:p>
          <a:p>
            <a:r>
              <a:rPr lang="ru-RU" i="1" dirty="0" smtClean="0"/>
              <a:t>Семейство:</a:t>
            </a:r>
            <a:r>
              <a:rPr lang="ru-RU" dirty="0" smtClean="0"/>
              <a:t>  Гоминиды (человекообразные обезьяны)</a:t>
            </a:r>
          </a:p>
          <a:p>
            <a:r>
              <a:rPr lang="ru-RU" i="1" dirty="0" smtClean="0"/>
              <a:t>Род</a:t>
            </a:r>
            <a:r>
              <a:rPr lang="ru-RU" dirty="0" smtClean="0"/>
              <a:t>:  _________3___________</a:t>
            </a:r>
          </a:p>
          <a:p>
            <a:r>
              <a:rPr lang="ru-RU" i="1" dirty="0" smtClean="0"/>
              <a:t>Вид</a:t>
            </a:r>
            <a:r>
              <a:rPr lang="ru-RU" dirty="0" smtClean="0"/>
              <a:t>:  </a:t>
            </a:r>
            <a:r>
              <a:rPr lang="ru-RU" b="1" dirty="0" smtClean="0"/>
              <a:t>Карликовый шимпанзе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Давно забытое старое </a:t>
            </a:r>
            <a:r>
              <a:rPr lang="ru-RU" dirty="0" smtClean="0"/>
              <a:t>: 25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4330824" cy="5400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  <p:pic>
        <p:nvPicPr>
          <p:cNvPr id="23554" name="Picture 2" descr="http://www.pereprava.org/uploads/posts/1329115094_lomonosov-e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2348880"/>
            <a:ext cx="6457950" cy="3867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641574"/>
            <a:ext cx="43941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Этот ученый говорил</a:t>
            </a:r>
          </a:p>
          <a:p>
            <a:r>
              <a:rPr lang="ru-RU" sz="2400" dirty="0" smtClean="0"/>
              <a:t> «…видимые телесные на земле</a:t>
            </a:r>
          </a:p>
          <a:p>
            <a:r>
              <a:rPr lang="ru-RU" sz="2400" dirty="0" smtClean="0"/>
              <a:t> вещи и весь мир не в таком </a:t>
            </a:r>
          </a:p>
          <a:p>
            <a:r>
              <a:rPr lang="ru-RU" sz="2400" dirty="0" smtClean="0"/>
              <a:t>состоянии были …</a:t>
            </a:r>
          </a:p>
          <a:p>
            <a:r>
              <a:rPr lang="ru-RU" sz="2400" dirty="0" smtClean="0"/>
              <a:t>как ныне находим, </a:t>
            </a:r>
          </a:p>
          <a:p>
            <a:r>
              <a:rPr lang="ru-RU" sz="2400" dirty="0" smtClean="0"/>
              <a:t>но великие происходили </a:t>
            </a:r>
          </a:p>
          <a:p>
            <a:r>
              <a:rPr lang="ru-RU" sz="2400" dirty="0" smtClean="0"/>
              <a:t>в нем перемены»</a:t>
            </a:r>
          </a:p>
          <a:p>
            <a:r>
              <a:rPr lang="ru-RU" sz="2400" dirty="0" smtClean="0"/>
              <a:t>Назовите его имя.</a:t>
            </a:r>
          </a:p>
          <a:p>
            <a:r>
              <a:rPr lang="ru-RU" sz="2400" dirty="0" smtClean="0"/>
              <a:t>О каком процессе</a:t>
            </a:r>
          </a:p>
          <a:p>
            <a:r>
              <a:rPr lang="ru-RU" sz="2400" dirty="0" smtClean="0"/>
              <a:t>Говорил ученый?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Простейшие</a:t>
            </a:r>
            <a:r>
              <a:rPr lang="ru-RU" dirty="0" smtClean="0"/>
              <a:t>: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16225"/>
            <a:ext cx="8229600" cy="1108719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smtClean="0"/>
              <a:t>Каким образом простейшие переносят неблагоприятные условия?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705097" y="630932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вопросы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1727</Words>
  <Application>Microsoft Office PowerPoint</Application>
  <PresentationFormat>Экран (4:3)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«Кто? Как? Почему?  Играя, вспоминаем» 7 класс</vt:lpstr>
      <vt:lpstr>Разминка: 5 баллов за верный ответ </vt:lpstr>
      <vt:lpstr>Слайд 3</vt:lpstr>
      <vt:lpstr>1. Давно забытое старое : 5 баллов</vt:lpstr>
      <vt:lpstr>1. Давно забытое старое : 10 баллов</vt:lpstr>
      <vt:lpstr>1. Давно забытое старое : 15 баллов</vt:lpstr>
      <vt:lpstr>1. Давно забытое старое : 20 баллов</vt:lpstr>
      <vt:lpstr>1. Давно забытое старое : 25 баллов</vt:lpstr>
      <vt:lpstr>2. Простейшие: 5 баллов</vt:lpstr>
      <vt:lpstr>2. Простейшие: 10 баллов</vt:lpstr>
      <vt:lpstr>2. Простейшие: 15 баллов</vt:lpstr>
      <vt:lpstr>2. Простейшие:20 баллов</vt:lpstr>
      <vt:lpstr>2. Простейшие:25 баллов</vt:lpstr>
      <vt:lpstr>3. Беспозвоночные: 5 баллов</vt:lpstr>
      <vt:lpstr>3. Беспозвоночные: 10 баллов</vt:lpstr>
      <vt:lpstr>3. Беспозвоночные: 15 баллов</vt:lpstr>
      <vt:lpstr>3. Беспозвоночные: 20 баллов</vt:lpstr>
      <vt:lpstr>3. Беспозвоночные: 25 баллов</vt:lpstr>
      <vt:lpstr>4. Позвоночные. Рыбы. Земноводные. Рептилии: 5 баллов</vt:lpstr>
      <vt:lpstr>4. Позвоночные. Рыбы. Земноводные. Рептилии:10 баллов</vt:lpstr>
      <vt:lpstr>4. Позвоночные. Рыбы. Земноводные. Рептилии: 15 баллов</vt:lpstr>
      <vt:lpstr>4. Позвоночные. Рыбы. Земноводные. Рептилии: 20 баллов</vt:lpstr>
      <vt:lpstr>4. Позвоночные. Рыбы. Земноводные. Рептилии: 25 баллов</vt:lpstr>
      <vt:lpstr>5. Позвоночные. Птицы. Млекопитающие:5 баллов</vt:lpstr>
      <vt:lpstr>5. Позвоночные. Птицы. Млекопитающие: 10 баллов</vt:lpstr>
      <vt:lpstr>5. Позвоночные. Птицы. Млекопитающие:15 баллов</vt:lpstr>
      <vt:lpstr>5. Позвоночные. Птицы. Млекопитающие:20 баллов</vt:lpstr>
      <vt:lpstr>5. Позвоночные. Птицы. Млекопитающие:25 баллов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кухни моей семьи</dc:title>
  <dc:creator>Администратор</dc:creator>
  <cp:lastModifiedBy>DNA7 X64</cp:lastModifiedBy>
  <cp:revision>139</cp:revision>
  <dcterms:created xsi:type="dcterms:W3CDTF">2013-10-07T13:04:59Z</dcterms:created>
  <dcterms:modified xsi:type="dcterms:W3CDTF">2014-02-03T17:39:33Z</dcterms:modified>
</cp:coreProperties>
</file>