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300" r:id="rId2"/>
    <p:sldId id="256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5" r:id="rId25"/>
    <p:sldId id="296" r:id="rId26"/>
    <p:sldId id="297" r:id="rId27"/>
    <p:sldId id="298" r:id="rId28"/>
    <p:sldId id="299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2A873-B357-4038-A991-1A748D88B5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537D9-8B3E-4D07-A072-0EAC002B9B43}">
      <dgm:prSet phldrT="[Текст]" custT="1"/>
      <dgm:spPr/>
      <dgm:t>
        <a:bodyPr/>
        <a:lstStyle/>
        <a:p>
          <a:r>
            <a:rPr lang="ru-RU" sz="2000" b="1" dirty="0" smtClean="0"/>
            <a:t>Органоиды </a:t>
          </a:r>
          <a:endParaRPr lang="ru-RU" sz="2000" b="1" dirty="0"/>
        </a:p>
      </dgm:t>
    </dgm:pt>
    <dgm:pt modelId="{7FA5F5FE-E7CE-46CE-86EC-7F8671D80E7D}" type="parTrans" cxnId="{C2BBD7F6-395A-48C8-A559-0BE40688BBC2}">
      <dgm:prSet/>
      <dgm:spPr/>
      <dgm:t>
        <a:bodyPr/>
        <a:lstStyle/>
        <a:p>
          <a:endParaRPr lang="ru-RU"/>
        </a:p>
      </dgm:t>
    </dgm:pt>
    <dgm:pt modelId="{164F7FF7-58C7-4216-9C6F-5CD349B68347}" type="sibTrans" cxnId="{C2BBD7F6-395A-48C8-A559-0BE40688BBC2}">
      <dgm:prSet/>
      <dgm:spPr/>
      <dgm:t>
        <a:bodyPr/>
        <a:lstStyle/>
        <a:p>
          <a:endParaRPr lang="ru-RU"/>
        </a:p>
      </dgm:t>
    </dgm:pt>
    <dgm:pt modelId="{9AF75707-41EB-4D4B-84BD-97D10693D65D}">
      <dgm:prSet phldrT="[Текст]" custT="1"/>
      <dgm:spPr/>
      <dgm:t>
        <a:bodyPr/>
        <a:lstStyle/>
        <a:p>
          <a:r>
            <a:rPr lang="ru-RU" sz="2000" b="1" dirty="0" smtClean="0"/>
            <a:t>мембранные </a:t>
          </a:r>
          <a:endParaRPr lang="ru-RU" sz="2000" b="1" dirty="0"/>
        </a:p>
      </dgm:t>
    </dgm:pt>
    <dgm:pt modelId="{197EE4AF-E0B3-4D5F-B49F-FF563CB31663}" type="parTrans" cxnId="{5572FB2A-9216-4BD8-93BF-75DE94B3047E}">
      <dgm:prSet/>
      <dgm:spPr/>
      <dgm:t>
        <a:bodyPr/>
        <a:lstStyle/>
        <a:p>
          <a:endParaRPr lang="ru-RU"/>
        </a:p>
      </dgm:t>
    </dgm:pt>
    <dgm:pt modelId="{29C321B7-81C4-4AC1-AE3C-30DA7EF61E8B}" type="sibTrans" cxnId="{5572FB2A-9216-4BD8-93BF-75DE94B3047E}">
      <dgm:prSet/>
      <dgm:spPr/>
      <dgm:t>
        <a:bodyPr/>
        <a:lstStyle/>
        <a:p>
          <a:endParaRPr lang="ru-RU"/>
        </a:p>
      </dgm:t>
    </dgm:pt>
    <dgm:pt modelId="{9D464B69-9419-492C-8258-2FDD6E82774E}">
      <dgm:prSet phldrT="[Текст]" custT="1"/>
      <dgm:spPr/>
      <dgm:t>
        <a:bodyPr/>
        <a:lstStyle/>
        <a:p>
          <a:r>
            <a:rPr lang="ru-RU" sz="1200" b="1" dirty="0" smtClean="0"/>
            <a:t>1:</a:t>
          </a:r>
        </a:p>
        <a:p>
          <a:r>
            <a:rPr lang="ru-RU" sz="1200" dirty="0" smtClean="0"/>
            <a:t>Лизосомы, </a:t>
          </a:r>
        </a:p>
        <a:p>
          <a:r>
            <a:rPr lang="ru-RU" sz="1200" dirty="0" smtClean="0"/>
            <a:t>ЭПС,</a:t>
          </a:r>
        </a:p>
        <a:p>
          <a:r>
            <a:rPr lang="ru-RU" sz="1200" dirty="0" smtClean="0"/>
            <a:t>Аппарат </a:t>
          </a:r>
          <a:r>
            <a:rPr lang="ru-RU" sz="1200" dirty="0" err="1" smtClean="0"/>
            <a:t>Гольджи</a:t>
          </a:r>
          <a:r>
            <a:rPr lang="ru-RU" sz="1200" dirty="0" smtClean="0"/>
            <a:t>,</a:t>
          </a:r>
        </a:p>
        <a:p>
          <a:r>
            <a:rPr lang="ru-RU" sz="1200" dirty="0" smtClean="0"/>
            <a:t>вакуоль</a:t>
          </a:r>
          <a:endParaRPr lang="ru-RU" sz="1200" dirty="0"/>
        </a:p>
      </dgm:t>
    </dgm:pt>
    <dgm:pt modelId="{77843898-5BA8-4147-920B-A0892F779AB2}" type="parTrans" cxnId="{C9CB0F0E-C3C2-4208-B9F5-F2A8A7F71CF0}">
      <dgm:prSet/>
      <dgm:spPr/>
      <dgm:t>
        <a:bodyPr/>
        <a:lstStyle/>
        <a:p>
          <a:endParaRPr lang="ru-RU"/>
        </a:p>
      </dgm:t>
    </dgm:pt>
    <dgm:pt modelId="{3412D130-092C-453B-85FC-1E59F66C9655}" type="sibTrans" cxnId="{C9CB0F0E-C3C2-4208-B9F5-F2A8A7F71CF0}">
      <dgm:prSet/>
      <dgm:spPr/>
      <dgm:t>
        <a:bodyPr/>
        <a:lstStyle/>
        <a:p>
          <a:endParaRPr lang="ru-RU"/>
        </a:p>
      </dgm:t>
    </dgm:pt>
    <dgm:pt modelId="{BA912557-2893-4FEA-AEED-99C46D245603}">
      <dgm:prSet phldrT="[Текст]" custT="1"/>
      <dgm:spPr/>
      <dgm:t>
        <a:bodyPr/>
        <a:lstStyle/>
        <a:p>
          <a:r>
            <a:rPr lang="ru-RU" sz="1400" b="1" dirty="0" smtClean="0"/>
            <a:t>2:</a:t>
          </a:r>
        </a:p>
        <a:p>
          <a:r>
            <a:rPr lang="ru-RU" sz="1400" dirty="0" smtClean="0"/>
            <a:t> митохондрии, </a:t>
          </a:r>
        </a:p>
        <a:p>
          <a:r>
            <a:rPr lang="ru-RU" sz="1400" dirty="0" smtClean="0"/>
            <a:t>пластиды,</a:t>
          </a:r>
        </a:p>
        <a:p>
          <a:r>
            <a:rPr lang="ru-RU" sz="1400" dirty="0" smtClean="0"/>
            <a:t>ядро</a:t>
          </a:r>
          <a:endParaRPr lang="ru-RU" sz="1400" dirty="0"/>
        </a:p>
      </dgm:t>
    </dgm:pt>
    <dgm:pt modelId="{8573F4DF-A3F3-426A-99FD-7A119C82B442}" type="parTrans" cxnId="{5CAC37D0-5305-42C1-BC9D-94F994C6F69F}">
      <dgm:prSet/>
      <dgm:spPr/>
      <dgm:t>
        <a:bodyPr/>
        <a:lstStyle/>
        <a:p>
          <a:endParaRPr lang="ru-RU"/>
        </a:p>
      </dgm:t>
    </dgm:pt>
    <dgm:pt modelId="{A30B9B48-28B6-47CC-A1C6-91695D4C12D2}" type="sibTrans" cxnId="{5CAC37D0-5305-42C1-BC9D-94F994C6F69F}">
      <dgm:prSet/>
      <dgm:spPr/>
      <dgm:t>
        <a:bodyPr/>
        <a:lstStyle/>
        <a:p>
          <a:endParaRPr lang="ru-RU"/>
        </a:p>
      </dgm:t>
    </dgm:pt>
    <dgm:pt modelId="{D32BFD6F-E4FB-435A-A7C2-0BF687CF754A}">
      <dgm:prSet phldrT="[Текст]" custT="1"/>
      <dgm:spPr/>
      <dgm:t>
        <a:bodyPr/>
        <a:lstStyle/>
        <a:p>
          <a:r>
            <a:rPr lang="ru-RU" sz="1600" b="1" dirty="0" smtClean="0"/>
            <a:t>3:</a:t>
          </a:r>
        </a:p>
        <a:p>
          <a:r>
            <a:rPr lang="ru-RU" sz="1600" dirty="0" smtClean="0"/>
            <a:t>4,5,</a:t>
          </a:r>
        </a:p>
        <a:p>
          <a:r>
            <a:rPr lang="ru-RU" sz="1600" dirty="0" smtClean="0"/>
            <a:t>6,7,8</a:t>
          </a:r>
        </a:p>
      </dgm:t>
    </dgm:pt>
    <dgm:pt modelId="{BA4D1C7F-8FB9-47AC-8062-DDB3B567DEE3}" type="parTrans" cxnId="{1AD2F1E9-97B2-4561-AEFE-7FC0A77EB690}">
      <dgm:prSet/>
      <dgm:spPr/>
      <dgm:t>
        <a:bodyPr/>
        <a:lstStyle/>
        <a:p>
          <a:endParaRPr lang="ru-RU"/>
        </a:p>
      </dgm:t>
    </dgm:pt>
    <dgm:pt modelId="{EA4D4AB5-F3BC-47CC-9C05-2BF7778B008F}" type="sibTrans" cxnId="{1AD2F1E9-97B2-4561-AEFE-7FC0A77EB690}">
      <dgm:prSet/>
      <dgm:spPr/>
      <dgm:t>
        <a:bodyPr/>
        <a:lstStyle/>
        <a:p>
          <a:endParaRPr lang="ru-RU"/>
        </a:p>
      </dgm:t>
    </dgm:pt>
    <dgm:pt modelId="{91062B89-8C08-4CDF-B976-33BE0DAFA427}" type="pres">
      <dgm:prSet presAssocID="{5DF2A873-B357-4038-A991-1A748D88B5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3986D3-33A0-443F-B4D6-486A277B19E2}" type="pres">
      <dgm:prSet presAssocID="{271537D9-8B3E-4D07-A072-0EAC002B9B43}" presName="hierRoot1" presStyleCnt="0"/>
      <dgm:spPr/>
    </dgm:pt>
    <dgm:pt modelId="{F794FD3C-370C-4F29-963E-2EAB458A1D75}" type="pres">
      <dgm:prSet presAssocID="{271537D9-8B3E-4D07-A072-0EAC002B9B43}" presName="composite" presStyleCnt="0"/>
      <dgm:spPr/>
    </dgm:pt>
    <dgm:pt modelId="{994913CE-DB87-4D8E-A782-352A04A437B2}" type="pres">
      <dgm:prSet presAssocID="{271537D9-8B3E-4D07-A072-0EAC002B9B43}" presName="background" presStyleLbl="node0" presStyleIdx="0" presStyleCnt="1"/>
      <dgm:spPr/>
    </dgm:pt>
    <dgm:pt modelId="{11B110F1-99FF-463A-B039-0F1BA2029E7C}" type="pres">
      <dgm:prSet presAssocID="{271537D9-8B3E-4D07-A072-0EAC002B9B4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EF7E51-E055-48D6-8B72-159F6855F990}" type="pres">
      <dgm:prSet presAssocID="{271537D9-8B3E-4D07-A072-0EAC002B9B43}" presName="hierChild2" presStyleCnt="0"/>
      <dgm:spPr/>
    </dgm:pt>
    <dgm:pt modelId="{74A6AD31-F0E1-4D17-96F2-3D0E166ED907}" type="pres">
      <dgm:prSet presAssocID="{197EE4AF-E0B3-4D5F-B49F-FF563CB3166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8E85368-27A6-4462-8F32-D981DDBB384E}" type="pres">
      <dgm:prSet presAssocID="{9AF75707-41EB-4D4B-84BD-97D10693D65D}" presName="hierRoot2" presStyleCnt="0"/>
      <dgm:spPr/>
    </dgm:pt>
    <dgm:pt modelId="{B699A7C8-B3F8-4F13-AF68-73F256A68B1D}" type="pres">
      <dgm:prSet presAssocID="{9AF75707-41EB-4D4B-84BD-97D10693D65D}" presName="composite2" presStyleCnt="0"/>
      <dgm:spPr/>
    </dgm:pt>
    <dgm:pt modelId="{AAD36705-5319-4BBF-810D-1EDF7F667075}" type="pres">
      <dgm:prSet presAssocID="{9AF75707-41EB-4D4B-84BD-97D10693D65D}" presName="background2" presStyleLbl="node2" presStyleIdx="0" presStyleCnt="2"/>
      <dgm:spPr/>
    </dgm:pt>
    <dgm:pt modelId="{60F5D047-EB16-43AB-AAF7-B59F66BF06C0}" type="pres">
      <dgm:prSet presAssocID="{9AF75707-41EB-4D4B-84BD-97D10693D65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0FBD36-161D-4F7D-B130-AFE23E55710C}" type="pres">
      <dgm:prSet presAssocID="{9AF75707-41EB-4D4B-84BD-97D10693D65D}" presName="hierChild3" presStyleCnt="0"/>
      <dgm:spPr/>
    </dgm:pt>
    <dgm:pt modelId="{BF34DF88-0338-4EEF-9A9F-54D37B8F137E}" type="pres">
      <dgm:prSet presAssocID="{77843898-5BA8-4147-920B-A0892F779AB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8156054-7E4A-4DF9-B8CE-452B974FAAB7}" type="pres">
      <dgm:prSet presAssocID="{9D464B69-9419-492C-8258-2FDD6E82774E}" presName="hierRoot3" presStyleCnt="0"/>
      <dgm:spPr/>
    </dgm:pt>
    <dgm:pt modelId="{ADA99E52-C4CC-4665-955A-FE60A49CA9F6}" type="pres">
      <dgm:prSet presAssocID="{9D464B69-9419-492C-8258-2FDD6E82774E}" presName="composite3" presStyleCnt="0"/>
      <dgm:spPr/>
    </dgm:pt>
    <dgm:pt modelId="{35D8E384-7A22-408B-82D9-B63A32BEFF97}" type="pres">
      <dgm:prSet presAssocID="{9D464B69-9419-492C-8258-2FDD6E82774E}" presName="background3" presStyleLbl="node3" presStyleIdx="0" presStyleCnt="2"/>
      <dgm:spPr/>
    </dgm:pt>
    <dgm:pt modelId="{5B83D3CE-A418-4FAB-9204-35EB4F1C750B}" type="pres">
      <dgm:prSet presAssocID="{9D464B69-9419-492C-8258-2FDD6E82774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7F129-FA0E-4C76-9F3F-24129539145E}" type="pres">
      <dgm:prSet presAssocID="{9D464B69-9419-492C-8258-2FDD6E82774E}" presName="hierChild4" presStyleCnt="0"/>
      <dgm:spPr/>
    </dgm:pt>
    <dgm:pt modelId="{AE63EA80-D4D1-4A2F-B71E-2F8E8ABD4833}" type="pres">
      <dgm:prSet presAssocID="{8573F4DF-A3F3-426A-99FD-7A119C82B44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054404C-7C3D-4A0E-B56C-C65496AA8B11}" type="pres">
      <dgm:prSet presAssocID="{BA912557-2893-4FEA-AEED-99C46D245603}" presName="hierRoot3" presStyleCnt="0"/>
      <dgm:spPr/>
    </dgm:pt>
    <dgm:pt modelId="{8BB93982-5B4E-41D4-AFB2-A804194FB059}" type="pres">
      <dgm:prSet presAssocID="{BA912557-2893-4FEA-AEED-99C46D245603}" presName="composite3" presStyleCnt="0"/>
      <dgm:spPr/>
    </dgm:pt>
    <dgm:pt modelId="{0AC699C1-ADBD-4F7E-8D01-08F379F12991}" type="pres">
      <dgm:prSet presAssocID="{BA912557-2893-4FEA-AEED-99C46D245603}" presName="background3" presStyleLbl="node3" presStyleIdx="1" presStyleCnt="2"/>
      <dgm:spPr/>
    </dgm:pt>
    <dgm:pt modelId="{74483080-CF14-4A6C-A003-14DAEAF63603}" type="pres">
      <dgm:prSet presAssocID="{BA912557-2893-4FEA-AEED-99C46D24560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E74540-0AC5-4E9B-9A62-313FFE9D7FD4}" type="pres">
      <dgm:prSet presAssocID="{BA912557-2893-4FEA-AEED-99C46D245603}" presName="hierChild4" presStyleCnt="0"/>
      <dgm:spPr/>
    </dgm:pt>
    <dgm:pt modelId="{FECB301C-71C9-4657-8438-CC972ECD8BE0}" type="pres">
      <dgm:prSet presAssocID="{BA4D1C7F-8FB9-47AC-8062-DDB3B567DEE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A3AEEBA-CEC2-4772-B435-C7789B90CB56}" type="pres">
      <dgm:prSet presAssocID="{D32BFD6F-E4FB-435A-A7C2-0BF687CF754A}" presName="hierRoot2" presStyleCnt="0"/>
      <dgm:spPr/>
    </dgm:pt>
    <dgm:pt modelId="{3838AE49-39ED-418F-94AB-FBEE3A6705EE}" type="pres">
      <dgm:prSet presAssocID="{D32BFD6F-E4FB-435A-A7C2-0BF687CF754A}" presName="composite2" presStyleCnt="0"/>
      <dgm:spPr/>
    </dgm:pt>
    <dgm:pt modelId="{DF51291E-701D-4178-A56A-FB34CE0D32A9}" type="pres">
      <dgm:prSet presAssocID="{D32BFD6F-E4FB-435A-A7C2-0BF687CF754A}" presName="background2" presStyleLbl="node2" presStyleIdx="1" presStyleCnt="2"/>
      <dgm:spPr/>
    </dgm:pt>
    <dgm:pt modelId="{1DE08880-C48A-4002-9704-E8353C4D0804}" type="pres">
      <dgm:prSet presAssocID="{D32BFD6F-E4FB-435A-A7C2-0BF687CF754A}" presName="text2" presStyleLbl="fgAcc2" presStyleIdx="1" presStyleCnt="2" custScaleX="116842" custScaleY="148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D782D4-4558-4B29-AB32-E06D49CB7E39}" type="pres">
      <dgm:prSet presAssocID="{D32BFD6F-E4FB-435A-A7C2-0BF687CF754A}" presName="hierChild3" presStyleCnt="0"/>
      <dgm:spPr/>
    </dgm:pt>
  </dgm:ptLst>
  <dgm:cxnLst>
    <dgm:cxn modelId="{1A7196D6-03F3-49E1-8BBE-148BFD3211E0}" type="presOf" srcId="{BA4D1C7F-8FB9-47AC-8062-DDB3B567DEE3}" destId="{FECB301C-71C9-4657-8438-CC972ECD8BE0}" srcOrd="0" destOrd="0" presId="urn:microsoft.com/office/officeart/2005/8/layout/hierarchy1"/>
    <dgm:cxn modelId="{4C555099-B98D-4F1B-9ED3-B67044629798}" type="presOf" srcId="{271537D9-8B3E-4D07-A072-0EAC002B9B43}" destId="{11B110F1-99FF-463A-B039-0F1BA2029E7C}" srcOrd="0" destOrd="0" presId="urn:microsoft.com/office/officeart/2005/8/layout/hierarchy1"/>
    <dgm:cxn modelId="{5572FB2A-9216-4BD8-93BF-75DE94B3047E}" srcId="{271537D9-8B3E-4D07-A072-0EAC002B9B43}" destId="{9AF75707-41EB-4D4B-84BD-97D10693D65D}" srcOrd="0" destOrd="0" parTransId="{197EE4AF-E0B3-4D5F-B49F-FF563CB31663}" sibTransId="{29C321B7-81C4-4AC1-AE3C-30DA7EF61E8B}"/>
    <dgm:cxn modelId="{A8FA5107-FA0F-439A-90A1-E35BFBB11388}" type="presOf" srcId="{9D464B69-9419-492C-8258-2FDD6E82774E}" destId="{5B83D3CE-A418-4FAB-9204-35EB4F1C750B}" srcOrd="0" destOrd="0" presId="urn:microsoft.com/office/officeart/2005/8/layout/hierarchy1"/>
    <dgm:cxn modelId="{DADD116E-E489-42FA-A008-BCCF7B9158F7}" type="presOf" srcId="{8573F4DF-A3F3-426A-99FD-7A119C82B442}" destId="{AE63EA80-D4D1-4A2F-B71E-2F8E8ABD4833}" srcOrd="0" destOrd="0" presId="urn:microsoft.com/office/officeart/2005/8/layout/hierarchy1"/>
    <dgm:cxn modelId="{32973749-136C-46A2-B24D-1F200D6AF910}" type="presOf" srcId="{9AF75707-41EB-4D4B-84BD-97D10693D65D}" destId="{60F5D047-EB16-43AB-AAF7-B59F66BF06C0}" srcOrd="0" destOrd="0" presId="urn:microsoft.com/office/officeart/2005/8/layout/hierarchy1"/>
    <dgm:cxn modelId="{475A1A82-247D-4C67-99AE-C45FC71596C5}" type="presOf" srcId="{5DF2A873-B357-4038-A991-1A748D88B5DE}" destId="{91062B89-8C08-4CDF-B976-33BE0DAFA427}" srcOrd="0" destOrd="0" presId="urn:microsoft.com/office/officeart/2005/8/layout/hierarchy1"/>
    <dgm:cxn modelId="{F6E08784-CEFA-45B3-A837-2BA68FCE5C54}" type="presOf" srcId="{77843898-5BA8-4147-920B-A0892F779AB2}" destId="{BF34DF88-0338-4EEF-9A9F-54D37B8F137E}" srcOrd="0" destOrd="0" presId="urn:microsoft.com/office/officeart/2005/8/layout/hierarchy1"/>
    <dgm:cxn modelId="{A58A6FCF-95FB-4A5F-BD4F-D576F9B179E6}" type="presOf" srcId="{D32BFD6F-E4FB-435A-A7C2-0BF687CF754A}" destId="{1DE08880-C48A-4002-9704-E8353C4D0804}" srcOrd="0" destOrd="0" presId="urn:microsoft.com/office/officeart/2005/8/layout/hierarchy1"/>
    <dgm:cxn modelId="{B54A4FA3-896F-499E-8EC8-6D775809E283}" type="presOf" srcId="{197EE4AF-E0B3-4D5F-B49F-FF563CB31663}" destId="{74A6AD31-F0E1-4D17-96F2-3D0E166ED907}" srcOrd="0" destOrd="0" presId="urn:microsoft.com/office/officeart/2005/8/layout/hierarchy1"/>
    <dgm:cxn modelId="{1AD2F1E9-97B2-4561-AEFE-7FC0A77EB690}" srcId="{271537D9-8B3E-4D07-A072-0EAC002B9B43}" destId="{D32BFD6F-E4FB-435A-A7C2-0BF687CF754A}" srcOrd="1" destOrd="0" parTransId="{BA4D1C7F-8FB9-47AC-8062-DDB3B567DEE3}" sibTransId="{EA4D4AB5-F3BC-47CC-9C05-2BF7778B008F}"/>
    <dgm:cxn modelId="{C9CB0F0E-C3C2-4208-B9F5-F2A8A7F71CF0}" srcId="{9AF75707-41EB-4D4B-84BD-97D10693D65D}" destId="{9D464B69-9419-492C-8258-2FDD6E82774E}" srcOrd="0" destOrd="0" parTransId="{77843898-5BA8-4147-920B-A0892F779AB2}" sibTransId="{3412D130-092C-453B-85FC-1E59F66C9655}"/>
    <dgm:cxn modelId="{5CAC37D0-5305-42C1-BC9D-94F994C6F69F}" srcId="{9AF75707-41EB-4D4B-84BD-97D10693D65D}" destId="{BA912557-2893-4FEA-AEED-99C46D245603}" srcOrd="1" destOrd="0" parTransId="{8573F4DF-A3F3-426A-99FD-7A119C82B442}" sibTransId="{A30B9B48-28B6-47CC-A1C6-91695D4C12D2}"/>
    <dgm:cxn modelId="{80D4D469-8ED3-4EEB-B5AA-2D0C1E3C3027}" type="presOf" srcId="{BA912557-2893-4FEA-AEED-99C46D245603}" destId="{74483080-CF14-4A6C-A003-14DAEAF63603}" srcOrd="0" destOrd="0" presId="urn:microsoft.com/office/officeart/2005/8/layout/hierarchy1"/>
    <dgm:cxn modelId="{C2BBD7F6-395A-48C8-A559-0BE40688BBC2}" srcId="{5DF2A873-B357-4038-A991-1A748D88B5DE}" destId="{271537D9-8B3E-4D07-A072-0EAC002B9B43}" srcOrd="0" destOrd="0" parTransId="{7FA5F5FE-E7CE-46CE-86EC-7F8671D80E7D}" sibTransId="{164F7FF7-58C7-4216-9C6F-5CD349B68347}"/>
    <dgm:cxn modelId="{5989784F-0D8F-4739-ACCA-3A5EA03BBAD6}" type="presParOf" srcId="{91062B89-8C08-4CDF-B976-33BE0DAFA427}" destId="{483986D3-33A0-443F-B4D6-486A277B19E2}" srcOrd="0" destOrd="0" presId="urn:microsoft.com/office/officeart/2005/8/layout/hierarchy1"/>
    <dgm:cxn modelId="{C7A0AD49-11BF-4A9A-906A-9D6E71E1D272}" type="presParOf" srcId="{483986D3-33A0-443F-B4D6-486A277B19E2}" destId="{F794FD3C-370C-4F29-963E-2EAB458A1D75}" srcOrd="0" destOrd="0" presId="urn:microsoft.com/office/officeart/2005/8/layout/hierarchy1"/>
    <dgm:cxn modelId="{89F5C404-ADEB-4F50-8B3B-F49A3A007DBF}" type="presParOf" srcId="{F794FD3C-370C-4F29-963E-2EAB458A1D75}" destId="{994913CE-DB87-4D8E-A782-352A04A437B2}" srcOrd="0" destOrd="0" presId="urn:microsoft.com/office/officeart/2005/8/layout/hierarchy1"/>
    <dgm:cxn modelId="{39BB0959-BEDC-441E-A23B-084703BDAB65}" type="presParOf" srcId="{F794FD3C-370C-4F29-963E-2EAB458A1D75}" destId="{11B110F1-99FF-463A-B039-0F1BA2029E7C}" srcOrd="1" destOrd="0" presId="urn:microsoft.com/office/officeart/2005/8/layout/hierarchy1"/>
    <dgm:cxn modelId="{73420797-CACA-43A9-93E7-8DF0F6396ACE}" type="presParOf" srcId="{483986D3-33A0-443F-B4D6-486A277B19E2}" destId="{7EEF7E51-E055-48D6-8B72-159F6855F990}" srcOrd="1" destOrd="0" presId="urn:microsoft.com/office/officeart/2005/8/layout/hierarchy1"/>
    <dgm:cxn modelId="{E3E6BF82-84DD-4D18-BF72-40F7B13E152C}" type="presParOf" srcId="{7EEF7E51-E055-48D6-8B72-159F6855F990}" destId="{74A6AD31-F0E1-4D17-96F2-3D0E166ED907}" srcOrd="0" destOrd="0" presId="urn:microsoft.com/office/officeart/2005/8/layout/hierarchy1"/>
    <dgm:cxn modelId="{A300434E-8EA6-4BE0-B2C7-F0E8A9AF438A}" type="presParOf" srcId="{7EEF7E51-E055-48D6-8B72-159F6855F990}" destId="{98E85368-27A6-4462-8F32-D981DDBB384E}" srcOrd="1" destOrd="0" presId="urn:microsoft.com/office/officeart/2005/8/layout/hierarchy1"/>
    <dgm:cxn modelId="{F22A2E65-3881-4D89-B09E-285CECC687E8}" type="presParOf" srcId="{98E85368-27A6-4462-8F32-D981DDBB384E}" destId="{B699A7C8-B3F8-4F13-AF68-73F256A68B1D}" srcOrd="0" destOrd="0" presId="urn:microsoft.com/office/officeart/2005/8/layout/hierarchy1"/>
    <dgm:cxn modelId="{12C25E12-0F4E-4F1F-B396-E631C000EAF3}" type="presParOf" srcId="{B699A7C8-B3F8-4F13-AF68-73F256A68B1D}" destId="{AAD36705-5319-4BBF-810D-1EDF7F667075}" srcOrd="0" destOrd="0" presId="urn:microsoft.com/office/officeart/2005/8/layout/hierarchy1"/>
    <dgm:cxn modelId="{DA3D8714-6BB2-4469-857A-9A59A3049FB5}" type="presParOf" srcId="{B699A7C8-B3F8-4F13-AF68-73F256A68B1D}" destId="{60F5D047-EB16-43AB-AAF7-B59F66BF06C0}" srcOrd="1" destOrd="0" presId="urn:microsoft.com/office/officeart/2005/8/layout/hierarchy1"/>
    <dgm:cxn modelId="{3A130181-D72C-48FE-B7D2-3BC8AD4BB4E9}" type="presParOf" srcId="{98E85368-27A6-4462-8F32-D981DDBB384E}" destId="{F10FBD36-161D-4F7D-B130-AFE23E55710C}" srcOrd="1" destOrd="0" presId="urn:microsoft.com/office/officeart/2005/8/layout/hierarchy1"/>
    <dgm:cxn modelId="{4F20062F-B368-4E92-8842-7AE86B5058B3}" type="presParOf" srcId="{F10FBD36-161D-4F7D-B130-AFE23E55710C}" destId="{BF34DF88-0338-4EEF-9A9F-54D37B8F137E}" srcOrd="0" destOrd="0" presId="urn:microsoft.com/office/officeart/2005/8/layout/hierarchy1"/>
    <dgm:cxn modelId="{EF562C07-63D5-47FA-9DE1-E9B0D9FCD835}" type="presParOf" srcId="{F10FBD36-161D-4F7D-B130-AFE23E55710C}" destId="{B8156054-7E4A-4DF9-B8CE-452B974FAAB7}" srcOrd="1" destOrd="0" presId="urn:microsoft.com/office/officeart/2005/8/layout/hierarchy1"/>
    <dgm:cxn modelId="{94B442DF-E3FB-4125-A30C-3EB97581E557}" type="presParOf" srcId="{B8156054-7E4A-4DF9-B8CE-452B974FAAB7}" destId="{ADA99E52-C4CC-4665-955A-FE60A49CA9F6}" srcOrd="0" destOrd="0" presId="urn:microsoft.com/office/officeart/2005/8/layout/hierarchy1"/>
    <dgm:cxn modelId="{DF444C54-5052-415F-A9F4-09541D57EA97}" type="presParOf" srcId="{ADA99E52-C4CC-4665-955A-FE60A49CA9F6}" destId="{35D8E384-7A22-408B-82D9-B63A32BEFF97}" srcOrd="0" destOrd="0" presId="urn:microsoft.com/office/officeart/2005/8/layout/hierarchy1"/>
    <dgm:cxn modelId="{EDAAD58E-AC43-419A-A847-CF0A2B7E41F8}" type="presParOf" srcId="{ADA99E52-C4CC-4665-955A-FE60A49CA9F6}" destId="{5B83D3CE-A418-4FAB-9204-35EB4F1C750B}" srcOrd="1" destOrd="0" presId="urn:microsoft.com/office/officeart/2005/8/layout/hierarchy1"/>
    <dgm:cxn modelId="{9EFD4C12-7C41-410C-8978-9F291CE26A5B}" type="presParOf" srcId="{B8156054-7E4A-4DF9-B8CE-452B974FAAB7}" destId="{22A7F129-FA0E-4C76-9F3F-24129539145E}" srcOrd="1" destOrd="0" presId="urn:microsoft.com/office/officeart/2005/8/layout/hierarchy1"/>
    <dgm:cxn modelId="{FC25E761-4546-4863-BA96-437AF2FF0A5D}" type="presParOf" srcId="{F10FBD36-161D-4F7D-B130-AFE23E55710C}" destId="{AE63EA80-D4D1-4A2F-B71E-2F8E8ABD4833}" srcOrd="2" destOrd="0" presId="urn:microsoft.com/office/officeart/2005/8/layout/hierarchy1"/>
    <dgm:cxn modelId="{ADADAB46-AD91-4485-ACDB-E126289F3121}" type="presParOf" srcId="{F10FBD36-161D-4F7D-B130-AFE23E55710C}" destId="{E054404C-7C3D-4A0E-B56C-C65496AA8B11}" srcOrd="3" destOrd="0" presId="urn:microsoft.com/office/officeart/2005/8/layout/hierarchy1"/>
    <dgm:cxn modelId="{CDDBCCF6-8AA4-45A2-826E-B1C49E44AA7F}" type="presParOf" srcId="{E054404C-7C3D-4A0E-B56C-C65496AA8B11}" destId="{8BB93982-5B4E-41D4-AFB2-A804194FB059}" srcOrd="0" destOrd="0" presId="urn:microsoft.com/office/officeart/2005/8/layout/hierarchy1"/>
    <dgm:cxn modelId="{0E76BE36-32C3-43D2-BA51-4295072CBA5D}" type="presParOf" srcId="{8BB93982-5B4E-41D4-AFB2-A804194FB059}" destId="{0AC699C1-ADBD-4F7E-8D01-08F379F12991}" srcOrd="0" destOrd="0" presId="urn:microsoft.com/office/officeart/2005/8/layout/hierarchy1"/>
    <dgm:cxn modelId="{9508EA2F-EFAF-4DF0-9CB9-6AA44C099A2C}" type="presParOf" srcId="{8BB93982-5B4E-41D4-AFB2-A804194FB059}" destId="{74483080-CF14-4A6C-A003-14DAEAF63603}" srcOrd="1" destOrd="0" presId="urn:microsoft.com/office/officeart/2005/8/layout/hierarchy1"/>
    <dgm:cxn modelId="{5A2427F0-2D51-45C0-BB32-9F87282A3D45}" type="presParOf" srcId="{E054404C-7C3D-4A0E-B56C-C65496AA8B11}" destId="{0FE74540-0AC5-4E9B-9A62-313FFE9D7FD4}" srcOrd="1" destOrd="0" presId="urn:microsoft.com/office/officeart/2005/8/layout/hierarchy1"/>
    <dgm:cxn modelId="{422AA5E3-2CC8-422E-9F0D-2EB7B08D0CD8}" type="presParOf" srcId="{7EEF7E51-E055-48D6-8B72-159F6855F990}" destId="{FECB301C-71C9-4657-8438-CC972ECD8BE0}" srcOrd="2" destOrd="0" presId="urn:microsoft.com/office/officeart/2005/8/layout/hierarchy1"/>
    <dgm:cxn modelId="{683212B6-4C3E-49C7-926D-320B706496E6}" type="presParOf" srcId="{7EEF7E51-E055-48D6-8B72-159F6855F990}" destId="{5A3AEEBA-CEC2-4772-B435-C7789B90CB56}" srcOrd="3" destOrd="0" presId="urn:microsoft.com/office/officeart/2005/8/layout/hierarchy1"/>
    <dgm:cxn modelId="{51CA3CCC-AEEC-42A7-A410-AB3A7A162C35}" type="presParOf" srcId="{5A3AEEBA-CEC2-4772-B435-C7789B90CB56}" destId="{3838AE49-39ED-418F-94AB-FBEE3A6705EE}" srcOrd="0" destOrd="0" presId="urn:microsoft.com/office/officeart/2005/8/layout/hierarchy1"/>
    <dgm:cxn modelId="{2F7AE714-2BA2-479E-A243-2A67068E1F8A}" type="presParOf" srcId="{3838AE49-39ED-418F-94AB-FBEE3A6705EE}" destId="{DF51291E-701D-4178-A56A-FB34CE0D32A9}" srcOrd="0" destOrd="0" presId="urn:microsoft.com/office/officeart/2005/8/layout/hierarchy1"/>
    <dgm:cxn modelId="{5BAA67F9-F45E-4887-BFE7-0D0D4230C0FE}" type="presParOf" srcId="{3838AE49-39ED-418F-94AB-FBEE3A6705EE}" destId="{1DE08880-C48A-4002-9704-E8353C4D0804}" srcOrd="1" destOrd="0" presId="urn:microsoft.com/office/officeart/2005/8/layout/hierarchy1"/>
    <dgm:cxn modelId="{E938846F-2CF8-4651-92AE-B989163F642D}" type="presParOf" srcId="{5A3AEEBA-CEC2-4772-B435-C7789B90CB56}" destId="{B6D782D4-4558-4B29-AB32-E06D49CB7E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E2015-9840-4CEA-8A65-FA306CE29FA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00930-B4C9-4E8E-9B86-32D5538B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image" Target="../media/image2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15212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«Кто? Как? Почему? </a:t>
            </a:r>
            <a:br>
              <a:rPr lang="ru-RU" sz="3200" b="1" dirty="0" smtClean="0"/>
            </a:br>
            <a:r>
              <a:rPr lang="ru-RU" sz="3200" b="1" dirty="0" smtClean="0"/>
              <a:t>Играя, вспоминаем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 smtClean="0"/>
              <a:t>9 класс, 1 полугодие</a:t>
            </a:r>
            <a:endParaRPr lang="ru-RU" sz="3200" dirty="0"/>
          </a:p>
        </p:txBody>
      </p:sp>
      <p:sp>
        <p:nvSpPr>
          <p:cNvPr id="41986" name="AutoShape 2" descr="http://www.womensabworkout.com/wp-content/uploads/2010/02/germs-e1266092215383.jpg"/>
          <p:cNvSpPr>
            <a:spLocks noChangeAspect="1" noChangeArrowheads="1"/>
          </p:cNvSpPr>
          <p:nvPr/>
        </p:nvSpPr>
        <p:spPr bwMode="auto">
          <a:xfrm>
            <a:off x="155575" y="-2354263"/>
            <a:ext cx="5038725" cy="490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://900igr.net/datas/biologija/Urovni-organizatsii-zhivogo/0003-003-Urovni-organizatsii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410" y="1628800"/>
            <a:ext cx="6457950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Молекулярный уровень</a:t>
            </a:r>
            <a:r>
              <a:rPr lang="ru-RU" dirty="0" smtClean="0"/>
              <a:t>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общего у этих трех веществ?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21512" name="Picture 8" descr="http://www.daviddarling.info/images/ribo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92896"/>
            <a:ext cx="2664296" cy="2418138"/>
          </a:xfrm>
          <a:prstGeom prst="rect">
            <a:avLst/>
          </a:prstGeom>
          <a:noFill/>
        </p:spPr>
      </p:pic>
      <p:pic>
        <p:nvPicPr>
          <p:cNvPr id="21514" name="Picture 10" descr="http://biolgra.ucoz.ru/Ilustrations/Biology/RN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537" y="4509120"/>
            <a:ext cx="4054935" cy="1800200"/>
          </a:xfrm>
          <a:prstGeom prst="rect">
            <a:avLst/>
          </a:prstGeom>
          <a:noFill/>
        </p:spPr>
      </p:pic>
      <p:pic>
        <p:nvPicPr>
          <p:cNvPr id="21510" name="Picture 6" descr="http://cs319824.userapi.com/v319824885/31d3/7A3NT9Reyt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3096344" cy="243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Молекулярный уровень</a:t>
            </a:r>
            <a:r>
              <a:rPr lang="ru-RU" dirty="0" smtClean="0"/>
              <a:t>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Замените пропуски словами и «прочтите» схему.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20482" name="Picture 2" descr="http://tmen74.ru/netcat_files/Image/Sport%20food/protei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290451" cy="4824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4149080"/>
            <a:ext cx="216024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068960"/>
            <a:ext cx="216024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060848"/>
            <a:ext cx="2520280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Молекулярный уровень</a:t>
            </a:r>
            <a:r>
              <a:rPr lang="ru-RU" dirty="0" smtClean="0"/>
              <a:t>:20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Вирусы относятся к живым или не живым организмам? Подкрепите ответ фактами.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19458" name="Picture 2" descr="http://www.volynnews.com/files/news/2010/11-27/19663-1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4176464" cy="262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Молекулярный уровень</a:t>
            </a:r>
            <a:r>
              <a:rPr lang="ru-RU" dirty="0" smtClean="0"/>
              <a:t>:25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ru-RU" sz="4000" dirty="0" smtClean="0"/>
              <a:t>Достроить вторую цепь ДНК и </a:t>
            </a:r>
            <a:r>
              <a:rPr lang="ru-RU" sz="4000" dirty="0" err="1" smtClean="0"/>
              <a:t>и-РНК</a:t>
            </a:r>
            <a:r>
              <a:rPr lang="ru-RU" sz="4000" dirty="0" smtClean="0"/>
              <a:t>, а так же указать количество </a:t>
            </a:r>
            <a:r>
              <a:rPr lang="ru-RU" sz="4000" dirty="0" err="1" smtClean="0"/>
              <a:t>т-РНК</a:t>
            </a:r>
            <a:r>
              <a:rPr lang="ru-RU" sz="4000" dirty="0" smtClean="0"/>
              <a:t>, которые будут приносить а/к и строить этот фрагмент белка</a:t>
            </a:r>
          </a:p>
          <a:p>
            <a:endParaRPr lang="ru-RU" sz="4000" dirty="0" smtClean="0"/>
          </a:p>
          <a:p>
            <a:pPr algn="ctr">
              <a:buNone/>
            </a:pPr>
            <a:r>
              <a:rPr lang="ru-RU" sz="5400" dirty="0" smtClean="0"/>
              <a:t>А-Т-Ц-А-Т-Г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3. Клеточный уровень </a:t>
            </a:r>
            <a:r>
              <a:rPr lang="ru-RU" sz="4000" dirty="0" smtClean="0"/>
              <a:t>: 5 баллов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748680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Назовите авторов клеточной теории.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Клеточный уровень </a:t>
            </a:r>
            <a:r>
              <a:rPr lang="ru-RU" dirty="0" smtClean="0"/>
              <a:t>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 smtClean="0"/>
              <a:t>Что изображено на рисунке?</a:t>
            </a:r>
          </a:p>
          <a:p>
            <a:r>
              <a:rPr lang="ru-RU" sz="4400" dirty="0" smtClean="0"/>
              <a:t>К какому царству относится?</a:t>
            </a:r>
          </a:p>
          <a:p>
            <a:r>
              <a:rPr lang="ru-RU" sz="4400" dirty="0" smtClean="0"/>
              <a:t>Что обозначено под цифрами: 1-7?</a:t>
            </a:r>
          </a:p>
          <a:p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923928" y="1700808"/>
            <a:ext cx="4608512" cy="4608512"/>
            <a:chOff x="3995936" y="1556792"/>
            <a:chExt cx="4608512" cy="4608512"/>
          </a:xfrm>
        </p:grpSpPr>
        <p:pic>
          <p:nvPicPr>
            <p:cNvPr id="7" name="Picture 2" descr="http://www.biyolojiegitim.yyu.edu.tr/k/baktm/images/Bakteri_jp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1556792"/>
              <a:ext cx="4608512" cy="4583004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5292080" y="1628800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60032" y="2276872"/>
              <a:ext cx="79208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3968" y="2924944"/>
              <a:ext cx="7200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139952" y="3717032"/>
              <a:ext cx="79208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48064" y="5805264"/>
              <a:ext cx="79208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56176" y="5445224"/>
              <a:ext cx="7200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380312" y="4941168"/>
              <a:ext cx="79208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668344" y="5733256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Клеточный уровень </a:t>
            </a:r>
            <a:r>
              <a:rPr lang="ru-RU" dirty="0" smtClean="0"/>
              <a:t>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118072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Какие два органоида изображены на слайде (1,2 и 3)? Каковы их функции?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11" name="Picture 4" descr="http://referat.znate.ru/pars_docs/tw_refs/11/10776/10776-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36766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3. Клеточный уровень</a:t>
            </a:r>
            <a:r>
              <a:rPr lang="ru-RU" dirty="0" smtClean="0"/>
              <a:t>: 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08112"/>
            <a:ext cx="8075240" cy="12527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Озвучить схему, заменив цифры необходимыми биологическими терминами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107504" y="2204864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Клеточный уровень</a:t>
            </a:r>
            <a:r>
              <a:rPr lang="ru-RU" dirty="0" smtClean="0"/>
              <a:t>: 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 smtClean="0"/>
              <a:t>Прочитать текст, заменяя пропуски необходимыми терминами.</a:t>
            </a:r>
          </a:p>
          <a:p>
            <a:pPr algn="ctr">
              <a:buNone/>
            </a:pPr>
            <a:r>
              <a:rPr lang="ru-RU" sz="4000" dirty="0" smtClean="0"/>
              <a:t>Тема: ЯДРО</a:t>
            </a:r>
          </a:p>
          <a:p>
            <a:r>
              <a:rPr lang="ru-RU" sz="4000" dirty="0" smtClean="0"/>
              <a:t>Клетки растений, грибов и животных имеют ядро. Их относят к _________(А). В состав ядра входят _______________(Б) и кариоплазма. Кариоплазма – это ____(В). В состав кариоплазмы входят _______(Г), </a:t>
            </a:r>
            <a:r>
              <a:rPr lang="ru-RU" sz="4000" dirty="0" err="1" smtClean="0"/>
              <a:t>неспирализованная</a:t>
            </a:r>
            <a:r>
              <a:rPr lang="ru-RU" sz="4000" dirty="0" smtClean="0"/>
              <a:t> молекула ДНК с белками и ядрышки.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4. Фотосинтез</a:t>
            </a:r>
            <a:r>
              <a:rPr lang="ru-RU" sz="3600" dirty="0" smtClean="0"/>
              <a:t>: 5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Процесс фотосинтеза идет днем или ночью?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-27384"/>
            <a:ext cx="9001000" cy="10081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Разминка:</a:t>
            </a:r>
            <a:r>
              <a:rPr lang="ru-RU" sz="4000" dirty="0" smtClean="0"/>
              <a:t> 5 баллов за верный ответ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836712"/>
            <a:ext cx="16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Наука о мхах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549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2.</a:t>
            </a:r>
            <a:r>
              <a:rPr lang="ru-RU" dirty="0" smtClean="0"/>
              <a:t>К какому царству относятся туберкулезная палочка?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772816"/>
            <a:ext cx="530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3.</a:t>
            </a:r>
            <a:r>
              <a:rPr lang="ru-RU" dirty="0" smtClean="0"/>
              <a:t>Предположение выдвигаемое в ходе наблюдения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204864"/>
            <a:ext cx="826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4.</a:t>
            </a:r>
            <a:r>
              <a:rPr lang="ru-RU" dirty="0" smtClean="0"/>
              <a:t>Этот метод дает найти общие закономерности в строении и жизнедеятельности</a:t>
            </a:r>
          </a:p>
          <a:p>
            <a:r>
              <a:rPr lang="ru-RU" dirty="0" smtClean="0"/>
              <a:t> различных организмов.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1335" y="2996952"/>
            <a:ext cx="755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5.</a:t>
            </a:r>
            <a:r>
              <a:rPr lang="ru-RU" dirty="0" smtClean="0"/>
              <a:t>Способ существования белковых тел, существенным моментом которого</a:t>
            </a:r>
          </a:p>
          <a:p>
            <a:r>
              <a:rPr lang="ru-RU" dirty="0" smtClean="0"/>
              <a:t> является постоянный обмен веществ с окружающей средой.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789040"/>
            <a:ext cx="837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6. </a:t>
            </a:r>
            <a:r>
              <a:rPr lang="ru-RU" dirty="0" smtClean="0"/>
              <a:t>Дыхание, обмен веществ и энергии, питание, рост, развитие, наследственность, </a:t>
            </a:r>
          </a:p>
          <a:p>
            <a:r>
              <a:rPr lang="ru-RU" dirty="0" smtClean="0"/>
              <a:t>изменчивость – все это    ________ _______ ________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4509120"/>
            <a:ext cx="204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7. </a:t>
            </a:r>
            <a:r>
              <a:rPr lang="ru-RU" dirty="0" smtClean="0"/>
              <a:t>Мономер белка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5013176"/>
            <a:ext cx="135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8.</a:t>
            </a:r>
            <a:r>
              <a:rPr lang="ru-RU" dirty="0" smtClean="0"/>
              <a:t>Мальтоза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5445224"/>
            <a:ext cx="46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9.</a:t>
            </a:r>
            <a:r>
              <a:rPr lang="ru-RU" dirty="0" smtClean="0"/>
              <a:t>При расщеплении 1г дает 38,9кДж энергии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5877272"/>
            <a:ext cx="59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10. </a:t>
            </a:r>
            <a:r>
              <a:rPr lang="ru-RU" dirty="0" err="1" smtClean="0"/>
              <a:t>Адениловый</a:t>
            </a:r>
            <a:r>
              <a:rPr lang="ru-RU" dirty="0" smtClean="0"/>
              <a:t>, </a:t>
            </a:r>
            <a:r>
              <a:rPr lang="ru-RU" dirty="0" err="1" smtClean="0"/>
              <a:t>гуаниловый</a:t>
            </a:r>
            <a:r>
              <a:rPr lang="ru-RU" dirty="0" smtClean="0"/>
              <a:t>, </a:t>
            </a:r>
            <a:r>
              <a:rPr lang="ru-RU" dirty="0" err="1" smtClean="0"/>
              <a:t>урациловый</a:t>
            </a:r>
            <a:r>
              <a:rPr lang="ru-RU" dirty="0" smtClean="0"/>
              <a:t>, </a:t>
            </a:r>
            <a:r>
              <a:rPr lang="ru-RU" dirty="0" err="1" smtClean="0"/>
              <a:t>цитидиловый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4. Фотосинтез</a:t>
            </a:r>
            <a:r>
              <a:rPr lang="ru-RU" sz="3600" dirty="0" smtClean="0"/>
              <a:t>:10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такое фотосинтез? Где он происходит?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4. Фотосинтез</a:t>
            </a:r>
            <a:r>
              <a:rPr lang="ru-RU" sz="3600" dirty="0" smtClean="0"/>
              <a:t>: 15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Что изображено на слайде? Какова функция магния в этом веществе?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10242" name="Picture 2" descr="http://zaryad.com/wp-content/uploads/2011/06/chlorophill1-28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3528392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4. Фотосинтез</a:t>
            </a:r>
            <a:r>
              <a:rPr lang="ru-RU" sz="3600" dirty="0" smtClean="0"/>
              <a:t>: 20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Назовите самый главный продукт реакций, происходящих в </a:t>
            </a:r>
            <a:r>
              <a:rPr lang="ru-RU" dirty="0" err="1" smtClean="0"/>
              <a:t>темновой</a:t>
            </a:r>
            <a:r>
              <a:rPr lang="ru-RU" dirty="0" smtClean="0"/>
              <a:t> фазе фотосинтеза.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9218" name="Picture 2" descr="http://900igr.net/datai/biologija/Kak-pitajutsja-rastenija/0006-006-2.-Protsess-obrazovanija-organicheskikh-veschestv-u-rastenij-nazyvaets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3672408" cy="2253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4. Фотосинтез</a:t>
            </a:r>
            <a:r>
              <a:rPr lang="ru-RU" sz="3600" dirty="0" smtClean="0"/>
              <a:t>: 25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540768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Назовите все продукты реакций в световой фазе фотосинтеза.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8194" name="Picture 2" descr="http://900igr.net/datai/biologija/Kak-pitajutsja-rastenija/0006-006-2.-Protsess-obrazovanija-organicheskikh-veschestv-u-rastenij-nazyvaets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05064"/>
            <a:ext cx="3384376" cy="20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5.Биосинтез белка</a:t>
            </a:r>
            <a:r>
              <a:rPr lang="ru-RU" dirty="0" smtClean="0"/>
              <a:t>:5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Где начинается процесс биосинтеза белка?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237312"/>
            <a:ext cx="10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5. Биосинтез белка</a:t>
            </a:r>
            <a:r>
              <a:rPr lang="ru-RU" dirty="0" smtClean="0"/>
              <a:t>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триплет? Приведите два примера.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71793" y="6309320"/>
            <a:ext cx="10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5. Биосинтез белка</a:t>
            </a:r>
            <a:r>
              <a:rPr lang="ru-RU" dirty="0" smtClean="0"/>
              <a:t>:15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/>
          <a:lstStyle/>
          <a:p>
            <a:r>
              <a:rPr lang="ru-RU" b="1" dirty="0" smtClean="0"/>
              <a:t>Ответить на три вопроса: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транскрипция?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Где она происходит?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Куда далее перемещается «продукт» транскрипции?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43801" y="623731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5. Биосинтез белка</a:t>
            </a:r>
            <a:r>
              <a:rPr lang="ru-RU" dirty="0" smtClean="0"/>
              <a:t>:20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Ответить на три вопроса: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трансляция?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Где она происходит?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Перечислите всех «участников» трансляции.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5. Биосинтез белка</a:t>
            </a:r>
            <a:r>
              <a:rPr lang="ru-RU" dirty="0" smtClean="0"/>
              <a:t>:25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964704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/>
              <a:t>Решите задачу: </a:t>
            </a:r>
            <a:r>
              <a:rPr lang="ru-RU" sz="4000" dirty="0" smtClean="0"/>
              <a:t>заполните пропуски в таблице используя таблицу генетического кода.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43801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3074" name="Picture 2" descr="http://www.tepka.ru/biologia10-11/t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63" y="1700808"/>
            <a:ext cx="6224837" cy="4968552"/>
          </a:xfrm>
          <a:prstGeom prst="rect">
            <a:avLst/>
          </a:prstGeom>
          <a:noFill/>
        </p:spPr>
      </p:pic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73624" y="2816344"/>
          <a:ext cx="4834880" cy="1188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74440"/>
                <a:gridCol w="720080"/>
                <a:gridCol w="576064"/>
                <a:gridCol w="648072"/>
                <a:gridCol w="648072"/>
                <a:gridCol w="648072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и-РНК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ГЦУ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ГГГ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УУУ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ААУ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ГАА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УАА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т-РНК</a:t>
                      </a:r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а/к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Всем спасибо за чудесную игру!</a:t>
            </a:r>
            <a:endParaRPr lang="ru-RU" dirty="0"/>
          </a:p>
        </p:txBody>
      </p:sp>
      <p:pic>
        <p:nvPicPr>
          <p:cNvPr id="1026" name="Picture 2" descr="C:\Users\Администратор\Desktop\свежие статьи\конкурс СЕКРЕТЫ к моей семьи\mh5mMSf3f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3284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p12.nevsepic.com.ua/92/1348494045-342099-wallcoo_com_cg_seasons_winter_christmas_hs176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2943" cy="6858001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500044"/>
          <a:ext cx="8929717" cy="539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85"/>
                <a:gridCol w="937607"/>
                <a:gridCol w="1093875"/>
                <a:gridCol w="1172010"/>
                <a:gridCol w="1093875"/>
                <a:gridCol w="1026965"/>
              </a:tblGrid>
              <a:tr h="10567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категория</a:t>
                      </a:r>
                      <a:endParaRPr lang="ru-RU" sz="3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количество баллов за правильный ответ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1.</a:t>
                      </a:r>
                      <a:r>
                        <a:rPr lang="ru-RU" sz="2400" b="1" baseline="0" dirty="0" smtClean="0"/>
                        <a:t> Давно забытое старое </a:t>
                      </a:r>
                      <a:r>
                        <a:rPr lang="ru-RU" sz="1600" baseline="0" dirty="0" smtClean="0"/>
                        <a:t>(науки,  методы исследования)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7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2.</a:t>
                      </a:r>
                      <a:r>
                        <a:rPr lang="ru-RU" sz="2400" b="1" baseline="0" dirty="0" smtClean="0"/>
                        <a:t> Молекулярный уровень </a:t>
                      </a:r>
                      <a:r>
                        <a:rPr lang="ru-RU" sz="1600" b="0" baseline="0" dirty="0" smtClean="0"/>
                        <a:t>(Б,Ж,У, н.к.)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8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9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0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1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2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3. Клеточный уровень</a:t>
                      </a:r>
                    </a:p>
                    <a:p>
                      <a:pPr algn="ctr"/>
                      <a:r>
                        <a:rPr lang="ru-RU" sz="1600" b="0" dirty="0" smtClean="0"/>
                        <a:t>(органоиды</a:t>
                      </a:r>
                      <a:r>
                        <a:rPr lang="ru-RU" sz="1600" b="0" baseline="0" dirty="0" smtClean="0"/>
                        <a:t> клетки, деление, питание)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3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4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5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6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7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4. Фотосинтез</a:t>
                      </a:r>
                    </a:p>
                    <a:p>
                      <a:pPr algn="ctr"/>
                      <a:r>
                        <a:rPr lang="ru-RU" sz="1600" dirty="0" smtClean="0"/>
                        <a:t>(суть процессов)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8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9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0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1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2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5. Биосинтез белка</a:t>
                      </a:r>
                    </a:p>
                    <a:p>
                      <a:pPr algn="ctr"/>
                      <a:r>
                        <a:rPr lang="ru-RU" sz="1600" b="0" dirty="0" smtClean="0"/>
                        <a:t>(суть процессов)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3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4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5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6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7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637203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8" action="ppaction://hlinksldjump"/>
              </a:rPr>
              <a:t>The end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Наука изучающая закономерности наследственности и изменчивости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 рамках какой науки создаются живые организмы с необходимыми свойствами методом генной инженерии?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1256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Дать полное определение понятию БИОЛОГИЯ.</a:t>
            </a:r>
          </a:p>
          <a:p>
            <a:pPr>
              <a:buNone/>
            </a:pP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" y="1052737"/>
            <a:ext cx="8579296" cy="1296144"/>
          </a:xfrm>
        </p:spPr>
        <p:txBody>
          <a:bodyPr/>
          <a:lstStyle/>
          <a:p>
            <a:r>
              <a:rPr lang="ru-RU" dirty="0" smtClean="0"/>
              <a:t>Какие методы исследования «зашифрованы» на иллюстрациях 1,2 и 3?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24578" name="Picture 2" descr="http://bug.by/sites/bug.by/files/klg_bi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28" y="3573016"/>
            <a:ext cx="3297784" cy="2605250"/>
          </a:xfrm>
          <a:prstGeom prst="rect">
            <a:avLst/>
          </a:prstGeom>
          <a:noFill/>
        </p:spPr>
      </p:pic>
      <p:pic>
        <p:nvPicPr>
          <p:cNvPr id="24582" name="Picture 6" descr="http://900igr.net/datai/biologija/Izuchenie-zhivotnykh/0005-007-Metody-izucheni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576" y="3861048"/>
            <a:ext cx="3816424" cy="2347270"/>
          </a:xfrm>
          <a:prstGeom prst="rect">
            <a:avLst/>
          </a:prstGeom>
          <a:noFill/>
        </p:spPr>
      </p:pic>
      <p:pic>
        <p:nvPicPr>
          <p:cNvPr id="24580" name="Picture 4" descr="http://www.turku.fi/public/download.aspx?ID=167262&amp;GUID=%7B9DDBAAED-26B5-41E4-87F2-8A47C43F2252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996952"/>
            <a:ext cx="2448272" cy="32144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03648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564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36296" y="3356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4330824" cy="5400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2832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Докажите на примере конкретных фактов, что котенок – что живой организм (минимум 10 фактов)</a:t>
            </a:r>
            <a:endParaRPr lang="ru-RU" sz="3200" dirty="0"/>
          </a:p>
        </p:txBody>
      </p:sp>
      <p:pic>
        <p:nvPicPr>
          <p:cNvPr id="23556" name="Picture 4" descr="http://s51.radikal.ru/i133/1003/c9/512e768ae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Молекулярный уровень </a:t>
            </a:r>
            <a:r>
              <a:rPr lang="ru-RU" dirty="0" smtClean="0"/>
              <a:t>: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44217"/>
            <a:ext cx="8229600" cy="1108719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Какое вещество изображено на слайде?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22530" name="Picture 2" descr="http://files.vunivere.ru/00/00/50/76/images/image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56992"/>
            <a:ext cx="6542534" cy="2708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752</Words>
  <Application>Microsoft Office PowerPoint</Application>
  <PresentationFormat>Экран (4:3)</PresentationFormat>
  <Paragraphs>181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«Кто? Как? Почему?  Играя, вспоминаем» 9 класс, 1 полугодие</vt:lpstr>
      <vt:lpstr>Разминка: 5 баллов за верный ответ </vt:lpstr>
      <vt:lpstr>Слайд 3</vt:lpstr>
      <vt:lpstr>1. Давно забытое старое : 5 баллов</vt:lpstr>
      <vt:lpstr>1. Давно забытое старое : 10 баллов</vt:lpstr>
      <vt:lpstr>1. Давно забытое старое : 15 баллов</vt:lpstr>
      <vt:lpstr>1. Давно забытое старое : 20 баллов</vt:lpstr>
      <vt:lpstr>1. Давно забытое старое : 25 баллов</vt:lpstr>
      <vt:lpstr>2. Молекулярный уровень : 5 баллов</vt:lpstr>
      <vt:lpstr>2. Молекулярный уровень: 10 баллов</vt:lpstr>
      <vt:lpstr>2. Молекулярный уровень: 15 баллов</vt:lpstr>
      <vt:lpstr>2. Молекулярный уровень:20 баллов</vt:lpstr>
      <vt:lpstr>2. Молекулярный уровень:25 баллов</vt:lpstr>
      <vt:lpstr>3. Клеточный уровень : 5 баллов</vt:lpstr>
      <vt:lpstr>3. Клеточный уровень : 10 баллов</vt:lpstr>
      <vt:lpstr>3. Клеточный уровень : 15 баллов</vt:lpstr>
      <vt:lpstr>3. Клеточный уровень: 20 баллов</vt:lpstr>
      <vt:lpstr>3. Клеточный уровень: 25 баллов</vt:lpstr>
      <vt:lpstr>4. Фотосинтез: 5 баллов</vt:lpstr>
      <vt:lpstr>4. Фотосинтез:10 баллов</vt:lpstr>
      <vt:lpstr>4. Фотосинтез: 15 баллов</vt:lpstr>
      <vt:lpstr>4. Фотосинтез: 20 баллов</vt:lpstr>
      <vt:lpstr>4. Фотосинтез: 25 баллов</vt:lpstr>
      <vt:lpstr>5.Биосинтез белка:5 баллов</vt:lpstr>
      <vt:lpstr>5. Биосинтез белка: 10 баллов</vt:lpstr>
      <vt:lpstr>5. Биосинтез белка:15 баллов</vt:lpstr>
      <vt:lpstr>5. Биосинтез белка:20 баллов</vt:lpstr>
      <vt:lpstr>5. Биосинтез белка:25 баллов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кухни моей семьи</dc:title>
  <dc:creator>Администратор</dc:creator>
  <cp:lastModifiedBy>DNA7 X64</cp:lastModifiedBy>
  <cp:revision>101</cp:revision>
  <dcterms:created xsi:type="dcterms:W3CDTF">2013-10-07T13:04:59Z</dcterms:created>
  <dcterms:modified xsi:type="dcterms:W3CDTF">2014-02-03T17:40:44Z</dcterms:modified>
</cp:coreProperties>
</file>