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5" r:id="rId10"/>
    <p:sldId id="264" r:id="rId11"/>
    <p:sldId id="263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914400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dirty="0" smtClean="0"/>
              <a:t> </a:t>
            </a: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             </a:t>
            </a:r>
          </a:p>
          <a:p>
            <a:pPr algn="ctr">
              <a:buNone/>
            </a:pPr>
            <a:r>
              <a:rPr lang="ru-RU" dirty="0" smtClean="0"/>
              <a:t>Доклад по теме:</a:t>
            </a:r>
          </a:p>
          <a:p>
            <a:pPr algn="ctr">
              <a:buNone/>
            </a:pPr>
            <a:r>
              <a:rPr lang="ru-RU" b="1" dirty="0" smtClean="0"/>
              <a:t>Учебные приемы, используемые для 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формирования  УУД по биологии.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</a:t>
            </a:r>
            <a:r>
              <a:rPr lang="ru-RU" sz="2000" dirty="0" smtClean="0"/>
              <a:t>подготовила: </a:t>
            </a:r>
            <a:r>
              <a:rPr lang="ru-RU" sz="2000" dirty="0" err="1" smtClean="0"/>
              <a:t>Ондар</a:t>
            </a:r>
            <a:r>
              <a:rPr lang="ru-RU" sz="2000" dirty="0" smtClean="0"/>
              <a:t> </a:t>
            </a:r>
            <a:r>
              <a:rPr lang="ru-RU" sz="2000" dirty="0" err="1" smtClean="0"/>
              <a:t>Бичена</a:t>
            </a:r>
            <a:r>
              <a:rPr lang="ru-RU" sz="2000" dirty="0" smtClean="0"/>
              <a:t> </a:t>
            </a:r>
            <a:r>
              <a:rPr lang="ru-RU" sz="2000" dirty="0" err="1" smtClean="0"/>
              <a:t>Лодаевна</a:t>
            </a:r>
            <a:r>
              <a:rPr lang="ru-RU" sz="2000" dirty="0" smtClean="0"/>
              <a:t>,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              учитель биологии и географии.</a:t>
            </a:r>
          </a:p>
          <a:p>
            <a:pPr>
              <a:buNone/>
            </a:pPr>
            <a:endParaRPr lang="ru-RU" sz="2000" dirty="0" smtClean="0"/>
          </a:p>
          <a:p>
            <a:pPr algn="ctr">
              <a:buNone/>
            </a:pPr>
            <a:r>
              <a:rPr lang="ru-RU" sz="2000" dirty="0" smtClean="0"/>
              <a:t>Хондергей</a:t>
            </a:r>
          </a:p>
          <a:p>
            <a:pPr algn="ctr">
              <a:buNone/>
            </a:pPr>
            <a:r>
              <a:rPr lang="ru-RU" sz="2000" dirty="0" smtClean="0"/>
              <a:t>2013</a:t>
            </a: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 algn="ctr">
              <a:buNone/>
            </a:pP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u="sng" dirty="0" smtClean="0"/>
              <a:t>Приёмы формирования познавательных логических универсальных учебных действий</a:t>
            </a:r>
            <a:r>
              <a:rPr lang="ru-RU" dirty="0" smtClean="0"/>
              <a:t>. </a:t>
            </a:r>
          </a:p>
          <a:p>
            <a:r>
              <a:rPr lang="ru-RU" dirty="0" smtClean="0"/>
              <a:t>	</a:t>
            </a:r>
            <a:r>
              <a:rPr lang="ru-RU" b="1" dirty="0" smtClean="0"/>
              <a:t>В ходе изучения биологии использую разнообразные приемы работы с текстом учебника:</a:t>
            </a:r>
            <a:endParaRPr lang="ru-RU" dirty="0" smtClean="0"/>
          </a:p>
          <a:p>
            <a:r>
              <a:rPr lang="ru-RU" b="1" dirty="0" smtClean="0"/>
              <a:t>	</a:t>
            </a:r>
            <a:r>
              <a:rPr lang="ru-RU" dirty="0" smtClean="0"/>
              <a:t>- найди место в учебнике, где описывается объект, представленный на рисунке…,</a:t>
            </a:r>
          </a:p>
          <a:p>
            <a:r>
              <a:rPr lang="ru-RU" dirty="0" smtClean="0"/>
              <a:t>	- уточни текст, упрости его, так, чтобы смысл не потерялся (упражнение «редактор»);</a:t>
            </a:r>
          </a:p>
          <a:p>
            <a:r>
              <a:rPr lang="ru-RU" dirty="0" smtClean="0"/>
              <a:t>	- поставь вопрос к заданному абзацу;</a:t>
            </a:r>
          </a:p>
          <a:p>
            <a:r>
              <a:rPr lang="ru-RU" dirty="0" smtClean="0"/>
              <a:t>	- составь суждение по тексту параграфа;</a:t>
            </a:r>
          </a:p>
          <a:p>
            <a:r>
              <a:rPr lang="ru-RU" dirty="0" smtClean="0"/>
              <a:t>	- выдели ключевые слова в отрывке текста, расположи их на листе;</a:t>
            </a:r>
          </a:p>
          <a:p>
            <a:r>
              <a:rPr lang="ru-RU" dirty="0" smtClean="0"/>
              <a:t>	- расскажи по опорным словам (разверни информацию);</a:t>
            </a:r>
          </a:p>
          <a:p>
            <a:r>
              <a:rPr lang="ru-RU" dirty="0" smtClean="0"/>
              <a:t>	- заполни «слепой текст» терминами из изучаемой темы;</a:t>
            </a:r>
          </a:p>
          <a:p>
            <a:r>
              <a:rPr lang="ru-RU" dirty="0" smtClean="0"/>
              <a:t>	- создай таблицу (сверни информацию);</a:t>
            </a:r>
          </a:p>
          <a:p>
            <a:r>
              <a:rPr lang="ru-RU" dirty="0" smtClean="0"/>
              <a:t>	- составь план изучения темы;</a:t>
            </a:r>
          </a:p>
          <a:p>
            <a:r>
              <a:rPr lang="ru-RU" dirty="0" smtClean="0"/>
              <a:t>	- составь набор понятий темы;</a:t>
            </a:r>
          </a:p>
          <a:p>
            <a:r>
              <a:rPr lang="ru-RU" dirty="0" smtClean="0"/>
              <a:t>	- составь предложения по теме… используя слова «так как», «потому что», «следовательно», «если, то»;</a:t>
            </a:r>
          </a:p>
          <a:p>
            <a:r>
              <a:rPr lang="ru-RU" dirty="0" smtClean="0"/>
              <a:t>	- составь разные предложения с одним и тем же понятием;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Для диагностики и формирования коммуникативных универсальных учебных действий можно предложить следующие виды заданий:                                                                         </a:t>
            </a:r>
            <a:endParaRPr lang="ru-RU" dirty="0" smtClean="0"/>
          </a:p>
          <a:p>
            <a:r>
              <a:rPr lang="ru-RU" dirty="0" smtClean="0"/>
              <a:t> –   работа в группах                                                                                                                                      </a:t>
            </a:r>
          </a:p>
          <a:p>
            <a:r>
              <a:rPr lang="ru-RU" dirty="0" smtClean="0"/>
              <a:t>- составь задание партнеру;</a:t>
            </a:r>
            <a:br>
              <a:rPr lang="ru-RU" dirty="0" smtClean="0"/>
            </a:br>
            <a:r>
              <a:rPr lang="ru-RU" dirty="0" smtClean="0"/>
              <a:t>– отзыв на работу товарища;</a:t>
            </a:r>
            <a:br>
              <a:rPr lang="ru-RU" dirty="0" smtClean="0"/>
            </a:br>
            <a:r>
              <a:rPr lang="ru-RU" dirty="0" smtClean="0"/>
              <a:t>– групповая работа по составлению кроссворда;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Приемы рефлексии, используемые на уроках биологии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1400" dirty="0" smtClean="0"/>
              <a:t>Ребята высказываются одним предложением, выбирая начало фразы из рефлексивного экрана на </a:t>
            </a:r>
            <a:r>
              <a:rPr lang="ru-RU" sz="1400" dirty="0" err="1" smtClean="0"/>
              <a:t>доскае</a:t>
            </a:r>
            <a:r>
              <a:rPr lang="ru-RU" sz="1400" dirty="0" smtClean="0"/>
              <a:t>:</a:t>
            </a:r>
          </a:p>
          <a:p>
            <a:r>
              <a:rPr lang="ru-RU" sz="1400" dirty="0" smtClean="0"/>
              <a:t>Выбрать и закончить предложения.</a:t>
            </a:r>
          </a:p>
          <a:p>
            <a:r>
              <a:rPr lang="ru-RU" sz="1400" dirty="0" smtClean="0"/>
              <a:t>А) До урока я:</a:t>
            </a:r>
          </a:p>
          <a:p>
            <a:r>
              <a:rPr lang="ru-RU" sz="1400" dirty="0" smtClean="0"/>
              <a:t>1. не знал … (О строении мхов, об их разнообразии и значении в природе и жизни человека, …);</a:t>
            </a:r>
          </a:p>
          <a:p>
            <a:r>
              <a:rPr lang="ru-RU" sz="1400" dirty="0" smtClean="0"/>
              <a:t>2. не понимал…(как размножаются мхи. Как составить тест, как написать сочинение «от имени мха»…);</a:t>
            </a:r>
          </a:p>
          <a:p>
            <a:r>
              <a:rPr lang="ru-RU" sz="1400" dirty="0" smtClean="0"/>
              <a:t>3. не мог представить … (о значении мхов в жизни людей…);</a:t>
            </a:r>
          </a:p>
          <a:p>
            <a:r>
              <a:rPr lang="ru-RU" sz="1400" dirty="0" smtClean="0"/>
              <a:t>4. не мог выразить … (свою точку зрения…);</a:t>
            </a:r>
          </a:p>
          <a:p>
            <a:r>
              <a:rPr lang="ru-RU" sz="1400" dirty="0" smtClean="0"/>
              <a:t>5. не мог выполнить …(различные задания…);</a:t>
            </a:r>
          </a:p>
          <a:p>
            <a:r>
              <a:rPr lang="ru-RU" sz="1400" dirty="0" smtClean="0"/>
              <a:t>Б) Сейчас я:</a:t>
            </a:r>
          </a:p>
          <a:p>
            <a:r>
              <a:rPr lang="ru-RU" sz="1400" dirty="0" smtClean="0"/>
              <a:t>1. выяснил… (что такое мох, спора, сперматозоид, яйцеклетка…);</a:t>
            </a:r>
          </a:p>
          <a:p>
            <a:r>
              <a:rPr lang="ru-RU" sz="1400" dirty="0" smtClean="0"/>
              <a:t>2. выучил… (названия мхов…);</a:t>
            </a:r>
          </a:p>
          <a:p>
            <a:r>
              <a:rPr lang="ru-RU" sz="1400" dirty="0" smtClean="0"/>
              <a:t>3. познакомился… (со строением …);</a:t>
            </a:r>
          </a:p>
          <a:p>
            <a:r>
              <a:rPr lang="ru-RU" sz="1400" dirty="0" smtClean="0"/>
              <a:t>4. запомнил … (чем отличаются мхи от водорослей…);</a:t>
            </a:r>
          </a:p>
          <a:p>
            <a:r>
              <a:rPr lang="ru-RU" sz="1400" dirty="0" smtClean="0"/>
              <a:t>5. научился… (работать с текстом учебника, преобразовывать информацию в опорный конспект, в тест, в таблицу…);</a:t>
            </a:r>
          </a:p>
          <a:p>
            <a:r>
              <a:rPr lang="ru-RU" sz="1400" dirty="0" smtClean="0"/>
              <a:t>-Кому было интересно на уроке?</a:t>
            </a:r>
          </a:p>
          <a:p>
            <a:r>
              <a:rPr lang="ru-RU" sz="1400" dirty="0" smtClean="0"/>
              <a:t>-Кому было интересно, но трудно?</a:t>
            </a:r>
          </a:p>
          <a:p>
            <a:r>
              <a:rPr lang="ru-RU" sz="1400" dirty="0" smtClean="0"/>
              <a:t>-Кому было скучно?</a:t>
            </a: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Что же дают универсальные учебные действия?</a:t>
            </a:r>
          </a:p>
          <a:p>
            <a:r>
              <a:rPr lang="ru-RU" dirty="0" smtClean="0"/>
              <a:t>- обеспечивают учащемуся возможность самостоятельно осуществлять деятельность учения, ставить учебные цели, искать и использовать необходимые средства и способы их достижения, уметь контролировать и оценивать учебную деятельность и ее результаты;</a:t>
            </a:r>
            <a:br>
              <a:rPr lang="ru-RU" dirty="0" smtClean="0"/>
            </a:br>
            <a:r>
              <a:rPr lang="ru-RU" dirty="0" smtClean="0"/>
              <a:t>– создают условия развития личности и ее самореализации на основе «умения учиться» и сотрудничать со взрослыми и сверстниками. Умение учиться во взрослой жизни обеспечивает личности готовность к непрерывному образованию, высокую социальную и профессиональную мобильность;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3600" dirty="0" smtClean="0"/>
              <a:t>            Спасибо за внимание!</a:t>
            </a: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Получение нового образовательного результата связано с формированием не только предметных, но и личностных и метапредметных умений.  Формирование универсальных учебных действий являются </a:t>
            </a:r>
            <a:r>
              <a:rPr lang="ru-RU" dirty="0" err="1" smtClean="0"/>
              <a:t>метапредметными</a:t>
            </a:r>
            <a:r>
              <a:rPr lang="ru-RU" dirty="0" smtClean="0"/>
              <a:t> результатами изучения учебных курсов. В своей повседневной деятельности большинство учителей формируют эти умения.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Приоритетной целью школьного образования становится развитие у учащихся способности самостоятельно ставить учебные цели, проектировать пути их реализации, контролировать и оценивать свои достижения. Иначе говоря, формирование умения учиться. Учащийся сам должен стать «архитектором  и строителем» образовательного процесса.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Достижение данной цели становится возможным благодаря формированию системы универсальных учебных действий. В основу выделения состава и функций УУД для основного общего образования были положены возрастные психологические особенности учащихся и специфика возрастной формы УУД, факторы и условия их развития. Концепция развития универсальных учебных действий разработана   группой авторов:   Г.В. </a:t>
            </a:r>
            <a:r>
              <a:rPr lang="ru-RU" dirty="0" err="1" smtClean="0"/>
              <a:t>Бурменской</a:t>
            </a:r>
            <a:r>
              <a:rPr lang="ru-RU" dirty="0" smtClean="0"/>
              <a:t>, И.А. Володарской, О.А. </a:t>
            </a:r>
            <a:r>
              <a:rPr lang="ru-RU" dirty="0" err="1" smtClean="0"/>
              <a:t>Карабановой</a:t>
            </a:r>
            <a:r>
              <a:rPr lang="ru-RU" dirty="0" smtClean="0"/>
              <a:t>, Н.Г. Салминой и  С.В. Молчановым под руководством А.Г. Асмолова.      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 ФГОС выделяют 4 вида универсальных учебных действий:</a:t>
            </a:r>
          </a:p>
          <a:p>
            <a:r>
              <a:rPr lang="ru-RU" dirty="0" smtClean="0"/>
              <a:t>1.Личностные</a:t>
            </a:r>
          </a:p>
          <a:p>
            <a:r>
              <a:rPr lang="ru-RU" dirty="0" smtClean="0"/>
              <a:t>2. Регулятивные</a:t>
            </a:r>
          </a:p>
          <a:p>
            <a:r>
              <a:rPr lang="ru-RU" dirty="0" smtClean="0"/>
              <a:t>3. Познавательные</a:t>
            </a:r>
          </a:p>
          <a:p>
            <a:r>
              <a:rPr lang="ru-RU" dirty="0" smtClean="0"/>
              <a:t>4. Коммуникативные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Для формирования личностных универсальных учебных действий предлагаются следующие виды заданий:</a:t>
            </a:r>
            <a:endParaRPr lang="ru-RU" dirty="0" smtClean="0"/>
          </a:p>
          <a:p>
            <a:r>
              <a:rPr lang="ru-RU" dirty="0" smtClean="0"/>
              <a:t>–  участие в проектах;</a:t>
            </a:r>
            <a:br>
              <a:rPr lang="ru-RU" dirty="0" smtClean="0"/>
            </a:br>
            <a:r>
              <a:rPr lang="ru-RU" dirty="0" smtClean="0"/>
              <a:t>– подведение итогов урока;</a:t>
            </a:r>
            <a:br>
              <a:rPr lang="ru-RU" dirty="0" smtClean="0"/>
            </a:br>
            <a:r>
              <a:rPr lang="ru-RU" dirty="0" smtClean="0"/>
              <a:t>– творческие задания;</a:t>
            </a:r>
            <a:br>
              <a:rPr lang="ru-RU" dirty="0" smtClean="0"/>
            </a:br>
            <a:r>
              <a:rPr lang="ru-RU" dirty="0" smtClean="0"/>
              <a:t>– самооценка события, происшествия;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Рекомендации по формированию личностных УУД.</a:t>
            </a:r>
            <a:endParaRPr lang="ru-RU" dirty="0" smtClean="0"/>
          </a:p>
          <a:p>
            <a:pPr lvl="0"/>
            <a:r>
              <a:rPr lang="ru-RU" dirty="0" smtClean="0"/>
              <a:t>Помните , что каждый ребенок – индивидуален. Помните найти его индивидуальные личные особенности. Помните , что главным является не предмет, которому вы учите, а личность, которую вы формируете.</a:t>
            </a:r>
          </a:p>
          <a:p>
            <a:pPr lvl="0"/>
            <a:r>
              <a:rPr lang="ru-RU" dirty="0" smtClean="0"/>
              <a:t>Не предмет формирует личность, а учитель своей деятельностью, связанной с изучением предмета.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Для диагностики и формирования регулятивных универсальных учебных действий возможны следующие виды заданий:</a:t>
            </a:r>
            <a:endParaRPr lang="ru-RU" dirty="0" smtClean="0"/>
          </a:p>
          <a:p>
            <a:r>
              <a:rPr lang="ru-RU" dirty="0" smtClean="0"/>
              <a:t>– «Преднамеренные ошибки»</a:t>
            </a:r>
            <a:br>
              <a:rPr lang="ru-RU" dirty="0" smtClean="0"/>
            </a:br>
            <a:r>
              <a:rPr lang="ru-RU" dirty="0" smtClean="0"/>
              <a:t>– Поиск информации в предложенных источниках</a:t>
            </a:r>
            <a:br>
              <a:rPr lang="ru-RU" dirty="0" smtClean="0"/>
            </a:br>
            <a:r>
              <a:rPr lang="ru-RU" dirty="0" smtClean="0"/>
              <a:t>– Взаимоконтроль</a:t>
            </a:r>
            <a:br>
              <a:rPr lang="ru-RU" dirty="0" smtClean="0"/>
            </a:br>
            <a:r>
              <a:rPr lang="ru-RU" dirty="0" smtClean="0"/>
              <a:t>– «Ищу ошибки»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Рекомендации по формированию регулятивных УУД</a:t>
            </a:r>
            <a:endParaRPr lang="ru-RU" dirty="0" smtClean="0"/>
          </a:p>
          <a:p>
            <a:pPr lvl="0"/>
            <a:r>
              <a:rPr lang="ru-RU" dirty="0" smtClean="0"/>
              <a:t>Научите ученика контролировать свою речь при выражении своей точки зрения по заданной тематике;</a:t>
            </a:r>
          </a:p>
          <a:p>
            <a:pPr lvl="0"/>
            <a:r>
              <a:rPr lang="ru-RU" dirty="0" smtClean="0"/>
              <a:t>Научите ученика контролировать, выполнять свои действия по заданному образцу и правилу;</a:t>
            </a:r>
          </a:p>
          <a:p>
            <a:pPr lvl="0"/>
            <a:r>
              <a:rPr lang="ru-RU" dirty="0" smtClean="0"/>
              <a:t>Помогите ученику научиться адекватно оценивать выполненную им работу. Научите исправлять ошибки.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</TotalTime>
  <Words>570</Words>
  <PresentationFormat>Экран (4:3)</PresentationFormat>
  <Paragraphs>75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Официальная</vt:lpstr>
      <vt:lpstr>                        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Приемы рефлексии, используемые на уроках биологии</vt:lpstr>
      <vt:lpstr>Вывод: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         </dc:title>
  <cp:lastModifiedBy>User</cp:lastModifiedBy>
  <cp:revision>6</cp:revision>
  <dcterms:modified xsi:type="dcterms:W3CDTF">2014-01-28T19:47:36Z</dcterms:modified>
</cp:coreProperties>
</file>