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87842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A1EBC7D-7A24-4C05-95E9-D338A01F4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65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C9C406-68EE-474C-A9E8-EBEB0E651D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53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174625"/>
            <a:ext cx="213360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74625"/>
            <a:ext cx="6251575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2E7F51-E3E4-43DB-86DA-586797D84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68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CEF56B-50E6-4D89-BD54-C1BA590E92F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64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71D822-6A1F-4191-98A5-A20184F1739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60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63249F-C5A3-4707-B8C7-E6F5872A6BD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06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550" y="1712913"/>
            <a:ext cx="471011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9063" y="1712913"/>
            <a:ext cx="4710112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B5BC8-AFC2-412C-9ED8-EBC5947A85D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501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3AA9D3-0EB4-44FF-97F3-3D4EC60B30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83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553BBB-E7E8-47CF-AF34-EAD4D1EFD90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00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E1EFAE-DF40-4B69-A692-8AA06AF0CE5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510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764629-9F37-4F72-BAA4-9CA00956CB76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94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5E28F5-D8C2-4542-8822-9EF1844E4D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437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667D0C-3D9C-40E2-A502-076F888E374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8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3F9872-9EBE-4C17-BA33-9C6055877AF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401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16813" y="304800"/>
            <a:ext cx="2392362" cy="6394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6550" y="304800"/>
            <a:ext cx="7027863" cy="6394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2A9B0E-A82F-4306-BDD2-6E5E740A7D9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17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2D06C7-542B-4F46-97CF-6C5BB58D6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94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2588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9258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578781-4AAB-49A6-9E07-8390E2E61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860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AAB78B-41A3-4CEF-98CB-3D03A80EC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57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233437-1280-4E51-A3AA-25B046D7C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05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FD49D9-9783-46A0-94CC-F9AF2F2945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84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4503F9-2981-4B63-B984-D2282F4406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9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100A37-CE43-4479-B96F-2BF78D6CB6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9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174625"/>
            <a:ext cx="85074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676400"/>
            <a:ext cx="8537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04800" y="6245225"/>
            <a:ext cx="2282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282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charset="0"/>
              </a:defRPr>
            </a:lvl1pPr>
          </a:lstStyle>
          <a:p>
            <a:fld id="{0FBE80D2-B33E-430C-B633-D7CD200B4D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7E7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712913"/>
            <a:ext cx="957262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304800"/>
            <a:ext cx="957262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140575" y="84138"/>
            <a:ext cx="27686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D38E27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 alt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4875" y="84138"/>
            <a:ext cx="3695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072563" y="7138988"/>
            <a:ext cx="8366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</a:tabLst>
              <a:defRPr sz="1300">
                <a:solidFill>
                  <a:srgbClr val="D38E27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9DAB6BF-368E-4DE6-849F-17CE00E01DC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E3B30"/>
          </a:solidFill>
          <a:latin typeface="Franklin Gothic Medium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4E3B3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4E3B3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4E3B3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2341563"/>
            <a:ext cx="5643563" cy="228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/>
                <a:cs typeface="Arial"/>
              </a:rPr>
              <a:t>Поговорим </a:t>
            </a:r>
          </a:p>
          <a:p>
            <a:pPr algn="ctr"/>
            <a:r>
              <a:rPr lang="ru-RU" sz="3600" kern="1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108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/>
                <a:cs typeface="Arial"/>
              </a:rPr>
              <a:t>о дружбе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14438" y="357188"/>
            <a:ext cx="70723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79500" y="1373188"/>
            <a:ext cx="7380288" cy="49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875"/>
              </a:spcBef>
            </a:pPr>
            <a:r>
              <a:rPr lang="ru-RU" altLang="ru-RU" sz="240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ru-RU" sz="2800">
                <a:latin typeface="Calibri" pitchFamily="32" charset="0"/>
              </a:rPr>
              <a:t>Зелёный  крокодил  Гена и..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Доверчивый Буратино и ...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Смешной мишка Винни-пух и....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Забавные бурундучки Чип и...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Добрая Белоснежка и...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Прекрасная Русалочка и...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Добрый малыш и...</a:t>
            </a:r>
          </a:p>
          <a:p>
            <a:pPr>
              <a:spcBef>
                <a:spcPts val="875"/>
              </a:spcBef>
            </a:pPr>
            <a:r>
              <a:rPr lang="ru-RU" altLang="ru-RU" sz="2800">
                <a:latin typeface="Calibri" pitchFamily="32" charset="0"/>
              </a:rPr>
              <a:t>Доверчивый Буратино и...</a:t>
            </a:r>
          </a:p>
          <a:p>
            <a:pPr>
              <a:spcBef>
                <a:spcPts val="875"/>
              </a:spcBef>
            </a:pPr>
            <a:endParaRPr lang="ru-RU" altLang="ru-RU" sz="2800"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252538"/>
            <a:ext cx="75041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757078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81454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575"/>
            <a:ext cx="63579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6675"/>
            <a:ext cx="77184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6813"/>
            <a:ext cx="79200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649763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25352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8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8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8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80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57188" y="785813"/>
            <a:ext cx="8280400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endParaRPr lang="ru-RU" alt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Один за всех и все за одного.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 Уважайте друг друга и помогайте друг другу.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3. Радуйтесь вместе с друзьями.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4. Не обижайте друзей и всех, кто вас окружает.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5. Не оставляйте друзей в беде, не подводите их, не предавайте, не обманывайте, не нарушайте своих обещаний.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6. Берегите друзей, ведь друга потерять 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легко. Старый друг лучше новых двух.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ru-RU" altLang="ru-RU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857375" y="214313"/>
            <a:ext cx="478631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solidFill>
                  <a:srgbClr val="0070C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Основные законы дружбы: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770" decel="100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9" dur="770" decel="100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2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21" dur="77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22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23" dur="77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2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770" decel="100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0" dur="770" decel="100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1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2" dur="77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4" dur="77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5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770" decel="100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1" dur="770" decel="100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42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43" dur="77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4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5" dur="77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770" decel="1000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2" dur="770" decel="1000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53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54" dur="77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55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56" dur="77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57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770" decel="100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3" dur="770" decel="1000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6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65" dur="77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6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67" dur="77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6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770" decel="1000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4" dur="770" decel="1000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75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76" dur="77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77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78" dur="77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7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04800" y="457200"/>
            <a:ext cx="8686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62642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2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44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19088" y="2027238"/>
            <a:ext cx="8496300" cy="42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«</a:t>
            </a:r>
            <a:r>
              <a:rPr lang="ru-RU" altLang="ru-RU" sz="3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Друг</a:t>
            </a:r>
            <a:r>
              <a:rPr lang="ru-RU" altLang="ru-RU" sz="3200" b="1" i="1">
                <a:solidFill>
                  <a:srgbClr val="00C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</a:t>
            </a: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 тот, кто связан с кем-нибудь дружбой»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ru-RU" altLang="ru-RU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 algn="r">
              <a:lnSpc>
                <a:spcPct val="90000"/>
              </a:lnSpc>
              <a:spcBef>
                <a:spcPts val="800"/>
              </a:spcBef>
            </a:pPr>
            <a:endParaRPr lang="ru-RU" altLang="ru-RU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ru-RU" altLang="ru-RU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ru-RU" altLang="ru-RU" sz="32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                                           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339975" y="765175"/>
            <a:ext cx="3816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6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Arial"/>
                <a:cs typeface="Arial"/>
              </a:rPr>
              <a:t> Друг- это кто?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97188" y="3240088"/>
            <a:ext cx="34274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С.И. Ожегов</a:t>
            </a:r>
            <a:r>
              <a:rPr lang="ru-RU" altLang="ru-RU" sz="1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56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31775" y="1079500"/>
            <a:ext cx="875665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</a:pPr>
            <a:endParaRPr lang="ru-RU" altLang="ru-RU" sz="3200" b="1">
              <a:effectLst>
                <a:outerShdw blurRad="38100" dist="38100" dir="2700000" algn="tl">
                  <a:srgbClr val="C0C0C0"/>
                </a:outerShdw>
              </a:effectLst>
              <a:latin typeface="Garamond" pitchFamily="16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«</a:t>
            </a:r>
            <a:r>
              <a:rPr lang="ru-RU" alt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Друг</a:t>
            </a: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-это мама»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«</a:t>
            </a:r>
            <a:r>
              <a:rPr lang="ru-RU" alt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Друг</a:t>
            </a: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-это школьный учитель»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«</a:t>
            </a:r>
            <a:r>
              <a:rPr lang="ru-RU" alt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Друг</a:t>
            </a:r>
            <a:r>
              <a:rPr lang="ru-RU" altLang="ru-RU" sz="3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6" charset="0"/>
              </a:rPr>
              <a:t>-это старый плюшевый медвежонок»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750" y="1125538"/>
            <a:ext cx="8351838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Настоящий друг</a:t>
            </a:r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–</a:t>
            </a:r>
            <a:r>
              <a:rPr lang="ru-RU" altLang="ru-RU" sz="2000" b="1">
                <a:latin typeface="Franklin Gothic Book" pitchFamily="32" charset="0"/>
              </a:rPr>
              <a:t>  это тот, кто никогда не обманывает своего друга.</a:t>
            </a:r>
          </a:p>
          <a:p>
            <a:endParaRPr lang="ru-RU" altLang="ru-RU" sz="2000" b="1">
              <a:solidFill>
                <a:srgbClr val="00CC99"/>
              </a:solidFill>
              <a:latin typeface="Franklin Gothic Book" pitchFamily="32" charset="0"/>
            </a:endParaRPr>
          </a:p>
          <a:p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Настоящий друг</a:t>
            </a:r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–</a:t>
            </a:r>
            <a:r>
              <a:rPr lang="ru-RU" altLang="ru-RU" sz="2000" b="1">
                <a:latin typeface="Franklin Gothic Book" pitchFamily="32" charset="0"/>
              </a:rPr>
              <a:t> это тот, кто не пожалеет поделиться  со своим другом всем, что сам имеет.</a:t>
            </a:r>
          </a:p>
          <a:p>
            <a:endParaRPr lang="ru-RU" altLang="ru-RU" sz="2000" b="1">
              <a:solidFill>
                <a:srgbClr val="FFCC00"/>
              </a:solidFill>
              <a:latin typeface="Franklin Gothic Book" pitchFamily="32" charset="0"/>
            </a:endParaRPr>
          </a:p>
          <a:p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Настоящий друг</a:t>
            </a:r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–</a:t>
            </a:r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B7E7FF"/>
                </a:solidFill>
                <a:latin typeface="Franklin Gothic Book" pitchFamily="32" charset="0"/>
              </a:rPr>
              <a:t>это тот, кто не станет смеяться над бедой или неудачей своего друга.</a:t>
            </a:r>
          </a:p>
          <a:p>
            <a:endParaRPr lang="ru-RU" altLang="ru-RU" sz="2000" b="1">
              <a:solidFill>
                <a:srgbClr val="B7E7FF"/>
              </a:solidFill>
              <a:latin typeface="Franklin Gothic Book" pitchFamily="32" charset="0"/>
            </a:endParaRPr>
          </a:p>
          <a:p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Настоящий друг</a:t>
            </a:r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–</a:t>
            </a:r>
            <a:r>
              <a:rPr lang="ru-RU" altLang="ru-RU" sz="2000" b="1">
                <a:latin typeface="Franklin Gothic Book" pitchFamily="32" charset="0"/>
              </a:rPr>
              <a:t> это тот, с кем всегда интересно и никогда не скучно.</a:t>
            </a:r>
          </a:p>
          <a:p>
            <a:endParaRPr lang="ru-RU" altLang="ru-RU" sz="2000" b="1">
              <a:solidFill>
                <a:srgbClr val="FFCC00"/>
              </a:solidFill>
              <a:latin typeface="Franklin Gothic Book" pitchFamily="32" charset="0"/>
            </a:endParaRPr>
          </a:p>
          <a:p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Настоящий друг</a:t>
            </a:r>
            <a:r>
              <a:rPr lang="ru-RU" altLang="ru-RU" sz="2000" b="1">
                <a:latin typeface="Franklin Gothic Book" pitchFamily="32" charset="0"/>
              </a:rPr>
              <a:t> </a:t>
            </a:r>
            <a:r>
              <a:rPr lang="ru-RU" altLang="ru-RU" sz="2000" b="1">
                <a:solidFill>
                  <a:srgbClr val="FF3300"/>
                </a:solidFill>
                <a:latin typeface="Franklin Gothic Book" pitchFamily="32" charset="0"/>
              </a:rPr>
              <a:t>–</a:t>
            </a:r>
            <a:r>
              <a:rPr lang="ru-RU" altLang="ru-RU" sz="2000" b="1">
                <a:latin typeface="Franklin Gothic Book" pitchFamily="32" charset="0"/>
              </a:rPr>
              <a:t> это тот, кто постарается защитить от обидчика.</a:t>
            </a:r>
            <a:r>
              <a:rPr lang="ru-RU" altLang="ru-RU" sz="2000">
                <a:latin typeface="Franklin Gothic Book" pitchFamily="32" charset="0"/>
              </a:rPr>
              <a:t> </a:t>
            </a:r>
          </a:p>
          <a:p>
            <a:endParaRPr lang="ru-RU" altLang="ru-RU" sz="2000">
              <a:latin typeface="Franklin Gothic Book" pitchFamily="3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857750"/>
            <a:ext cx="14382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942975" y="1290638"/>
          <a:ext cx="7221538" cy="4044950"/>
        </p:xfrm>
        <a:graphic>
          <a:graphicData uri="http://schemas.openxmlformats.org/drawingml/2006/table">
            <a:tbl>
              <a:tblPr/>
              <a:tblGrid>
                <a:gridCol w="528638"/>
                <a:gridCol w="544512"/>
                <a:gridCol w="617538"/>
                <a:gridCol w="715962"/>
                <a:gridCol w="576263"/>
                <a:gridCol w="596900"/>
                <a:gridCol w="538162"/>
                <a:gridCol w="596900"/>
                <a:gridCol w="620713"/>
                <a:gridCol w="650875"/>
                <a:gridCol w="638175"/>
                <a:gridCol w="596900"/>
              </a:tblGrid>
              <a:tr h="7175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д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в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р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н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о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с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т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ь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с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о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ч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у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в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с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т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в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и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у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в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а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ж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н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и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д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о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б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р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о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т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а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FEC"/>
                    </a:solidFill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п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о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н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и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м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а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н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и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latin typeface="Arial" charset="0"/>
                          <a:ea typeface="MS Gothic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5540A"/>
                          </a:solidFill>
                          <a:effectLst/>
                          <a:latin typeface="Franklin Gothic Book" pitchFamily="32" charset="0"/>
                          <a:ea typeface="MS Gothic" charset="-128"/>
                        </a:rPr>
                        <a:t>е</a:t>
                      </a:r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 horzOverflow="overflow">
                    <a:lnL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A19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MS Gothic"/>
        <a:cs typeface=""/>
      </a:majorFont>
      <a:minorFont>
        <a:latin typeface="Franklin Gothic Book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277</Words>
  <Application>Microsoft Office PowerPoint</Application>
  <PresentationFormat>Экран (4:3)</PresentationFormat>
  <Paragraphs>84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Times New Roman</vt:lpstr>
      <vt:lpstr>Arial</vt:lpstr>
      <vt:lpstr>MS Gothic</vt:lpstr>
      <vt:lpstr>Franklin Gothic Medium</vt:lpstr>
      <vt:lpstr>Franklin Gothic Book</vt:lpstr>
      <vt:lpstr>Arial Unicode MS</vt:lpstr>
      <vt:lpstr>Garamond</vt:lpstr>
      <vt:lpstr>Wingdings</vt:lpstr>
      <vt:lpstr>Calibri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ученик3</cp:lastModifiedBy>
  <cp:revision>40</cp:revision>
  <cp:lastPrinted>1601-01-01T00:00:00Z</cp:lastPrinted>
  <dcterms:created xsi:type="dcterms:W3CDTF">2009-01-11T07:29:29Z</dcterms:created>
  <dcterms:modified xsi:type="dcterms:W3CDTF">2015-03-02T07:11:43Z</dcterms:modified>
</cp:coreProperties>
</file>