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6B474A6-478A-40D2-A393-5A739FC338EB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4D1C61EF-EEF1-4CDC-86A5-11C6D23E62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360000">
            <a:off x="2912127" y="4076397"/>
            <a:ext cx="5581985" cy="1599722"/>
          </a:xfrm>
        </p:spPr>
        <p:txBody>
          <a:bodyPr/>
          <a:lstStyle/>
          <a:p>
            <a:r>
              <a:rPr lang="ru-RU" dirty="0" smtClean="0"/>
              <a:t>Умножение десятичных дробей на натуральное число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634042">
            <a:off x="678954" y="4319300"/>
            <a:ext cx="2413569" cy="1040845"/>
          </a:xfrm>
        </p:spPr>
        <p:txBody>
          <a:bodyPr>
            <a:noAutofit/>
          </a:bodyPr>
          <a:lstStyle/>
          <a:p>
            <a:r>
              <a:rPr lang="ru-RU" dirty="0" smtClean="0"/>
              <a:t>Автор:</a:t>
            </a:r>
          </a:p>
          <a:p>
            <a:r>
              <a:rPr lang="ru-RU" dirty="0" smtClean="0"/>
              <a:t>Сидорова А.В.</a:t>
            </a:r>
          </a:p>
          <a:p>
            <a:r>
              <a:rPr lang="ru-RU" dirty="0" smtClean="0"/>
              <a:t>МБОУ СОШ № 31</a:t>
            </a:r>
          </a:p>
          <a:p>
            <a:r>
              <a:rPr lang="ru-RU" dirty="0" smtClean="0"/>
              <a:t>г. Мурманска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3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 dirty="0" smtClean="0"/>
              <a:t>Найдите периметр квадрата со стороной 4,36 см.</a:t>
            </a:r>
            <a:endParaRPr lang="ru-RU" sz="36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99372" y="1646699"/>
            <a:ext cx="6784718" cy="1678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Р = 4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indent="0">
              <a:buNone/>
            </a:pPr>
            <a:r>
              <a:rPr lang="ru-RU" sz="3200" b="1" dirty="0" smtClean="0"/>
              <a:t>Р = 4 </a:t>
            </a:r>
            <a:r>
              <a:rPr lang="ru-RU" sz="3200" b="1" dirty="0" smtClean="0">
                <a:latin typeface="Calibri"/>
              </a:rPr>
              <a:t>∙ 4,36 = 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?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b="1" dirty="0" smtClean="0"/>
              <a:t>Р=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/>
              <a:t> +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/>
              <a:t> +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/>
              <a:t> +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indent="0">
              <a:buNone/>
            </a:pPr>
            <a:r>
              <a:rPr lang="ru-RU" sz="3200" b="1" dirty="0"/>
              <a:t>Р = 4,36 + 4,36 + 4,36 + </a:t>
            </a:r>
            <a:r>
              <a:rPr lang="ru-RU" sz="3200" b="1" dirty="0" smtClean="0"/>
              <a:t>4,36= 17,44</a:t>
            </a:r>
            <a:endParaRPr lang="ru-RU" sz="3200" b="1" dirty="0"/>
          </a:p>
          <a:p>
            <a:endParaRPr lang="ru-RU" sz="3200" b="1" dirty="0" smtClean="0"/>
          </a:p>
          <a:p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0740" y="2060848"/>
            <a:ext cx="1458632" cy="15121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4411426"/>
            <a:ext cx="908409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Произведением десятичной дроби и натурального</a:t>
            </a:r>
          </a:p>
          <a:p>
            <a:r>
              <a:rPr lang="ru-RU" sz="2800" dirty="0" smtClean="0"/>
              <a:t> числа называют сумму слагаемых, каждое из которых</a:t>
            </a:r>
          </a:p>
          <a:p>
            <a:r>
              <a:rPr lang="ru-RU" sz="2800" dirty="0" smtClean="0"/>
              <a:t> равно этой дроби, а количество слагаемых равно</a:t>
            </a:r>
          </a:p>
          <a:p>
            <a:r>
              <a:rPr lang="ru-RU" sz="2800" dirty="0" smtClean="0"/>
              <a:t> этому натуральному числу.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93803" y="3573016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4,36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-7787" y="2740568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4,36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4394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1305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Представьте произведение в виде суммы и найдите его значение:</a:t>
            </a:r>
          </a:p>
          <a:p>
            <a:pPr marL="0" indent="0">
              <a:buNone/>
            </a:pPr>
            <a:r>
              <a:rPr lang="ru-RU" sz="3200" b="1" dirty="0" smtClean="0"/>
              <a:t>а) 8,75 </a:t>
            </a:r>
            <a:r>
              <a:rPr lang="ru-RU" sz="3200" b="1" dirty="0" smtClean="0">
                <a:latin typeface="Calibri"/>
              </a:rPr>
              <a:t>∙ 4 = </a:t>
            </a:r>
          </a:p>
          <a:p>
            <a:pPr marL="0" indent="0">
              <a:buNone/>
            </a:pPr>
            <a:r>
              <a:rPr lang="ru-RU" sz="3200" b="1" dirty="0" smtClean="0">
                <a:latin typeface="Calibri"/>
              </a:rPr>
              <a:t>б) 2,3 ∙ 5 = 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20513" y="3132257"/>
            <a:ext cx="671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35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73442" y="3132257"/>
            <a:ext cx="5089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8,75 + 8,75 + 8,75 + 8,75 =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22227" y="3708321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11,5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20548" y="3708321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2,3 + 2,3 + 2,3 + 2,3 + 2,3 =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5323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Найдите периметр квадрата со стороной 4,36 см.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Р </a:t>
            </a:r>
            <a:r>
              <a:rPr lang="ru-RU" sz="3200" b="1" dirty="0"/>
              <a:t>= 4 </a:t>
            </a:r>
            <a:r>
              <a:rPr lang="ru-RU" sz="3200" b="1" dirty="0">
                <a:latin typeface="Calibri"/>
              </a:rPr>
              <a:t>∙ 4,36 = 17,44 (см)</a:t>
            </a:r>
          </a:p>
          <a:p>
            <a:pPr marL="0" indent="0">
              <a:buNone/>
            </a:pPr>
            <a:r>
              <a:rPr lang="ru-RU" sz="3200" b="1" dirty="0">
                <a:latin typeface="Calibri"/>
              </a:rPr>
              <a:t>         4,36</a:t>
            </a:r>
          </a:p>
          <a:p>
            <a:pPr marL="0" indent="0">
              <a:buNone/>
            </a:pPr>
            <a:r>
              <a:rPr lang="ru-RU" sz="3200" b="1" dirty="0">
                <a:latin typeface="Calibri"/>
              </a:rPr>
              <a:t>              4</a:t>
            </a:r>
          </a:p>
          <a:p>
            <a:pPr marL="0" indent="0">
              <a:buNone/>
            </a:pPr>
            <a:r>
              <a:rPr lang="ru-RU" sz="3200" b="1" dirty="0"/>
              <a:t>        </a:t>
            </a:r>
            <a:r>
              <a:rPr lang="ru-RU" sz="3200" b="1" dirty="0" smtClean="0"/>
              <a:t>17 44</a:t>
            </a:r>
            <a:endParaRPr lang="ru-RU" sz="3200" b="1" dirty="0">
              <a:latin typeface="Calibri"/>
            </a:endParaRPr>
          </a:p>
          <a:p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1317679" y="2895357"/>
            <a:ext cx="299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87861" y="384166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7898414">
            <a:off x="2205371" y="2858701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7898414">
            <a:off x="1966245" y="2858702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7898414">
            <a:off x="2359862" y="395911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7898414">
            <a:off x="2143838" y="3966862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955310" y="3789040"/>
            <a:ext cx="292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00192" y="1949307"/>
            <a:ext cx="1847056" cy="19442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20272" y="3852337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4,36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113663" y="2440251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4,36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5373216"/>
            <a:ext cx="8486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Ответ: периметр квадрата равен 17,44 см.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8040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305800" cy="3951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При умножении десятичной дроби на натуральное число, мы должны: 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 </a:t>
            </a:r>
            <a:r>
              <a:rPr lang="ru-RU" sz="3200" b="1" dirty="0"/>
              <a:t>1)   перемножить числа, не обращая внимания на запятую;  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 </a:t>
            </a:r>
            <a:r>
              <a:rPr lang="ru-RU" sz="3200" b="1" dirty="0"/>
              <a:t>2)   в полученном произведении поставить запятую так, чтобы справа  </a:t>
            </a:r>
            <a:r>
              <a:rPr lang="ru-RU" sz="3200" b="1" dirty="0" smtClean="0"/>
              <a:t>от </a:t>
            </a:r>
            <a:r>
              <a:rPr lang="ru-RU" sz="3200" b="1" dirty="0"/>
              <a:t>нее было столько же цифр, сколько в десятичной дроби.    </a:t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2537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333" y="2038388"/>
            <a:ext cx="8323147" cy="4630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5,2 </a:t>
            </a:r>
            <a:r>
              <a:rPr lang="ru-RU" sz="3200" b="1" dirty="0">
                <a:latin typeface="Calibri"/>
              </a:rPr>
              <a:t>∙ </a:t>
            </a:r>
            <a:r>
              <a:rPr lang="ru-RU" sz="3200" b="1" dirty="0" smtClean="0">
                <a:latin typeface="Calibri"/>
              </a:rPr>
              <a:t> 6 =                5,36 ∙ </a:t>
            </a:r>
            <a:r>
              <a:rPr lang="ru-RU" sz="3200" b="1" dirty="0" smtClean="0">
                <a:latin typeface="Calibri"/>
              </a:rPr>
              <a:t>12 </a:t>
            </a:r>
            <a:r>
              <a:rPr lang="ru-RU" sz="3200" b="1" dirty="0" smtClean="0">
                <a:latin typeface="Calibri"/>
              </a:rPr>
              <a:t>= </a:t>
            </a:r>
          </a:p>
          <a:p>
            <a:pPr marL="0" indent="0">
              <a:buNone/>
            </a:pPr>
            <a:r>
              <a:rPr lang="ru-RU" sz="3200" b="1" dirty="0" smtClean="0">
                <a:latin typeface="Calibri"/>
              </a:rPr>
              <a:t> 5,2                        5,36                  0,054 ∙ 25 = </a:t>
            </a:r>
          </a:p>
          <a:p>
            <a:pPr marL="0" indent="0">
              <a:buNone/>
            </a:pPr>
            <a:r>
              <a:rPr lang="ru-RU" sz="3200" b="1" dirty="0">
                <a:latin typeface="Calibri"/>
              </a:rPr>
              <a:t> </a:t>
            </a:r>
            <a:r>
              <a:rPr lang="ru-RU" sz="3200" b="1" dirty="0" smtClean="0">
                <a:latin typeface="Calibri"/>
              </a:rPr>
              <a:t>   6                            12                  0,054          </a:t>
            </a:r>
          </a:p>
          <a:p>
            <a:pPr marL="0" indent="0">
              <a:buNone/>
            </a:pPr>
            <a:r>
              <a:rPr lang="ru-RU" sz="3200" b="1" dirty="0" smtClean="0"/>
              <a:t>31 2                      1072                        25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       536                        270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       6432                  108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       1350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852936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69333" y="3793720"/>
            <a:ext cx="11943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40152" y="5517232"/>
            <a:ext cx="292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3868" y="4941168"/>
            <a:ext cx="292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0476" y="3793720"/>
            <a:ext cx="292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2060848"/>
            <a:ext cx="10102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31,2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39499" y="2937648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</a:t>
            </a:r>
            <a:endParaRPr lang="ru-RU" sz="2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140184" y="3721888"/>
            <a:ext cx="11943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28632" y="4869160"/>
            <a:ext cx="11943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5652" y="412124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5" name="Дуга 14"/>
          <p:cNvSpPr/>
          <p:nvPr/>
        </p:nvSpPr>
        <p:spPr>
          <a:xfrm rot="7898414">
            <a:off x="993697" y="2846743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7898414">
            <a:off x="1139731" y="4056623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7898414">
            <a:off x="3937884" y="2806989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7898414">
            <a:off x="3677089" y="282376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7898414">
            <a:off x="4062248" y="5183253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7898414">
            <a:off x="6058077" y="5770865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7898414">
            <a:off x="6283368" y="5770866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7898414">
            <a:off x="3801576" y="5181512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292080" y="2020137"/>
            <a:ext cx="1253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64,32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524355" y="339777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</a:t>
            </a:r>
            <a:endParaRPr lang="ru-RU" sz="28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703250" y="4385516"/>
            <a:ext cx="11943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725707" y="5540446"/>
            <a:ext cx="11943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65769" y="452339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28" name="Дуга 27"/>
          <p:cNvSpPr/>
          <p:nvPr/>
        </p:nvSpPr>
        <p:spPr>
          <a:xfrm rot="7898414">
            <a:off x="6538523" y="575931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rot="7898414">
            <a:off x="6074506" y="3432112"/>
            <a:ext cx="329827" cy="286846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7898414">
            <a:off x="6299397" y="3403163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7898414">
            <a:off x="6536326" y="3387733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588224" y="5805264"/>
            <a:ext cx="247411" cy="195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59058" y="5540446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 1,35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723185" y="2645623"/>
            <a:ext cx="10999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 1,35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944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8" grpId="0" animBg="1"/>
      <p:bldP spid="29" grpId="0" animBg="1"/>
      <p:bldP spid="30" grpId="0" animBg="1"/>
      <p:bldP spid="31" grpId="0" animBg="1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415" y="1627740"/>
            <a:ext cx="7910264" cy="4288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0,000012 ∙ 129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0,000012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   129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   108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          24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       12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  1548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16545" y="478513"/>
            <a:ext cx="8041440" cy="1442674"/>
          </a:xfrm>
        </p:spPr>
        <p:txBody>
          <a:bodyPr/>
          <a:lstStyle/>
          <a:p>
            <a:r>
              <a:rPr lang="ru-RU" dirty="0" smtClean="0"/>
              <a:t>Выполните умножение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9310" y="3429000"/>
            <a:ext cx="15566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90454" y="5229200"/>
            <a:ext cx="13755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7898414">
            <a:off x="847694" y="2511436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7898414">
            <a:off x="1063718" y="2511436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7898414">
            <a:off x="1279742" y="2494226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7898414">
            <a:off x="1495766" y="249422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7898414">
            <a:off x="1927814" y="249422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7898414">
            <a:off x="1711790" y="249422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7898414">
            <a:off x="735722" y="5405146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7898414">
            <a:off x="968609" y="537454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7898414">
            <a:off x="1207734" y="537454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7898414">
            <a:off x="1440958" y="5374547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7898414">
            <a:off x="1671842" y="5386040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7898414">
            <a:off x="1910968" y="5386040"/>
            <a:ext cx="345626" cy="33264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23528" y="5157192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079" y="5157192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4160" y="5174115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5516" y="5229200"/>
            <a:ext cx="292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,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33857" y="1628800"/>
            <a:ext cx="2318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 0,001548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7544" y="393305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941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9,865 </a:t>
            </a:r>
            <a:r>
              <a:rPr lang="ru-RU" sz="3200" b="1" dirty="0" smtClean="0">
                <a:latin typeface="Calibri"/>
              </a:rPr>
              <a:t>∙ 10 = </a:t>
            </a:r>
          </a:p>
          <a:p>
            <a:pPr marL="0" indent="0">
              <a:buNone/>
            </a:pPr>
            <a:r>
              <a:rPr lang="ru-RU" sz="3200" b="1" dirty="0" smtClean="0">
                <a:latin typeface="Calibri"/>
              </a:rPr>
              <a:t>9,865 ∙ 100 =</a:t>
            </a:r>
          </a:p>
          <a:p>
            <a:pPr marL="0" indent="0">
              <a:buNone/>
            </a:pPr>
            <a:r>
              <a:rPr lang="ru-RU" sz="3200" b="1" dirty="0" smtClean="0">
                <a:latin typeface="Calibri"/>
              </a:rPr>
              <a:t>9,865 ∙ 1000 =</a:t>
            </a:r>
          </a:p>
          <a:p>
            <a:pPr marL="0" indent="0">
              <a:buNone/>
            </a:pPr>
            <a:endParaRPr lang="ru-RU" sz="32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3221687"/>
            <a:ext cx="1984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9865</a:t>
            </a:r>
            <a:r>
              <a:rPr lang="ru-RU" sz="3200" b="1" dirty="0" smtClean="0">
                <a:solidFill>
                  <a:srgbClr val="FF0000"/>
                </a:solidFill>
              </a:rPr>
              <a:t>,000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6097" y="2636912"/>
            <a:ext cx="1741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986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2052137"/>
            <a:ext cx="1497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98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65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1960" y="2276872"/>
            <a:ext cx="247411" cy="195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91952" y="2831420"/>
            <a:ext cx="247411" cy="195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25971" y="2831420"/>
            <a:ext cx="247411" cy="195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69571" y="3416195"/>
            <a:ext cx="247411" cy="195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22160" y="3416195"/>
            <a:ext cx="247411" cy="195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15657" y="3416195"/>
            <a:ext cx="247411" cy="195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229" y="2052137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 98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65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2628201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 986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3212976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 9865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0894" y="-77857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Правило умножения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десятичной дроби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на 10, 100, 1000 и т.д.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774" y="3969361"/>
            <a:ext cx="889916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Чтобы умножить десятичную дробь</a:t>
            </a:r>
          </a:p>
          <a:p>
            <a:r>
              <a:rPr lang="ru-RU" sz="3200" dirty="0" smtClean="0"/>
              <a:t> на 10, 100, 1000 и т.д.,  надо в этой десятичной</a:t>
            </a:r>
          </a:p>
          <a:p>
            <a:r>
              <a:rPr lang="ru-RU" sz="3200" dirty="0" smtClean="0"/>
              <a:t> дроби перенести запятую на столько цифр</a:t>
            </a:r>
          </a:p>
          <a:p>
            <a:r>
              <a:rPr lang="ru-RU" sz="3200" dirty="0" smtClean="0"/>
              <a:t> вправо, сколько нулей стоит в множители</a:t>
            </a:r>
          </a:p>
          <a:p>
            <a:r>
              <a:rPr lang="ru-RU" sz="3200" dirty="0" smtClean="0"/>
              <a:t> после единицы.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915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467600" cy="39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24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>
                <a:solidFill>
                  <a:schemeClr val="tx1"/>
                </a:solidFill>
              </a:rPr>
              <a:t>47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</a:rPr>
              <a:t>∙ 10 </a:t>
            </a:r>
            <a:r>
              <a:rPr lang="ru-RU" sz="3200" b="1" dirty="0" smtClean="0">
                <a:latin typeface="Calibri"/>
              </a:rPr>
              <a:t>=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458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ru-RU" sz="3200" b="1" dirty="0" smtClean="0">
                <a:solidFill>
                  <a:schemeClr val="tx1"/>
                </a:solidFill>
              </a:rPr>
              <a:t>397</a:t>
            </a:r>
            <a:r>
              <a:rPr lang="ru-RU" sz="3200" b="1" dirty="0" smtClean="0">
                <a:latin typeface="Calibri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</a:rPr>
              <a:t>∙</a:t>
            </a:r>
            <a:r>
              <a:rPr lang="ru-RU" sz="3200" b="1" dirty="0" smtClean="0">
                <a:latin typeface="Calibri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100 =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libri"/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</a:rPr>
              <a:t>4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ru-RU" sz="3200" b="1" dirty="0" smtClean="0">
                <a:solidFill>
                  <a:schemeClr val="tx1"/>
                </a:solidFill>
              </a:rPr>
              <a:t>86</a:t>
            </a:r>
            <a:r>
              <a:rPr lang="ru-RU" sz="3200" b="1" dirty="0" smtClean="0">
                <a:latin typeface="Calibri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∙ 1000 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</a:rPr>
              <a:t>=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ru-RU" sz="3200" b="1" dirty="0" smtClean="0">
                <a:solidFill>
                  <a:schemeClr val="tx1"/>
                </a:solidFill>
              </a:rPr>
              <a:t>2</a:t>
            </a:r>
            <a:r>
              <a:rPr lang="ru-RU" sz="3200" b="1" dirty="0" smtClean="0">
                <a:latin typeface="Calibri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</a:rPr>
              <a:t>∙</a:t>
            </a:r>
            <a:r>
              <a:rPr lang="ru-RU" sz="3200" b="1" dirty="0" smtClean="0">
                <a:latin typeface="Calibri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10000 =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alibri"/>
              </a:rPr>
              <a:t>0</a:t>
            </a:r>
            <a:r>
              <a:rPr lang="ru-RU" sz="3200" b="1" dirty="0" smtClean="0">
                <a:solidFill>
                  <a:srgbClr val="FF0000"/>
                </a:solidFill>
                <a:latin typeface="Calibri"/>
              </a:rPr>
              <a:t>,</a:t>
            </a:r>
            <a:r>
              <a:rPr lang="ru-RU" sz="3200" b="1" dirty="0" smtClean="0">
                <a:solidFill>
                  <a:schemeClr val="tx1"/>
                </a:solidFill>
                <a:latin typeface="Calibri"/>
              </a:rPr>
              <a:t>00234 ∙ 10000 = </a:t>
            </a:r>
            <a:r>
              <a:rPr lang="ru-RU" sz="3200" b="1" dirty="0" smtClean="0">
                <a:latin typeface="Calibri"/>
              </a:rPr>
              <a:t>    </a:t>
            </a:r>
            <a:endParaRPr lang="ru-RU" sz="32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Выполните умножение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1988840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244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 7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49162" y="2556193"/>
            <a:ext cx="1830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45839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 7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067" y="3132256"/>
            <a:ext cx="1639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2486</a:t>
            </a:r>
            <a:r>
              <a:rPr lang="ru-RU" sz="3200" b="1" dirty="0" smtClean="0">
                <a:solidFill>
                  <a:srgbClr val="FF0000"/>
                </a:solidFill>
              </a:rPr>
              <a:t>0     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5076" y="3727143"/>
            <a:ext cx="1402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52</a:t>
            </a:r>
            <a:r>
              <a:rPr lang="ru-RU" sz="3200" b="1" dirty="0" smtClean="0">
                <a:solidFill>
                  <a:srgbClr val="FF0000"/>
                </a:solidFill>
              </a:rPr>
              <a:t>000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Выгнутая вниз стрелка 45"/>
          <p:cNvSpPr/>
          <p:nvPr/>
        </p:nvSpPr>
        <p:spPr>
          <a:xfrm>
            <a:off x="1475656" y="2401250"/>
            <a:ext cx="360040" cy="30767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Выгнутая вниз стрелка 46"/>
          <p:cNvSpPr/>
          <p:nvPr/>
        </p:nvSpPr>
        <p:spPr>
          <a:xfrm>
            <a:off x="1772072" y="2978422"/>
            <a:ext cx="495672" cy="30767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Выгнутая вниз стрелка 48"/>
          <p:cNvSpPr/>
          <p:nvPr/>
        </p:nvSpPr>
        <p:spPr>
          <a:xfrm>
            <a:off x="1479848" y="3573308"/>
            <a:ext cx="643880" cy="30767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Выгнутая вниз стрелка 49"/>
          <p:cNvSpPr/>
          <p:nvPr/>
        </p:nvSpPr>
        <p:spPr>
          <a:xfrm>
            <a:off x="1259632" y="4239195"/>
            <a:ext cx="643880" cy="30767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Выгнутая вниз стрелка 50"/>
          <p:cNvSpPr/>
          <p:nvPr/>
        </p:nvSpPr>
        <p:spPr>
          <a:xfrm>
            <a:off x="1187624" y="4777514"/>
            <a:ext cx="936104" cy="30767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51920" y="4356393"/>
            <a:ext cx="1497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00</a:t>
            </a:r>
            <a:r>
              <a:rPr lang="ru-RU" sz="3200" b="1" dirty="0" smtClean="0"/>
              <a:t>23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329292" y="4356393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 23,4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14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46" grpId="0" animBg="1"/>
      <p:bldP spid="47" grpId="0" animBg="1"/>
      <p:bldP spid="49" grpId="0" animBg="1"/>
      <p:bldP spid="50" grpId="0" animBg="1"/>
      <p:bldP spid="51" grpId="0" animBg="1"/>
      <p:bldP spid="52" grpId="0"/>
      <p:bldP spid="5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TC101790492[[fn=Тетрадь для рисования]]</Template>
  <TotalTime>156</TotalTime>
  <Words>357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Sketchbook</vt:lpstr>
      <vt:lpstr>Умножение десятичных дробей на натуральное число</vt:lpstr>
      <vt:lpstr>Найдите периметр квадрата со стороной 4,36 см.</vt:lpstr>
      <vt:lpstr>№ 1305</vt:lpstr>
      <vt:lpstr>Найдите периметр квадрата со стороной 4,36 см.</vt:lpstr>
      <vt:lpstr>Правило</vt:lpstr>
      <vt:lpstr>Выполните умножение</vt:lpstr>
      <vt:lpstr>Выполните умножение</vt:lpstr>
      <vt:lpstr>Выполните умножение</vt:lpstr>
      <vt:lpstr>Выполните умножение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десятичных дробей на натуральное число</dc:title>
  <dc:creator>Анна</dc:creator>
  <cp:lastModifiedBy>Анна</cp:lastModifiedBy>
  <cp:revision>16</cp:revision>
  <dcterms:created xsi:type="dcterms:W3CDTF">2013-02-28T16:49:10Z</dcterms:created>
  <dcterms:modified xsi:type="dcterms:W3CDTF">2013-03-01T17:01:24Z</dcterms:modified>
</cp:coreProperties>
</file>