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1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2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0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4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0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4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6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2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5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3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DADA-1932-48C1-B963-A6DEA71E8E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18A6-4655-48BF-89BA-87DE966B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990656" cy="305177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Главнейшие отряды насекомых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700" b="1" dirty="0"/>
              <a:t>о</a:t>
            </a:r>
            <a:r>
              <a:rPr lang="ru-RU" sz="6700" b="1" dirty="0" smtClean="0"/>
              <a:t>тряд </a:t>
            </a:r>
            <a:r>
              <a:rPr lang="ru-RU" sz="6700" b="1" dirty="0" smtClean="0"/>
              <a:t>Двукрылые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4032448" cy="93610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Фохтина</a:t>
            </a:r>
            <a:r>
              <a:rPr lang="ru-RU" dirty="0" smtClean="0"/>
              <a:t> А.А. – учитель биологии</a:t>
            </a:r>
          </a:p>
          <a:p>
            <a:r>
              <a:rPr lang="ru-RU" dirty="0" smtClean="0"/>
              <a:t>ГБОУ гимназия №1576 СПш213</a:t>
            </a:r>
          </a:p>
        </p:txBody>
      </p:sp>
    </p:spTree>
    <p:extLst>
      <p:ext uri="{BB962C8B-B14F-4D97-AF65-F5344CB8AC3E}">
        <p14:creationId xmlns:p14="http://schemas.microsoft.com/office/powerpoint/2010/main" val="39336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27013"/>
            <a:ext cx="3743325" cy="5381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Москиты</a:t>
            </a:r>
          </a:p>
        </p:txBody>
      </p:sp>
      <p:pic>
        <p:nvPicPr>
          <p:cNvPr id="13317" name="Picture 5" descr="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537075" cy="3082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3319" name="Picture 7" descr="43956488_moskit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098925" cy="30749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7980363" cy="1254125"/>
          </a:xfrm>
        </p:spPr>
        <p:txBody>
          <a:bodyPr/>
          <a:lstStyle/>
          <a:p>
            <a:r>
              <a:rPr lang="ru-RU" sz="2400"/>
              <a:t>Москиты переносчики болезней, таких как энцефалит Западного Нила и тропическая лихорадка.</a:t>
            </a:r>
            <a:br>
              <a:rPr lang="ru-RU" sz="2400"/>
            </a:b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12544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6003925" cy="86518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Вредители </a:t>
            </a:r>
            <a:r>
              <a:rPr lang="ru-RU" sz="3600" dirty="0" smtClean="0"/>
              <a:t>растений: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Минирующие мухи</a:t>
            </a:r>
          </a:p>
        </p:txBody>
      </p:sp>
      <p:pic>
        <p:nvPicPr>
          <p:cNvPr id="17415" name="Picture 7" descr="312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52725"/>
            <a:ext cx="2476500" cy="24765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7417" name="Picture 9" descr="312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60338"/>
            <a:ext cx="2476500" cy="24765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7419" name="Picture 11" descr="312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378450"/>
            <a:ext cx="2476500" cy="1219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7421" name="Picture 13" descr="3124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1613" y="1125538"/>
            <a:ext cx="3125787" cy="153828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7423" name="Picture 15" descr="3124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2755900"/>
            <a:ext cx="3268662" cy="1609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7425" name="Picture 17" descr="3124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2250" y="4337050"/>
            <a:ext cx="3733800" cy="24765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3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Санитары: Навозная </a:t>
            </a:r>
            <a:r>
              <a:rPr lang="ru-RU" sz="3600" b="1" dirty="0"/>
              <a:t>муха</a:t>
            </a:r>
          </a:p>
        </p:txBody>
      </p:sp>
      <p:pic>
        <p:nvPicPr>
          <p:cNvPr id="18439" name="Picture 7" descr="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12875"/>
            <a:ext cx="5114925" cy="51768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537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169349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Комнатная муха</a:t>
            </a:r>
          </a:p>
        </p:txBody>
      </p:sp>
      <p:pic>
        <p:nvPicPr>
          <p:cNvPr id="19465" name="Picture 9" descr="Mus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38225"/>
            <a:ext cx="8280400" cy="55118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91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953325" cy="681037"/>
          </a:xfrm>
        </p:spPr>
        <p:txBody>
          <a:bodyPr/>
          <a:lstStyle/>
          <a:p>
            <a:pPr algn="ctr"/>
            <a:r>
              <a:rPr lang="ru-RU" sz="3600" dirty="0"/>
              <a:t>Падальная муха</a:t>
            </a:r>
          </a:p>
        </p:txBody>
      </p:sp>
      <p:pic>
        <p:nvPicPr>
          <p:cNvPr id="20485" name="Picture 5" descr="Lucilia_cae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634288" cy="572611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16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953325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Мясная муха</a:t>
            </a:r>
          </a:p>
        </p:txBody>
      </p:sp>
      <p:pic>
        <p:nvPicPr>
          <p:cNvPr id="21509" name="Picture 5" descr="calliphora_augur_white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64500" cy="53784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535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Отряд Двукрылые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r="1136"/>
          <a:stretch>
            <a:fillRect/>
          </a:stretch>
        </p:blipFill>
        <p:spPr bwMode="auto">
          <a:xfrm>
            <a:off x="1403648" y="1340768"/>
            <a:ext cx="6264696" cy="5083359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68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/>
              <a:t>Особенности: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Мухи, комары</a:t>
            </a:r>
          </a:p>
          <a:p>
            <a:r>
              <a:rPr lang="ru-RU" sz="3600" dirty="0" smtClean="0"/>
              <a:t>Имеют одну пару перепончатых крыльев</a:t>
            </a:r>
          </a:p>
          <a:p>
            <a:r>
              <a:rPr lang="ru-RU" sz="3600" dirty="0" smtClean="0"/>
              <a:t>Задние крылья преобразованы в </a:t>
            </a:r>
            <a:r>
              <a:rPr lang="ru-RU" sz="3600" dirty="0" err="1" smtClean="0"/>
              <a:t>колбовидные</a:t>
            </a:r>
            <a:r>
              <a:rPr lang="ru-RU" sz="3600" dirty="0" smtClean="0"/>
              <a:t> органы </a:t>
            </a:r>
            <a:r>
              <a:rPr lang="ru-RU" sz="3600" b="1" u="sng" dirty="0" err="1" smtClean="0"/>
              <a:t>жужальца</a:t>
            </a:r>
            <a:endParaRPr lang="ru-RU" sz="3600" b="1" u="sng" dirty="0" smtClean="0"/>
          </a:p>
          <a:p>
            <a:r>
              <a:rPr lang="ru-RU" sz="3600" dirty="0" smtClean="0"/>
              <a:t>Есть бескрылые насекомые</a:t>
            </a:r>
          </a:p>
          <a:p>
            <a:r>
              <a:rPr lang="ru-RU" sz="3600" dirty="0" smtClean="0"/>
              <a:t>На ногах коготки или присоски</a:t>
            </a:r>
          </a:p>
          <a:p>
            <a:r>
              <a:rPr lang="ru-RU" sz="3600" dirty="0" smtClean="0"/>
              <a:t>Ротовой аппарат лижущего или колюще-сосущего типа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04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6810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Кровососущие:   Слепень</a:t>
            </a:r>
            <a:endParaRPr lang="ru-RU" sz="36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9175"/>
            <a:ext cx="8748464" cy="4497388"/>
          </a:xfrm>
        </p:spPr>
        <p:txBody>
          <a:bodyPr>
            <a:normAutofit/>
          </a:bodyPr>
          <a:lstStyle/>
          <a:p>
            <a:r>
              <a:rPr lang="ru-RU" sz="2800" dirty="0"/>
              <a:t>Самка слепня способна за одно </a:t>
            </a:r>
            <a:r>
              <a:rPr lang="ru-RU" sz="2800" dirty="0" err="1"/>
              <a:t>кровососание</a:t>
            </a:r>
            <a:r>
              <a:rPr lang="ru-RU" sz="2800" dirty="0"/>
              <a:t> принять до 200 мг </a:t>
            </a:r>
            <a:r>
              <a:rPr lang="ru-RU" sz="2800" dirty="0" smtClean="0"/>
              <a:t>крови</a:t>
            </a:r>
            <a:endParaRPr lang="ru-RU" sz="2800" dirty="0"/>
          </a:p>
          <a:p>
            <a:r>
              <a:rPr lang="ru-RU" sz="2800" dirty="0"/>
              <a:t>Переносят возбудителей сибирской язвы, туляремии, полиомиелита и других тяжелых заболеваний, а также передают некоторые болезни, вызываемые нематодами. </a:t>
            </a:r>
          </a:p>
        </p:txBody>
      </p:sp>
      <p:pic>
        <p:nvPicPr>
          <p:cNvPr id="7173" name="Picture 5" descr="4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38563"/>
            <a:ext cx="4033838" cy="289083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7175" name="Picture 7" descr="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24275"/>
            <a:ext cx="3816350" cy="28622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58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-26988"/>
            <a:ext cx="7477125" cy="6810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Кровососки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7885113" cy="1944688"/>
          </a:xfrm>
        </p:spPr>
        <p:txBody>
          <a:bodyPr/>
          <a:lstStyle/>
          <a:p>
            <a:r>
              <a:rPr lang="ru-RU" sz="2400" dirty="0"/>
              <a:t>Кровососки имеют сильно уплощенное сверху вниз тело, лапки ног с длинными зубчатыми коготками, жесткие, плотно прижатые к телу крылья. </a:t>
            </a:r>
          </a:p>
        </p:txBody>
      </p:sp>
      <p:pic>
        <p:nvPicPr>
          <p:cNvPr id="8197" name="Picture 5" descr="dip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141663"/>
            <a:ext cx="5041900" cy="336391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8199" name="Picture 7" descr="Оленья кровос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816202"/>
            <a:ext cx="2879873" cy="287987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8203" name="Picture 11" descr="ANd9GcR5-zx7e4nsDnScZ-LhxNyORvyW8rBugjKnG12ez2PEfBPQ3Q0&amp;t=1&amp;usg=__IJ6p33z_-AZccTxa_5aCMAAYGmc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2"/>
            <a:ext cx="3131840" cy="1951886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33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44450"/>
            <a:ext cx="7477125" cy="5381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/>
              <a:t>Комары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7885113" cy="44973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Самцы, роящиеся вечерами над тропинками, никому вреда не приносят, а питаются исключительно нектаром цветов.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Самки же в свою очередь кровь сосут из-за потребности в белках, необходимых для развития яиц.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3" descr="26247792_insects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624984" cy="4379924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76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9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/>
              <a:t>Развитие комара с полным превращением</a:t>
            </a:r>
          </a:p>
        </p:txBody>
      </p:sp>
      <p:pic>
        <p:nvPicPr>
          <p:cNvPr id="10245" name="Picture 5" descr="02"/>
          <p:cNvPicPr>
            <a:picLocks noChangeAspect="1" noChangeArrowheads="1"/>
          </p:cNvPicPr>
          <p:nvPr/>
        </p:nvPicPr>
        <p:blipFill>
          <a:blip r:embed="rId2" cstate="print"/>
          <a:srcRect l="3488" r="5816" b="15435"/>
          <a:stretch>
            <a:fillRect/>
          </a:stretch>
        </p:blipFill>
        <p:spPr bwMode="auto">
          <a:xfrm>
            <a:off x="3049365" y="1628800"/>
            <a:ext cx="6094635" cy="367240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0247" name="Picture 7" descr="pages-Jv5AACBH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987824" cy="548763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93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88913"/>
            <a:ext cx="7477125" cy="7540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/>
              <a:t>Посадка немалярийного и малярийного комаров</a:t>
            </a:r>
          </a:p>
        </p:txBody>
      </p:sp>
      <p:pic>
        <p:nvPicPr>
          <p:cNvPr id="11269" name="Picture 5" descr="komar-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2587625"/>
            <a:ext cx="8066087" cy="41544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271" name="Picture 7" descr="4a671293e8ccc568124f295c08d4c2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25538"/>
            <a:ext cx="3201988" cy="22320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273" name="Picture 9" descr="kom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268413"/>
            <a:ext cx="3117850" cy="22320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61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1274875989_1274869134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15888"/>
            <a:ext cx="3486150" cy="33337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295" name="Picture 7" descr="850491"/>
          <p:cNvPicPr>
            <a:picLocks noChangeAspect="1" noChangeArrowheads="1"/>
          </p:cNvPicPr>
          <p:nvPr/>
        </p:nvPicPr>
        <p:blipFill>
          <a:blip r:embed="rId3" cstate="print"/>
          <a:srcRect r="21415"/>
          <a:stretch>
            <a:fillRect/>
          </a:stretch>
        </p:blipFill>
        <p:spPr bwMode="auto">
          <a:xfrm>
            <a:off x="5578525" y="548680"/>
            <a:ext cx="3565475" cy="34036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297" name="Picture 9" descr="121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5975350" cy="3870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2" y="260350"/>
            <a:ext cx="3384971" cy="5381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Мошки</a:t>
            </a:r>
          </a:p>
        </p:txBody>
      </p:sp>
    </p:spTree>
    <p:extLst>
      <p:ext uri="{BB962C8B-B14F-4D97-AF65-F5344CB8AC3E}">
        <p14:creationId xmlns:p14="http://schemas.microsoft.com/office/powerpoint/2010/main" val="2579586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165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Главнейшие отряды насекомых  отряд Двукрылые</vt:lpstr>
      <vt:lpstr>Отряд Двукрылые</vt:lpstr>
      <vt:lpstr>Особенности:</vt:lpstr>
      <vt:lpstr>Кровососущие:   Слепень</vt:lpstr>
      <vt:lpstr>Кровососки</vt:lpstr>
      <vt:lpstr>Комары</vt:lpstr>
      <vt:lpstr>Развитие комара с полным превращением</vt:lpstr>
      <vt:lpstr>Посадка немалярийного и малярийного комаров</vt:lpstr>
      <vt:lpstr>Мошки</vt:lpstr>
      <vt:lpstr>Москиты</vt:lpstr>
      <vt:lpstr>Вредители растений: Минирующие мухи</vt:lpstr>
      <vt:lpstr>Санитары: Навозная муха</vt:lpstr>
      <vt:lpstr>Комнатная муха</vt:lpstr>
      <vt:lpstr>Падальная муха</vt:lpstr>
      <vt:lpstr>Мясная муха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Главнейшие отряды насекомых  Отряд Двукрылые</dc:title>
  <dc:creator>Анна</dc:creator>
  <cp:lastModifiedBy>Анна</cp:lastModifiedBy>
  <cp:revision>2</cp:revision>
  <dcterms:created xsi:type="dcterms:W3CDTF">2014-01-29T05:10:08Z</dcterms:created>
  <dcterms:modified xsi:type="dcterms:W3CDTF">2014-01-30T09:53:41Z</dcterms:modified>
</cp:coreProperties>
</file>