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99" r:id="rId2"/>
    <p:sldId id="302" r:id="rId3"/>
    <p:sldId id="303" r:id="rId4"/>
    <p:sldId id="304" r:id="rId5"/>
    <p:sldId id="309" r:id="rId6"/>
    <p:sldId id="310" r:id="rId7"/>
    <p:sldId id="313" r:id="rId8"/>
    <p:sldId id="311" r:id="rId9"/>
    <p:sldId id="308" r:id="rId10"/>
    <p:sldId id="314" r:id="rId11"/>
    <p:sldId id="31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19" autoAdjust="0"/>
    <p:restoredTop sz="94716" autoAdjust="0"/>
  </p:normalViewPr>
  <p:slideViewPr>
    <p:cSldViewPr>
      <p:cViewPr varScale="1">
        <p:scale>
          <a:sx n="88" d="100"/>
          <a:sy n="88" d="100"/>
        </p:scale>
        <p:origin x="-9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36A04-A049-4B4D-AD1C-E93FAD3D106A}" type="datetimeFigureOut">
              <a:rPr lang="ru-RU" smtClean="0"/>
              <a:pPr/>
              <a:t>27.09.2014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5677E-61E4-49C7-8520-BF56A4C8FBA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595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85677E-61E4-49C7-8520-BF56A4C8FBA4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30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119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13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45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172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43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64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58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17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46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33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www.konspekturoka.ru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07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516270" y="4221110"/>
            <a:ext cx="2448340" cy="244834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1450" y="1191329"/>
            <a:ext cx="774044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Наибольший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общий</a:t>
            </a:r>
          </a:p>
          <a:p>
            <a:pPr algn="ctr"/>
            <a:r>
              <a:rPr lang="ru-RU" sz="6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делитель</a:t>
            </a:r>
          </a:p>
          <a:p>
            <a:pPr algn="ctr"/>
            <a:endParaRPr lang="en-US" sz="3200" b="1" i="1" dirty="0" smtClean="0">
              <a:ln w="1905"/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6212" y="246047"/>
            <a:ext cx="1835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22.09.14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271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584102"/>
              </p:ext>
            </p:extLst>
          </p:nvPr>
        </p:nvGraphicFramePr>
        <p:xfrm>
          <a:off x="395420" y="1529011"/>
          <a:ext cx="2088290" cy="3505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951020"/>
              </p:ext>
            </p:extLst>
          </p:nvPr>
        </p:nvGraphicFramePr>
        <p:xfrm>
          <a:off x="5652150" y="2204830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827481" y="188550"/>
            <a:ext cx="7417030" cy="1151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Найдем наибольший общий</a:t>
            </a: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делитель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чисел  16 , 18  и 30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739534"/>
              </p:ext>
            </p:extLst>
          </p:nvPr>
        </p:nvGraphicFramePr>
        <p:xfrm>
          <a:off x="2987780" y="2132820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323410" y="5085230"/>
            <a:ext cx="394981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Вычеркнем из разложения первого числа множители, которых нет в разложении </a:t>
            </a:r>
            <a:r>
              <a:rPr lang="ru-RU" sz="2400" b="1" dirty="0" smtClean="0"/>
              <a:t>второго и третьего</a:t>
            </a:r>
            <a:endParaRPr lang="ru-RU" sz="2400" b="1" dirty="0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flipV="1">
            <a:off x="1619590" y="2306496"/>
            <a:ext cx="614233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flipV="1">
            <a:off x="1621842" y="3068950"/>
            <a:ext cx="614233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V="1">
            <a:off x="1619590" y="3717040"/>
            <a:ext cx="614233" cy="5032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71235" y="6083420"/>
            <a:ext cx="4002058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 smtClean="0"/>
              <a:t>НОД(16, 18, 30) </a:t>
            </a:r>
            <a:r>
              <a:rPr lang="ru-RU" sz="3600" b="1" dirty="0"/>
              <a:t>=  </a:t>
            </a:r>
            <a:r>
              <a:rPr lang="ru-RU" sz="3600" b="1" dirty="0" smtClean="0"/>
              <a:t>2</a:t>
            </a:r>
            <a:endParaRPr lang="ru-RU" sz="36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608464" y="5241395"/>
            <a:ext cx="4527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Оставшиеся множители перемножим</a:t>
            </a:r>
          </a:p>
        </p:txBody>
      </p:sp>
    </p:spTree>
    <p:extLst>
      <p:ext uri="{BB962C8B-B14F-4D97-AF65-F5344CB8AC3E}">
        <p14:creationId xmlns:p14="http://schemas.microsoft.com/office/powerpoint/2010/main" val="333360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ll Users\Документы\Мои рисунки\Образцы рисунков\WP6CAOETMLGCAJS66PICAFBVECJCAC3E2LVCAC3MBDYCAHKG0SRCALYZIL5CAJLOHK9CA3F9IM8CAYJZC6MCAM1SU86CA6X75BICAPMCXGWCA31NQV5CAL51XEZCAM3FFV4CA2Q1E1HCAQLHT5PCATXE11U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4FA"/>
              </a:clrFrom>
              <a:clrTo>
                <a:srgbClr val="FFF4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012200" y="1556740"/>
            <a:ext cx="2448340" cy="244834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8676570" y="9806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99490" y="389504"/>
            <a:ext cx="7344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ДОМА:  Н.Я. </a:t>
            </a:r>
            <a:r>
              <a:rPr lang="ru-RU" sz="3200" b="1" dirty="0" err="1" smtClean="0"/>
              <a:t>Виленкин</a:t>
            </a:r>
            <a:r>
              <a:rPr lang="ru-RU" sz="3200" b="1" dirty="0" smtClean="0"/>
              <a:t> стр.24 п.6  № 146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4341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im0-tub-ru.yandex.net/i?id=5446e24b8ef3c9bb922a43576581d7af-142-144&amp;n=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2" t="8395" r="8139" b="14591"/>
          <a:stretch/>
        </p:blipFill>
        <p:spPr bwMode="auto">
          <a:xfrm>
            <a:off x="170244" y="3342949"/>
            <a:ext cx="3609646" cy="332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6" descr="http://im2-tub-ru.yandex.net/i?id=5e5e68100145282d0ba2bee2b7518cff-09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280" y="3084154"/>
            <a:ext cx="4427980" cy="377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206187" y="260560"/>
            <a:ext cx="8696325" cy="12965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99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Ученики </a:t>
            </a:r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купили на </a:t>
            </a:r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день Учителя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54 роз и 36 гвоздик. </a:t>
            </a: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209431" y="1628750"/>
            <a:ext cx="8208962" cy="16575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Какое наибольшее число </a:t>
            </a:r>
          </a:p>
          <a:p>
            <a:pPr algn="ctr"/>
            <a:r>
              <a:rPr lang="ru-RU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букетов могут </a:t>
            </a:r>
          </a:p>
          <a:p>
            <a:pPr algn="ctr"/>
            <a:r>
              <a:rPr lang="ru-RU" sz="36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они составить?</a:t>
            </a:r>
            <a:endParaRPr lang="ru-RU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60350"/>
            <a:ext cx="8229600" cy="5792788"/>
          </a:xfrm>
        </p:spPr>
        <p:txBody>
          <a:bodyPr/>
          <a:lstStyle/>
          <a:p>
            <a:pPr algn="ctr">
              <a:buFontTx/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 smtClean="0"/>
              <a:t> </a:t>
            </a:r>
            <a:r>
              <a:rPr lang="ru-RU" b="1" dirty="0"/>
              <a:t>Найдем все делители чисел </a:t>
            </a:r>
            <a:r>
              <a:rPr lang="ru-RU" sz="3600" b="1" i="1" dirty="0">
                <a:solidFill>
                  <a:srgbClr val="FF0000"/>
                </a:solidFill>
              </a:rPr>
              <a:t>54</a:t>
            </a:r>
            <a:r>
              <a:rPr lang="ru-RU" b="1" dirty="0"/>
              <a:t> и </a:t>
            </a:r>
            <a:r>
              <a:rPr lang="ru-RU" sz="3600" b="1" i="1" dirty="0" smtClean="0">
                <a:solidFill>
                  <a:srgbClr val="FF0000"/>
                </a:solidFill>
              </a:rPr>
              <a:t>36</a:t>
            </a:r>
            <a:endParaRPr lang="ru-RU" b="1" i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ru-RU" dirty="0" smtClean="0"/>
              <a:t>        </a:t>
            </a:r>
          </a:p>
          <a:p>
            <a:pPr>
              <a:buFontTx/>
              <a:buNone/>
            </a:pPr>
            <a:r>
              <a:rPr lang="ru-RU" b="1" dirty="0"/>
              <a:t> </a:t>
            </a:r>
            <a:r>
              <a:rPr lang="ru-RU" b="1" dirty="0" smtClean="0"/>
              <a:t>       делится </a:t>
            </a:r>
            <a:r>
              <a:rPr lang="ru-RU" b="1" dirty="0"/>
              <a:t>на</a:t>
            </a:r>
          </a:p>
          <a:p>
            <a:pPr>
              <a:buFontTx/>
              <a:buNone/>
            </a:pPr>
            <a:endParaRPr lang="ru-RU" dirty="0"/>
          </a:p>
          <a:p>
            <a:pPr>
              <a:buFontTx/>
              <a:buNone/>
            </a:pPr>
            <a:r>
              <a:rPr lang="ru-RU" dirty="0"/>
              <a:t>        </a:t>
            </a:r>
            <a:r>
              <a:rPr lang="ru-RU" b="1" dirty="0"/>
              <a:t>делится на</a:t>
            </a:r>
          </a:p>
          <a:p>
            <a:pPr algn="ctr">
              <a:buFontTx/>
              <a:buNone/>
            </a:pPr>
            <a:endParaRPr lang="ru-RU" dirty="0"/>
          </a:p>
          <a:p>
            <a:pPr algn="ctr">
              <a:buFontTx/>
              <a:buNone/>
            </a:pPr>
            <a:endParaRPr lang="ru-RU" dirty="0"/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3458582" y="2133470"/>
            <a:ext cx="5371948" cy="7568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1, 2, 3, 6, 9, 18, 27,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54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FF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3456939" y="3213099"/>
            <a:ext cx="5362008" cy="684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, 2, 3, 4, 6, 9, 18,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36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326801" y="2133470"/>
            <a:ext cx="898522" cy="64744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54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417290" y="3213099"/>
            <a:ext cx="717544" cy="684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FF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36</a:t>
            </a:r>
          </a:p>
        </p:txBody>
      </p:sp>
      <p:sp>
        <p:nvSpPr>
          <p:cNvPr id="4106" name="WordArt 10"/>
          <p:cNvSpPr>
            <a:spLocks noChangeArrowheads="1" noChangeShapeType="1" noTextEdit="1"/>
          </p:cNvSpPr>
          <p:nvPr/>
        </p:nvSpPr>
        <p:spPr bwMode="auto">
          <a:xfrm>
            <a:off x="2771750" y="255292"/>
            <a:ext cx="3024420" cy="57165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ln w="222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Решение</a:t>
            </a:r>
            <a:endParaRPr lang="ru-RU" sz="3600" kern="10" dirty="0">
              <a:ln w="22225">
                <a:solidFill>
                  <a:srgbClr val="800080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75237" y="4148196"/>
            <a:ext cx="8785220" cy="79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b="1" dirty="0" smtClean="0"/>
              <a:t>Общими делителями являются числа: </a:t>
            </a:r>
            <a:r>
              <a:rPr lang="ru-RU" sz="4400" b="1" dirty="0" smtClean="0"/>
              <a:t>  </a:t>
            </a:r>
            <a:endParaRPr lang="ru-RU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242497" y="4797190"/>
            <a:ext cx="8785220" cy="8267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ru-RU" sz="4400" b="1" i="1" dirty="0" smtClean="0">
                <a:solidFill>
                  <a:srgbClr val="FF3300"/>
                </a:solidFill>
              </a:rPr>
              <a:t>1, 2, 3, 6, 9, 18</a:t>
            </a:r>
            <a:endParaRPr lang="ru-RU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8091" y="4802243"/>
            <a:ext cx="8752439" cy="1795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r>
              <a:rPr lang="ru-RU" b="1" dirty="0" smtClean="0"/>
              <a:t>Значит из купленных цветов можно составить </a:t>
            </a:r>
            <a:r>
              <a:rPr lang="ru-RU" sz="4000" b="1" i="1" dirty="0" smtClean="0">
                <a:solidFill>
                  <a:srgbClr val="FF3300"/>
                </a:solidFill>
              </a:rPr>
              <a:t>1, 2, 3, 6, 9</a:t>
            </a:r>
            <a:r>
              <a:rPr lang="ru-RU" sz="4000" b="1" dirty="0" smtClean="0"/>
              <a:t>  или  </a:t>
            </a:r>
            <a:r>
              <a:rPr lang="ru-RU" sz="4000" b="1" i="1" dirty="0" smtClean="0">
                <a:solidFill>
                  <a:srgbClr val="FF3300"/>
                </a:solidFill>
              </a:rPr>
              <a:t>18  </a:t>
            </a:r>
            <a:r>
              <a:rPr lang="ru-RU" sz="4000" b="1" dirty="0" smtClean="0"/>
              <a:t>букетов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97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400" y="3429000"/>
            <a:ext cx="8569190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4800" b="1" dirty="0"/>
              <a:t>Наибольшее количество</a:t>
            </a:r>
          </a:p>
          <a:p>
            <a:pPr algn="ctr">
              <a:buFontTx/>
              <a:buNone/>
            </a:pPr>
            <a:r>
              <a:rPr lang="ru-RU" sz="4800" b="1" dirty="0"/>
              <a:t> букетов – </a:t>
            </a:r>
            <a:r>
              <a:rPr lang="ru-RU" sz="4800" b="1" i="1" dirty="0" smtClean="0">
                <a:solidFill>
                  <a:srgbClr val="FF3300"/>
                </a:solidFill>
              </a:rPr>
              <a:t>18</a:t>
            </a:r>
            <a:endParaRPr lang="ru-RU" sz="4800" b="1" dirty="0">
              <a:solidFill>
                <a:srgbClr val="FF3300"/>
              </a:solidFill>
            </a:endParaRPr>
          </a:p>
        </p:txBody>
      </p:sp>
      <p:pic>
        <p:nvPicPr>
          <p:cNvPr id="2050" name="Picture 2" descr="http://im2-tub-ru.yandex.net/i?id=455225a475aae9f771a60668f4cedca4-6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99" y="165764"/>
            <a:ext cx="5552205" cy="311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0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31281" y="2138386"/>
            <a:ext cx="333136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54 = 2∙3·3·3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827481" y="188550"/>
            <a:ext cx="7417030" cy="1151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Найдем наибольший общий</a:t>
            </a: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делитель чисел</a:t>
            </a: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54 и 36 другим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способом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420" y="1484730"/>
            <a:ext cx="8426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sz="3600" b="1" dirty="0"/>
              <a:t>Разложим числа на простые множители: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016427"/>
              </p:ext>
            </p:extLst>
          </p:nvPr>
        </p:nvGraphicFramePr>
        <p:xfrm>
          <a:off x="2771750" y="2420860"/>
          <a:ext cx="2063966" cy="3505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6397"/>
                <a:gridCol w="1067569"/>
              </a:tblGrid>
              <a:tr h="691648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268659" y="2969383"/>
            <a:ext cx="352849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36 = 2∙2·З·3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181380"/>
              </p:ext>
            </p:extLst>
          </p:nvPr>
        </p:nvGraphicFramePr>
        <p:xfrm>
          <a:off x="323410" y="2420860"/>
          <a:ext cx="2088290" cy="3505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54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57999" y="3806838"/>
            <a:ext cx="394981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Вычеркнем из разложения первого числа множители, которых нет в разложении второго.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V="1">
            <a:off x="7986380" y="2312194"/>
            <a:ext cx="69019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08464" y="5241395"/>
            <a:ext cx="4527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Оставшиеся множители перемножим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59229" y="6123397"/>
            <a:ext cx="534858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/>
              <a:t>НОД(54, 36) =  2 · 3 · 3 = 18</a:t>
            </a:r>
          </a:p>
        </p:txBody>
      </p:sp>
    </p:spTree>
    <p:extLst>
      <p:ext uri="{BB962C8B-B14F-4D97-AF65-F5344CB8AC3E}">
        <p14:creationId xmlns:p14="http://schemas.microsoft.com/office/powerpoint/2010/main" val="93823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12" grpId="0"/>
      <p:bldP spid="3" grpId="0"/>
      <p:bldP spid="15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212490" y="2702336"/>
            <a:ext cx="3599062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45 = 3∙3·5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037253"/>
              </p:ext>
            </p:extLst>
          </p:nvPr>
        </p:nvGraphicFramePr>
        <p:xfrm>
          <a:off x="179390" y="2680482"/>
          <a:ext cx="2088290" cy="3505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220090" y="1780099"/>
            <a:ext cx="3714478" cy="92333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24 = 2∙2·2·3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873021"/>
              </p:ext>
            </p:extLst>
          </p:nvPr>
        </p:nvGraphicFramePr>
        <p:xfrm>
          <a:off x="2546177" y="3356990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179390" y="332570"/>
            <a:ext cx="8713210" cy="1151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Найдем наибольший общий</a:t>
            </a: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делитель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чисел  24 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45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37116" y="3625666"/>
            <a:ext cx="394981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Вычеркнем из разложения первого числа множители, которых нет в разложении второго.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V="1">
            <a:off x="6588280" y="1990145"/>
            <a:ext cx="69019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 flipV="1">
            <a:off x="7164360" y="1990145"/>
            <a:ext cx="69019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flipV="1">
            <a:off x="7740440" y="1961260"/>
            <a:ext cx="69019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608464" y="5080748"/>
            <a:ext cx="4527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Оставшиеся множители перемножим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473845" y="5949350"/>
            <a:ext cx="3206968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 smtClean="0"/>
              <a:t>НОД(24</a:t>
            </a:r>
            <a:r>
              <a:rPr lang="ru-RU" sz="3600" b="1" dirty="0"/>
              <a:t>, </a:t>
            </a:r>
            <a:r>
              <a:rPr lang="ru-RU" sz="3600" b="1" dirty="0" smtClean="0"/>
              <a:t>45) </a:t>
            </a:r>
            <a:r>
              <a:rPr lang="ru-RU" sz="3600" b="1" dirty="0"/>
              <a:t>= </a:t>
            </a:r>
            <a:r>
              <a:rPr lang="ru-RU" sz="3600" b="1" dirty="0" smtClean="0"/>
              <a:t>3</a:t>
            </a:r>
            <a:endParaRPr lang="ru-RU" sz="36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9390" y="1484183"/>
            <a:ext cx="4641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3600" b="1" dirty="0"/>
              <a:t>Разложим числа на простые множители:</a:t>
            </a:r>
          </a:p>
        </p:txBody>
      </p:sp>
    </p:spTree>
    <p:extLst>
      <p:ext uri="{BB962C8B-B14F-4D97-AF65-F5344CB8AC3E}">
        <p14:creationId xmlns:p14="http://schemas.microsoft.com/office/powerpoint/2010/main" val="343379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0"/>
      <p:bldP spid="17" grpId="0" animBg="1"/>
      <p:bldP spid="18" grpId="0" animBg="1"/>
      <p:bldP spid="19" grpId="0" animBg="1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31281" y="2138386"/>
            <a:ext cx="2805576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28 = 2∙2·7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827481" y="188550"/>
            <a:ext cx="7417030" cy="1151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Найти 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наибольший общий</a:t>
            </a: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делитель чисел</a:t>
            </a: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28 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36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420" y="1484730"/>
            <a:ext cx="8426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sz="3600" b="1" dirty="0"/>
              <a:t>Разложим числа на простые множители: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66707"/>
              </p:ext>
            </p:extLst>
          </p:nvPr>
        </p:nvGraphicFramePr>
        <p:xfrm>
          <a:off x="2771750" y="2420860"/>
          <a:ext cx="2063966" cy="3505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6397"/>
                <a:gridCol w="1067569"/>
              </a:tblGrid>
              <a:tr h="691648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268659" y="2969383"/>
            <a:ext cx="352849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36 = 2∙2·З·3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9868"/>
              </p:ext>
            </p:extLst>
          </p:nvPr>
        </p:nvGraphicFramePr>
        <p:xfrm>
          <a:off x="323410" y="2420860"/>
          <a:ext cx="2088290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57999" y="3806838"/>
            <a:ext cx="394981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Вычеркнем из разложения первого числа множители, которых нет в разложении второго.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V="1">
            <a:off x="7452400" y="2312194"/>
            <a:ext cx="69019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08464" y="5241395"/>
            <a:ext cx="4527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Оставшиеся множители перемножим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59178" y="6123397"/>
            <a:ext cx="454868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 smtClean="0"/>
              <a:t>НОД(28, </a:t>
            </a:r>
            <a:r>
              <a:rPr lang="ru-RU" sz="3600" b="1" dirty="0"/>
              <a:t>36) =  2 · </a:t>
            </a:r>
            <a:r>
              <a:rPr lang="ru-RU" sz="3600" b="1" dirty="0" smtClean="0"/>
              <a:t>2 </a:t>
            </a:r>
            <a:r>
              <a:rPr lang="ru-RU" sz="3600" b="1" dirty="0"/>
              <a:t>= </a:t>
            </a:r>
            <a:r>
              <a:rPr lang="ru-RU" sz="3600" b="1" dirty="0" smtClean="0"/>
              <a:t>4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9351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12" grpId="0"/>
      <p:bldP spid="3" grpId="0"/>
      <p:bldP spid="15" grpId="0" animBg="1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31281" y="2138386"/>
            <a:ext cx="227979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25 = 5∙5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WordArt 6"/>
          <p:cNvSpPr>
            <a:spLocks noChangeArrowheads="1" noChangeShapeType="1" noTextEdit="1"/>
          </p:cNvSpPr>
          <p:nvPr/>
        </p:nvSpPr>
        <p:spPr bwMode="auto">
          <a:xfrm>
            <a:off x="827481" y="188550"/>
            <a:ext cx="7417030" cy="1151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Найдем наибольший общий</a:t>
            </a: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делитель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чисел  25 </a:t>
            </a:r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и </a:t>
            </a:r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44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420" y="1484730"/>
            <a:ext cx="84260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sz="3600" b="1" dirty="0"/>
              <a:t>Разложим числа на простые множители: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56652"/>
              </p:ext>
            </p:extLst>
          </p:nvPr>
        </p:nvGraphicFramePr>
        <p:xfrm>
          <a:off x="2771750" y="2420860"/>
          <a:ext cx="2063966" cy="2804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96397"/>
                <a:gridCol w="1067569"/>
              </a:tblGrid>
              <a:tr h="691648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691648">
                <a:tc>
                  <a:txBody>
                    <a:bodyPr/>
                    <a:lstStyle/>
                    <a:p>
                      <a:pPr marR="4254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268659" y="2969383"/>
            <a:ext cx="352849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44 = 2∙2·11 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085837"/>
              </p:ext>
            </p:extLst>
          </p:nvPr>
        </p:nvGraphicFramePr>
        <p:xfrm>
          <a:off x="251400" y="2414682"/>
          <a:ext cx="2088290" cy="21031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08140"/>
                <a:gridCol w="1080150"/>
              </a:tblGrid>
              <a:tr h="152400">
                <a:tc>
                  <a:txBody>
                    <a:bodyPr/>
                    <a:lstStyle/>
                    <a:p>
                      <a:pPr marR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64465">
                <a:tc>
                  <a:txBody>
                    <a:bodyPr/>
                    <a:lstStyle/>
                    <a:p>
                      <a:pPr marR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i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000" b="1" i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57999" y="3806838"/>
            <a:ext cx="394981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Вычеркнем из разложения первого числа множители, которых нет в разложении второго.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V="1">
            <a:off x="6527169" y="2312194"/>
            <a:ext cx="50573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608464" y="5241395"/>
            <a:ext cx="4527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dirty="0"/>
              <a:t>Оставшиеся множители перемножим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245079" y="6110354"/>
            <a:ext cx="3311163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3600" b="1" dirty="0" smtClean="0"/>
              <a:t>НОД(25, 44) </a:t>
            </a:r>
            <a:r>
              <a:rPr lang="ru-RU" sz="3600" b="1" dirty="0"/>
              <a:t>=  </a:t>
            </a:r>
            <a:r>
              <a:rPr lang="ru-RU" sz="3600" b="1" dirty="0" smtClean="0"/>
              <a:t>1</a:t>
            </a:r>
            <a:endParaRPr lang="ru-RU" sz="3600" b="1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V="1">
            <a:off x="7036230" y="2302265"/>
            <a:ext cx="50573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5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12" grpId="0"/>
      <p:bldP spid="3" grpId="0"/>
      <p:bldP spid="15" grpId="0" animBg="1"/>
      <p:bldP spid="16" grpId="0"/>
      <p:bldP spid="17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430" y="62061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dirty="0"/>
              <a:t>  </a:t>
            </a:r>
          </a:p>
          <a:p>
            <a:pPr algn="ctr">
              <a:buFontTx/>
              <a:buNone/>
            </a:pPr>
            <a:r>
              <a:rPr lang="ru-RU" sz="4800" b="1" dirty="0">
                <a:solidFill>
                  <a:srgbClr val="0000FF"/>
                </a:solidFill>
              </a:rPr>
              <a:t> Числа, наибольший общий делитель которых равен 1, называются </a:t>
            </a:r>
            <a:r>
              <a:rPr lang="ru-RU" sz="4800" b="1" dirty="0">
                <a:solidFill>
                  <a:srgbClr val="FF0000"/>
                </a:solidFill>
              </a:rPr>
              <a:t>взаимно простыми</a:t>
            </a:r>
          </a:p>
        </p:txBody>
      </p:sp>
    </p:spTree>
    <p:extLst>
      <p:ext uri="{BB962C8B-B14F-4D97-AF65-F5344CB8AC3E}">
        <p14:creationId xmlns:p14="http://schemas.microsoft.com/office/powerpoint/2010/main" val="368390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10237</TotalTime>
  <Words>464</Words>
  <Application>Microsoft Office PowerPoint</Application>
  <PresentationFormat>Экран (4:3)</PresentationFormat>
  <Paragraphs>159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класс алгебра</dc:title>
  <dc:creator>Кравченко</dc:creator>
  <cp:lastModifiedBy>Светлана</cp:lastModifiedBy>
  <cp:revision>1173</cp:revision>
  <dcterms:created xsi:type="dcterms:W3CDTF">2011-06-18T13:01:16Z</dcterms:created>
  <dcterms:modified xsi:type="dcterms:W3CDTF">2014-09-27T10:13:10Z</dcterms:modified>
</cp:coreProperties>
</file>