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0" r:id="rId1"/>
  </p:sldMasterIdLst>
  <p:notesMasterIdLst>
    <p:notesMasterId r:id="rId20"/>
  </p:notesMasterIdLst>
  <p:sldIdLst>
    <p:sldId id="312" r:id="rId2"/>
    <p:sldId id="309" r:id="rId3"/>
    <p:sldId id="268" r:id="rId4"/>
    <p:sldId id="308" r:id="rId5"/>
    <p:sldId id="311" r:id="rId6"/>
    <p:sldId id="297" r:id="rId7"/>
    <p:sldId id="300" r:id="rId8"/>
    <p:sldId id="302" r:id="rId9"/>
    <p:sldId id="301" r:id="rId10"/>
    <p:sldId id="292" r:id="rId11"/>
    <p:sldId id="291" r:id="rId12"/>
    <p:sldId id="314" r:id="rId13"/>
    <p:sldId id="315" r:id="rId14"/>
    <p:sldId id="316" r:id="rId15"/>
    <p:sldId id="317" r:id="rId16"/>
    <p:sldId id="318" r:id="rId17"/>
    <p:sldId id="319" r:id="rId18"/>
    <p:sldId id="31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8CF9FC"/>
    <a:srgbClr val="0000FF"/>
    <a:srgbClr val="800080"/>
    <a:srgbClr val="FFFF99"/>
    <a:srgbClr val="DDFCD4"/>
    <a:srgbClr val="CA02AD"/>
    <a:srgbClr val="D2FDFE"/>
    <a:srgbClr val="66FF66"/>
    <a:srgbClr val="13213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9" d="100"/>
          <a:sy n="79" d="100"/>
        </p:scale>
        <p:origin x="-111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jpeg"/><Relationship Id="rId1" Type="http://schemas.openxmlformats.org/officeDocument/2006/relationships/image" Target="../media/image4.wmf"/><Relationship Id="rId5" Type="http://schemas.openxmlformats.org/officeDocument/2006/relationships/image" Target="../media/image8.wmf"/><Relationship Id="rId4" Type="http://schemas.openxmlformats.org/officeDocument/2006/relationships/image" Target="../media/image7.jpe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9.wmf"/><Relationship Id="rId4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4" Type="http://schemas.openxmlformats.org/officeDocument/2006/relationships/image" Target="../media/image23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57C97D-F395-458E-B8FD-CB203C7C205E}" type="datetimeFigureOut">
              <a:rPr lang="ru-RU" smtClean="0"/>
              <a:pPr/>
              <a:t>23.11.2014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6F20CA-3D1D-4445-B3C4-7A4D09A93C9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F20CA-3D1D-4445-B3C4-7A4D09A93C9F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708F6-DDF0-4F9E-80B0-264E676AFEC4}" type="slidenum">
              <a:rPr lang="ru-RU" smtClean="0"/>
              <a:pPr/>
              <a:t>3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F20CA-3D1D-4445-B3C4-7A4D09A93C9F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71A403-3878-48CA-B07F-794EA137053A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6BCE00-1842-4455-8497-9644FE069F4F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F20CA-3D1D-4445-B3C4-7A4D09A93C9F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F20CA-3D1D-4445-B3C4-7A4D09A93C9F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F20CA-3D1D-4445-B3C4-7A4D09A93C9F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4ED1-7475-428E-B855-54FB043E86E2}" type="datetimeFigureOut">
              <a:rPr lang="ru-RU" smtClean="0"/>
              <a:pPr/>
              <a:t>23.11.2014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735EF-C016-442E-BA62-9BF97B9440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4ED1-7475-428E-B855-54FB043E86E2}" type="datetimeFigureOut">
              <a:rPr lang="ru-RU" smtClean="0"/>
              <a:pPr/>
              <a:t>23.11.2014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735EF-C016-442E-BA62-9BF97B9440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4ED1-7475-428E-B855-54FB043E86E2}" type="datetimeFigureOut">
              <a:rPr lang="ru-RU" smtClean="0"/>
              <a:pPr/>
              <a:t>23.11.2014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735EF-C016-442E-BA62-9BF97B9440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4ED1-7475-428E-B855-54FB043E86E2}" type="datetimeFigureOut">
              <a:rPr lang="ru-RU" smtClean="0"/>
              <a:pPr/>
              <a:t>23.11.2014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735EF-C016-442E-BA62-9BF97B9440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4ED1-7475-428E-B855-54FB043E86E2}" type="datetimeFigureOut">
              <a:rPr lang="ru-RU" smtClean="0"/>
              <a:pPr/>
              <a:t>23.11.2014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735EF-C016-442E-BA62-9BF97B9440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4ED1-7475-428E-B855-54FB043E86E2}" type="datetimeFigureOut">
              <a:rPr lang="ru-RU" smtClean="0"/>
              <a:pPr/>
              <a:t>23.11.2014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735EF-C016-442E-BA62-9BF97B9440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4ED1-7475-428E-B855-54FB043E86E2}" type="datetimeFigureOut">
              <a:rPr lang="ru-RU" smtClean="0"/>
              <a:pPr/>
              <a:t>23.11.2014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735EF-C016-442E-BA62-9BF97B9440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4ED1-7475-428E-B855-54FB043E86E2}" type="datetimeFigureOut">
              <a:rPr lang="ru-RU" smtClean="0"/>
              <a:pPr/>
              <a:t>23.11.2014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735EF-C016-442E-BA62-9BF97B9440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4ED1-7475-428E-B855-54FB043E86E2}" type="datetimeFigureOut">
              <a:rPr lang="ru-RU" smtClean="0"/>
              <a:pPr/>
              <a:t>23.11.2014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735EF-C016-442E-BA62-9BF97B9440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4ED1-7475-428E-B855-54FB043E86E2}" type="datetimeFigureOut">
              <a:rPr lang="ru-RU" smtClean="0"/>
              <a:pPr/>
              <a:t>23.11.2014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735EF-C016-442E-BA62-9BF97B9440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4ED1-7475-428E-B855-54FB043E86E2}" type="datetimeFigureOut">
              <a:rPr lang="ru-RU" smtClean="0"/>
              <a:pPr/>
              <a:t>23.11.2014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735EF-C016-442E-BA62-9BF97B9440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AF4ED1-7475-428E-B855-54FB043E86E2}" type="datetimeFigureOut">
              <a:rPr lang="ru-RU" smtClean="0"/>
              <a:pPr/>
              <a:t>23.11.2014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735EF-C016-442E-BA62-9BF97B94403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92" r:id="rId2"/>
    <p:sldLayoutId id="2147483793" r:id="rId3"/>
    <p:sldLayoutId id="2147483794" r:id="rId4"/>
    <p:sldLayoutId id="2147483795" r:id="rId5"/>
    <p:sldLayoutId id="2147483796" r:id="rId6"/>
    <p:sldLayoutId id="2147483797" r:id="rId7"/>
    <p:sldLayoutId id="2147483798" r:id="rId8"/>
    <p:sldLayoutId id="2147483799" r:id="rId9"/>
    <p:sldLayoutId id="2147483800" r:id="rId10"/>
    <p:sldLayoutId id="214748380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6.bin"/><Relationship Id="rId5" Type="http://schemas.openxmlformats.org/officeDocument/2006/relationships/oleObject" Target="../embeddings/oleObject15.bin"/><Relationship Id="rId4" Type="http://schemas.openxmlformats.org/officeDocument/2006/relationships/oleObject" Target="../embeddings/oleObject14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1.bin"/><Relationship Id="rId5" Type="http://schemas.openxmlformats.org/officeDocument/2006/relationships/oleObject" Target="../embeddings/oleObject20.bin"/><Relationship Id="rId4" Type="http://schemas.openxmlformats.org/officeDocument/2006/relationships/oleObject" Target="../embeddings/oleObject19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23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8.bin"/><Relationship Id="rId5" Type="http://schemas.openxmlformats.org/officeDocument/2006/relationships/oleObject" Target="../embeddings/oleObject7.bin"/><Relationship Id="rId4" Type="http://schemas.openxmlformats.org/officeDocument/2006/relationships/oleObject" Target="../embeddings/oleObject6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2.bin"/><Relationship Id="rId5" Type="http://schemas.openxmlformats.org/officeDocument/2006/relationships/oleObject" Target="../embeddings/oleObject11.bin"/><Relationship Id="rId4" Type="http://schemas.openxmlformats.org/officeDocument/2006/relationships/oleObject" Target="../embeddings/oleObject1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1"/>
            <a:ext cx="8423796" cy="395928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ru-RU" sz="2000" b="1" i="1" dirty="0" smtClean="0">
              <a:latin typeface="Bookman Old Style" pitchFamily="18" charset="0"/>
            </a:endParaRPr>
          </a:p>
          <a:p>
            <a:pPr algn="ctr"/>
            <a:endParaRPr lang="ru-RU" sz="2000" b="1" i="1" dirty="0" smtClean="0">
              <a:latin typeface="Bookman Old Style" pitchFamily="18" charset="0"/>
            </a:endParaRPr>
          </a:p>
          <a:p>
            <a:pPr algn="ctr"/>
            <a:endParaRPr lang="ru-RU" sz="2000" b="1" i="1" dirty="0" smtClean="0">
              <a:latin typeface="Bookman Old Style" pitchFamily="18" charset="0"/>
            </a:endParaRPr>
          </a:p>
          <a:p>
            <a:pPr algn="ctr"/>
            <a:endParaRPr lang="ru-RU" sz="2000" b="1" i="1" dirty="0" smtClean="0">
              <a:latin typeface="Bookman Old Style" pitchFamily="18" charset="0"/>
            </a:endParaRPr>
          </a:p>
          <a:p>
            <a:pPr algn="ctr"/>
            <a:r>
              <a:rPr lang="ru-RU" sz="5400" b="1" i="1" dirty="0" smtClean="0">
                <a:solidFill>
                  <a:srgbClr val="002060"/>
                </a:solidFill>
                <a:latin typeface="Bookman Old Style" pitchFamily="18" charset="0"/>
              </a:rPr>
              <a:t>Производная и её применение на уроках физики</a:t>
            </a:r>
            <a:endParaRPr lang="ru-RU" sz="5400" i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pic>
        <p:nvPicPr>
          <p:cNvPr id="4" name="Picture 5" descr="Derivativ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071942"/>
            <a:ext cx="2928926" cy="238807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429124" y="5357826"/>
            <a:ext cx="44291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latin typeface="Bookman Old Style" pitchFamily="18" charset="0"/>
              </a:rPr>
              <a:t>Исаева Ж.А. – учитель физики</a:t>
            </a:r>
          </a:p>
          <a:p>
            <a:r>
              <a:rPr lang="ru-RU" b="1" i="1" dirty="0" smtClean="0">
                <a:latin typeface="Bookman Old Style" pitchFamily="18" charset="0"/>
              </a:rPr>
              <a:t>Пашина А.В. – учитель </a:t>
            </a:r>
          </a:p>
          <a:p>
            <a:r>
              <a:rPr lang="ru-RU" b="1" i="1" dirty="0" smtClean="0">
                <a:latin typeface="Bookman Old Style" pitchFamily="18" charset="0"/>
              </a:rPr>
              <a:t>                               математики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>
            <a:grpSpLocks/>
          </p:cNvGrpSpPr>
          <p:nvPr/>
        </p:nvGrpSpPr>
        <p:grpSpPr bwMode="auto">
          <a:xfrm>
            <a:off x="0" y="428483"/>
            <a:ext cx="9144000" cy="2740165"/>
            <a:chOff x="0" y="308"/>
            <a:chExt cx="5760" cy="1729"/>
          </a:xfrm>
        </p:grpSpPr>
        <p:sp>
          <p:nvSpPr>
            <p:cNvPr id="211978" name="Text Box 10"/>
            <p:cNvSpPr txBox="1">
              <a:spLocks noChangeArrowheads="1"/>
            </p:cNvSpPr>
            <p:nvPr/>
          </p:nvSpPr>
          <p:spPr bwMode="auto">
            <a:xfrm>
              <a:off x="180" y="308"/>
              <a:ext cx="5355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just">
                <a:spcBef>
                  <a:spcPct val="50000"/>
                </a:spcBef>
                <a:defRPr/>
              </a:pPr>
              <a:r>
                <a:rPr lang="ru-RU" sz="2800" b="1" i="1" dirty="0" smtClean="0">
                  <a:solidFill>
                    <a:schemeClr val="bg2">
                      <a:lumMod val="25000"/>
                    </a:schemeClr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Bookman Old Style" pitchFamily="18" charset="0"/>
                  <a:cs typeface="Arial" charset="0"/>
                </a:rPr>
                <a:t>1. </a:t>
              </a:r>
              <a:r>
                <a:rPr lang="ru-RU" sz="2800" b="1" dirty="0">
                  <a:solidFill>
                    <a:schemeClr val="bg2">
                      <a:lumMod val="25000"/>
                    </a:schemeClr>
                  </a:solidFill>
                  <a:latin typeface="Arial" pitchFamily="34" charset="0"/>
                  <a:cs typeface="Arial" pitchFamily="34" charset="0"/>
                </a:rPr>
                <a:t>Материальная точка движется по </a:t>
              </a:r>
              <a:r>
                <a:rPr lang="ru-RU" sz="2800" b="1" dirty="0" smtClean="0">
                  <a:solidFill>
                    <a:schemeClr val="bg2">
                      <a:lumMod val="25000"/>
                    </a:schemeClr>
                  </a:solidFill>
                  <a:latin typeface="Arial" pitchFamily="34" charset="0"/>
                  <a:cs typeface="Arial" pitchFamily="34" charset="0"/>
                </a:rPr>
                <a:t>закону:</a:t>
              </a:r>
              <a:endParaRPr lang="ru-RU" sz="2800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graphicFrame>
          <p:nvGraphicFramePr>
            <p:cNvPr id="9222" name="Object 11"/>
            <p:cNvGraphicFramePr>
              <a:graphicFrameLocks noChangeAspect="1"/>
            </p:cNvGraphicFramePr>
            <p:nvPr/>
          </p:nvGraphicFramePr>
          <p:xfrm>
            <a:off x="1440" y="533"/>
            <a:ext cx="2554" cy="541"/>
          </p:xfrm>
          <a:graphic>
            <a:graphicData uri="http://schemas.openxmlformats.org/presentationml/2006/ole">
              <p:oleObj spid="_x0000_s13318" name="Формула" r:id="rId3" imgW="1231560" imgH="393480" progId="Equation.3">
                <p:embed/>
              </p:oleObj>
            </a:graphicData>
          </a:graphic>
        </p:graphicFrame>
        <p:sp>
          <p:nvSpPr>
            <p:cNvPr id="211981" name="Text Box 13"/>
            <p:cNvSpPr txBox="1">
              <a:spLocks noChangeArrowheads="1"/>
            </p:cNvSpPr>
            <p:nvPr/>
          </p:nvSpPr>
          <p:spPr bwMode="auto">
            <a:xfrm>
              <a:off x="180" y="984"/>
              <a:ext cx="5355" cy="6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just">
                <a:spcBef>
                  <a:spcPct val="50000"/>
                </a:spcBef>
                <a:defRPr/>
              </a:pPr>
              <a:r>
                <a:rPr lang="ru-RU" sz="2800" b="1" dirty="0">
                  <a:solidFill>
                    <a:schemeClr val="bg2">
                      <a:lumMod val="25000"/>
                    </a:schemeClr>
                  </a:solidFill>
                  <a:latin typeface="Arial" pitchFamily="34" charset="0"/>
                  <a:cs typeface="Arial" pitchFamily="34" charset="0"/>
                </a:rPr>
                <a:t>В какой момент  времени </a:t>
              </a:r>
              <a:r>
                <a:rPr lang="ru-RU" sz="2800" b="1" dirty="0" smtClean="0">
                  <a:solidFill>
                    <a:schemeClr val="bg2">
                      <a:lumMod val="25000"/>
                    </a:schemeClr>
                  </a:solidFill>
                  <a:latin typeface="Arial" pitchFamily="34" charset="0"/>
                  <a:cs typeface="Arial" pitchFamily="34" charset="0"/>
                </a:rPr>
                <a:t>скорость </a:t>
              </a:r>
              <a:r>
                <a:rPr lang="ru-RU" sz="2800" b="1" dirty="0">
                  <a:solidFill>
                    <a:schemeClr val="bg2">
                      <a:lumMod val="25000"/>
                    </a:schemeClr>
                  </a:solidFill>
                  <a:latin typeface="Arial" pitchFamily="34" charset="0"/>
                  <a:cs typeface="Arial" pitchFamily="34" charset="0"/>
                </a:rPr>
                <a:t>точки будет равна 12,8 м/</a:t>
              </a:r>
              <a:r>
                <a:rPr lang="en-US" sz="2800" b="1" dirty="0">
                  <a:solidFill>
                    <a:schemeClr val="bg2">
                      <a:lumMod val="25000"/>
                    </a:schemeClr>
                  </a:solidFill>
                  <a:latin typeface="Arial" pitchFamily="34" charset="0"/>
                  <a:cs typeface="Arial" pitchFamily="34" charset="0"/>
                </a:rPr>
                <a:t>c</a:t>
              </a:r>
              <a:r>
                <a:rPr lang="ru-RU" sz="2800" b="1" dirty="0">
                  <a:solidFill>
                    <a:schemeClr val="bg2">
                      <a:lumMod val="25000"/>
                    </a:schemeClr>
                  </a:solidFill>
                  <a:latin typeface="Arial" pitchFamily="34" charset="0"/>
                  <a:cs typeface="Arial" pitchFamily="34" charset="0"/>
                </a:rPr>
                <a:t> ?</a:t>
              </a:r>
            </a:p>
          </p:txBody>
        </p:sp>
        <p:sp>
          <p:nvSpPr>
            <p:cNvPr id="9249" name="Rectangle 16"/>
            <p:cNvSpPr>
              <a:spLocks noChangeArrowheads="1"/>
            </p:cNvSpPr>
            <p:nvPr/>
          </p:nvSpPr>
          <p:spPr bwMode="auto">
            <a:xfrm>
              <a:off x="0" y="2037"/>
              <a:ext cx="5760" cy="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211998" name="WordArt 30"/>
          <p:cNvSpPr>
            <a:spLocks noChangeArrowheads="1" noChangeShapeType="1" noTextEdit="1"/>
          </p:cNvSpPr>
          <p:nvPr/>
        </p:nvSpPr>
        <p:spPr bwMode="auto">
          <a:xfrm rot="5400000">
            <a:off x="-1908968" y="3733006"/>
            <a:ext cx="5097462" cy="523875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endParaRPr lang="ru-RU" i="1" kern="10" dirty="0">
              <a:ln w="25400">
                <a:solidFill>
                  <a:schemeClr val="tx1"/>
                </a:solidFill>
                <a:prstDash val="sysDot"/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B2B2B2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11999" name="Text Box 31"/>
          <p:cNvSpPr txBox="1">
            <a:spLocks noChangeArrowheads="1"/>
          </p:cNvSpPr>
          <p:nvPr/>
        </p:nvSpPr>
        <p:spPr bwMode="auto">
          <a:xfrm>
            <a:off x="285720" y="2357430"/>
            <a:ext cx="23764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 dirty="0" smtClean="0">
                <a:solidFill>
                  <a:srgbClr val="002060"/>
                </a:solidFill>
              </a:rPr>
              <a:t>Решение: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grpSp>
        <p:nvGrpSpPr>
          <p:cNvPr id="6" name="Group 32"/>
          <p:cNvGrpSpPr>
            <a:grpSpLocks/>
          </p:cNvGrpSpPr>
          <p:nvPr/>
        </p:nvGrpSpPr>
        <p:grpSpPr bwMode="auto">
          <a:xfrm>
            <a:off x="461934" y="2857495"/>
            <a:ext cx="3551238" cy="1000133"/>
            <a:chOff x="529" y="2522"/>
            <a:chExt cx="2237" cy="1012"/>
          </a:xfrm>
        </p:grpSpPr>
        <p:sp>
          <p:nvSpPr>
            <p:cNvPr id="212001" name="Rectangle 33"/>
            <p:cNvSpPr>
              <a:spLocks noChangeArrowheads="1"/>
            </p:cNvSpPr>
            <p:nvPr/>
          </p:nvSpPr>
          <p:spPr bwMode="auto">
            <a:xfrm>
              <a:off x="529" y="2606"/>
              <a:ext cx="904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r">
                <a:defRPr/>
              </a:pPr>
              <a:r>
                <a:rPr lang="ru-RU" sz="6600" dirty="0" err="1" smtClean="0">
                  <a:solidFill>
                    <a:srgbClr val="FF0000"/>
                  </a:solidFill>
                  <a:latin typeface="Times New Roman" pitchFamily="18" charset="0"/>
                  <a:cs typeface="Arial" charset="0"/>
                </a:rPr>
                <a:t>х</a:t>
              </a:r>
              <a:r>
                <a:rPr lang="en-US" sz="6600" dirty="0" smtClean="0">
                  <a:solidFill>
                    <a:srgbClr val="FF0000"/>
                  </a:solidFill>
                  <a:latin typeface="Times New Roman" pitchFamily="18" charset="0"/>
                  <a:cs typeface="Arial" charset="0"/>
                </a:rPr>
                <a:t> </a:t>
              </a:r>
              <a:r>
                <a:rPr lang="ru-RU" sz="6600" dirty="0">
                  <a:solidFill>
                    <a:srgbClr val="FF0000"/>
                  </a:solidFill>
                  <a:latin typeface="Times New Roman" pitchFamily="18" charset="0"/>
                  <a:cs typeface="Arial" charset="0"/>
                </a:rPr>
                <a:t>(</a:t>
              </a:r>
              <a:r>
                <a:rPr lang="en-US" sz="6600" dirty="0">
                  <a:solidFill>
                    <a:srgbClr val="FF0000"/>
                  </a:solidFill>
                  <a:latin typeface="Times New Roman" pitchFamily="18" charset="0"/>
                  <a:cs typeface="Arial" charset="0"/>
                </a:rPr>
                <a:t>t)</a:t>
              </a:r>
              <a:endParaRPr lang="ru-RU" sz="6600" dirty="0">
                <a:solidFill>
                  <a:srgbClr val="FF0000"/>
                </a:solidFill>
                <a:cs typeface="Arial" charset="0"/>
              </a:endParaRPr>
            </a:p>
          </p:txBody>
        </p:sp>
        <p:sp>
          <p:nvSpPr>
            <p:cNvPr id="212002" name="Rectangle 34"/>
            <p:cNvSpPr>
              <a:spLocks noChangeArrowheads="1"/>
            </p:cNvSpPr>
            <p:nvPr/>
          </p:nvSpPr>
          <p:spPr bwMode="auto">
            <a:xfrm>
              <a:off x="1537" y="2675"/>
              <a:ext cx="220" cy="7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r">
                <a:defRPr/>
              </a:pPr>
              <a:r>
                <a:rPr lang="ru-RU" sz="5000">
                  <a:solidFill>
                    <a:srgbClr val="FF0000"/>
                  </a:solidFill>
                  <a:latin typeface="Symbol" pitchFamily="18" charset="2"/>
                  <a:cs typeface="Arial" charset="0"/>
                </a:rPr>
                <a:t>=</a:t>
              </a:r>
              <a:endParaRPr lang="ru-RU">
                <a:solidFill>
                  <a:srgbClr val="FF0000"/>
                </a:solidFill>
                <a:cs typeface="Arial" charset="0"/>
              </a:endParaRPr>
            </a:p>
          </p:txBody>
        </p:sp>
        <p:sp>
          <p:nvSpPr>
            <p:cNvPr id="212003" name="Rectangle 35"/>
            <p:cNvSpPr>
              <a:spLocks noChangeArrowheads="1"/>
            </p:cNvSpPr>
            <p:nvPr/>
          </p:nvSpPr>
          <p:spPr bwMode="auto">
            <a:xfrm>
              <a:off x="862" y="2522"/>
              <a:ext cx="100" cy="7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r">
                <a:defRPr/>
              </a:pPr>
              <a:r>
                <a:rPr lang="ru-RU" sz="5000" dirty="0">
                  <a:solidFill>
                    <a:srgbClr val="FF0000"/>
                  </a:solidFill>
                  <a:latin typeface="Symbol" pitchFamily="18" charset="2"/>
                  <a:cs typeface="Arial" charset="0"/>
                </a:rPr>
                <a:t>¢</a:t>
              </a:r>
              <a:endParaRPr lang="ru-RU" dirty="0">
                <a:solidFill>
                  <a:srgbClr val="FF0000"/>
                </a:solidFill>
                <a:cs typeface="Arial" charset="0"/>
              </a:endParaRPr>
            </a:p>
          </p:txBody>
        </p:sp>
        <p:sp>
          <p:nvSpPr>
            <p:cNvPr id="212004" name="Rectangle 36"/>
            <p:cNvSpPr>
              <a:spLocks noChangeArrowheads="1"/>
            </p:cNvSpPr>
            <p:nvPr/>
          </p:nvSpPr>
          <p:spPr bwMode="auto">
            <a:xfrm>
              <a:off x="1886" y="2694"/>
              <a:ext cx="880" cy="7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algn="r">
                <a:defRPr/>
              </a:pPr>
              <a:r>
                <a:rPr lang="en-US" sz="5400" dirty="0">
                  <a:solidFill>
                    <a:srgbClr val="FF0000"/>
                  </a:solidFill>
                  <a:latin typeface="Times New Roman" pitchFamily="18" charset="0"/>
                  <a:cs typeface="Arial" charset="0"/>
                </a:rPr>
                <a:t>V</a:t>
              </a:r>
              <a:r>
                <a:rPr lang="ru-RU" sz="5400" dirty="0">
                  <a:solidFill>
                    <a:srgbClr val="FF0000"/>
                  </a:solidFill>
                  <a:latin typeface="Times New Roman" pitchFamily="18" charset="0"/>
                  <a:cs typeface="Arial" charset="0"/>
                </a:rPr>
                <a:t>(</a:t>
              </a:r>
              <a:r>
                <a:rPr lang="en-US" sz="5400" dirty="0">
                  <a:solidFill>
                    <a:srgbClr val="FF0000"/>
                  </a:solidFill>
                  <a:latin typeface="Times New Roman" pitchFamily="18" charset="0"/>
                  <a:cs typeface="Arial" charset="0"/>
                </a:rPr>
                <a:t>t)</a:t>
              </a:r>
              <a:endParaRPr lang="ru-RU" sz="5400" dirty="0">
                <a:solidFill>
                  <a:srgbClr val="FF0000"/>
                </a:solidFill>
                <a:cs typeface="Arial" charset="0"/>
              </a:endParaRPr>
            </a:p>
          </p:txBody>
        </p:sp>
      </p:grpSp>
      <p:graphicFrame>
        <p:nvGraphicFramePr>
          <p:cNvPr id="212005" name="Object 37"/>
          <p:cNvGraphicFramePr>
            <a:graphicFrameLocks noChangeAspect="1"/>
          </p:cNvGraphicFramePr>
          <p:nvPr/>
        </p:nvGraphicFramePr>
        <p:xfrm>
          <a:off x="357158" y="4000504"/>
          <a:ext cx="4927600" cy="630237"/>
        </p:xfrm>
        <a:graphic>
          <a:graphicData uri="http://schemas.openxmlformats.org/presentationml/2006/ole">
            <p:oleObj spid="_x0000_s13314" name="Формула" r:id="rId4" imgW="1295280" imgH="203040" progId="Equation.3">
              <p:embed/>
            </p:oleObj>
          </a:graphicData>
        </a:graphic>
      </p:graphicFrame>
      <p:graphicFrame>
        <p:nvGraphicFramePr>
          <p:cNvPr id="212006" name="Object 38"/>
          <p:cNvGraphicFramePr>
            <a:graphicFrameLocks noChangeAspect="1"/>
          </p:cNvGraphicFramePr>
          <p:nvPr/>
        </p:nvGraphicFramePr>
        <p:xfrm>
          <a:off x="347663" y="4929197"/>
          <a:ext cx="2657475" cy="674677"/>
        </p:xfrm>
        <a:graphic>
          <a:graphicData uri="http://schemas.openxmlformats.org/presentationml/2006/ole">
            <p:oleObj spid="_x0000_s13315" name="Формула" r:id="rId5" imgW="698400" imgH="203040" progId="Equation.3">
              <p:embed/>
            </p:oleObj>
          </a:graphicData>
        </a:graphic>
      </p:graphicFrame>
      <p:sp>
        <p:nvSpPr>
          <p:cNvPr id="212007" name="AutoShape 39"/>
          <p:cNvSpPr>
            <a:spLocks noChangeArrowheads="1"/>
          </p:cNvSpPr>
          <p:nvPr/>
        </p:nvSpPr>
        <p:spPr bwMode="auto">
          <a:xfrm rot="-5400000">
            <a:off x="3186906" y="4996657"/>
            <a:ext cx="601663" cy="431800"/>
          </a:xfrm>
          <a:prstGeom prst="down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ru-RU"/>
          </a:p>
        </p:txBody>
      </p:sp>
      <p:graphicFrame>
        <p:nvGraphicFramePr>
          <p:cNvPr id="212008" name="Object 40"/>
          <p:cNvGraphicFramePr>
            <a:graphicFrameLocks noChangeAspect="1"/>
          </p:cNvGraphicFramePr>
          <p:nvPr/>
        </p:nvGraphicFramePr>
        <p:xfrm>
          <a:off x="4121150" y="4929198"/>
          <a:ext cx="2947988" cy="698490"/>
        </p:xfrm>
        <a:graphic>
          <a:graphicData uri="http://schemas.openxmlformats.org/presentationml/2006/ole">
            <p:oleObj spid="_x0000_s13316" name="Формула" r:id="rId6" imgW="774360" imgH="203040" progId="Equation.3">
              <p:embed/>
            </p:oleObj>
          </a:graphicData>
        </a:graphic>
      </p:graphicFrame>
      <p:graphicFrame>
        <p:nvGraphicFramePr>
          <p:cNvPr id="212009" name="Object 41"/>
          <p:cNvGraphicFramePr>
            <a:graphicFrameLocks noChangeAspect="1"/>
          </p:cNvGraphicFramePr>
          <p:nvPr/>
        </p:nvGraphicFramePr>
        <p:xfrm>
          <a:off x="4138613" y="5548313"/>
          <a:ext cx="2127250" cy="666769"/>
        </p:xfrm>
        <a:graphic>
          <a:graphicData uri="http://schemas.openxmlformats.org/presentationml/2006/ole">
            <p:oleObj spid="_x0000_s13317" name="Формула" r:id="rId7" imgW="558720" imgH="203040" progId="Equation.3">
              <p:embed/>
            </p:oleObj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0" y="0"/>
            <a:ext cx="70855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  <a:latin typeface="Bookman Old Style" pitchFamily="18" charset="0"/>
              </a:rPr>
              <a:t>Примеры применения производной (ЕГЭ)</a:t>
            </a:r>
            <a:endParaRPr lang="ru-RU" sz="2400" b="1" i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214810" y="6072206"/>
            <a:ext cx="18181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 smtClean="0">
                <a:solidFill>
                  <a:srgbClr val="C00000"/>
                </a:solidFill>
                <a:latin typeface="Bookman Old Style" pitchFamily="18" charset="0"/>
              </a:rPr>
              <a:t>t = 2,2c</a:t>
            </a:r>
            <a:endParaRPr lang="ru-RU" sz="3200" b="1" i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11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1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20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20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20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20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20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20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20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200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20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200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20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200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20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200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200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20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20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20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20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998" grpId="0" animBg="1"/>
      <p:bldP spid="211999" grpId="0"/>
      <p:bldP spid="212007" grpId="0" animBg="1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214461" y="357590"/>
            <a:ext cx="8929131" cy="1785527"/>
            <a:chOff x="-31" y="559"/>
            <a:chExt cx="6032" cy="1478"/>
          </a:xfrm>
        </p:grpSpPr>
        <p:sp>
          <p:nvSpPr>
            <p:cNvPr id="210954" name="Text Box 10"/>
            <p:cNvSpPr txBox="1">
              <a:spLocks noChangeArrowheads="1"/>
            </p:cNvSpPr>
            <p:nvPr/>
          </p:nvSpPr>
          <p:spPr bwMode="auto">
            <a:xfrm>
              <a:off x="-31" y="559"/>
              <a:ext cx="5743" cy="3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just">
                <a:spcBef>
                  <a:spcPct val="50000"/>
                </a:spcBef>
                <a:defRPr/>
              </a:pPr>
              <a:r>
                <a:rPr lang="ru-RU" sz="2400" b="1" dirty="0" smtClean="0">
                  <a:solidFill>
                    <a:schemeClr val="bg2">
                      <a:lumMod val="25000"/>
                    </a:schemeClr>
                  </a:solidFill>
                  <a:latin typeface="Arial" pitchFamily="34" charset="0"/>
                  <a:cs typeface="Arial" pitchFamily="34" charset="0"/>
                </a:rPr>
                <a:t>2. </a:t>
              </a:r>
              <a:r>
                <a:rPr lang="ru-RU" sz="2400" b="1" dirty="0">
                  <a:solidFill>
                    <a:schemeClr val="bg2">
                      <a:lumMod val="25000"/>
                    </a:schemeClr>
                  </a:solidFill>
                  <a:latin typeface="Arial" pitchFamily="34" charset="0"/>
                  <a:cs typeface="Arial" pitchFamily="34" charset="0"/>
                </a:rPr>
                <a:t>Материальная </a:t>
              </a:r>
              <a:r>
                <a:rPr lang="en-US" sz="2400" b="1" dirty="0" smtClean="0">
                  <a:solidFill>
                    <a:schemeClr val="bg2">
                      <a:lumMod val="25000"/>
                    </a:schemeClr>
                  </a:solidFill>
                  <a:latin typeface="Arial" pitchFamily="34" charset="0"/>
                  <a:cs typeface="Arial" pitchFamily="34" charset="0"/>
                </a:rPr>
                <a:t>  </a:t>
              </a:r>
              <a:r>
                <a:rPr lang="ru-RU" sz="2400" b="1" dirty="0" smtClean="0">
                  <a:solidFill>
                    <a:schemeClr val="bg2">
                      <a:lumMod val="25000"/>
                    </a:schemeClr>
                  </a:solidFill>
                  <a:latin typeface="Arial" pitchFamily="34" charset="0"/>
                  <a:cs typeface="Arial" pitchFamily="34" charset="0"/>
                </a:rPr>
                <a:t>точка</a:t>
              </a:r>
              <a:r>
                <a:rPr lang="en-US" sz="2400" b="1" dirty="0" smtClean="0">
                  <a:solidFill>
                    <a:schemeClr val="bg2">
                      <a:lumMod val="25000"/>
                    </a:schemeClr>
                  </a:solidFill>
                  <a:latin typeface="Arial" pitchFamily="34" charset="0"/>
                  <a:cs typeface="Arial" pitchFamily="34" charset="0"/>
                </a:rPr>
                <a:t>  </a:t>
              </a:r>
              <a:r>
                <a:rPr lang="ru-RU" sz="2400" b="1" dirty="0" smtClean="0">
                  <a:solidFill>
                    <a:schemeClr val="bg2">
                      <a:lumMod val="25000"/>
                    </a:schemeClr>
                  </a:solidFill>
                  <a:latin typeface="Arial" pitchFamily="34" charset="0"/>
                  <a:cs typeface="Arial" pitchFamily="34" charset="0"/>
                </a:rPr>
                <a:t> движется</a:t>
              </a:r>
              <a:r>
                <a:rPr lang="en-US" sz="2400" b="1" dirty="0" smtClean="0">
                  <a:solidFill>
                    <a:schemeClr val="bg2">
                      <a:lumMod val="25000"/>
                    </a:schemeClr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ru-RU" sz="2400" b="1" dirty="0" smtClean="0">
                  <a:solidFill>
                    <a:schemeClr val="bg2">
                      <a:lumMod val="25000"/>
                    </a:schemeClr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ru-RU" sz="2400" b="1" dirty="0">
                  <a:solidFill>
                    <a:schemeClr val="bg2">
                      <a:lumMod val="25000"/>
                    </a:schemeClr>
                  </a:solidFill>
                  <a:latin typeface="Arial" pitchFamily="34" charset="0"/>
                  <a:cs typeface="Arial" pitchFamily="34" charset="0"/>
                </a:rPr>
                <a:t>по </a:t>
              </a:r>
              <a:r>
                <a:rPr lang="ru-RU" sz="2400" b="1" dirty="0" smtClean="0">
                  <a:solidFill>
                    <a:schemeClr val="bg2">
                      <a:lumMod val="25000"/>
                    </a:schemeClr>
                  </a:solidFill>
                  <a:latin typeface="Arial" pitchFamily="34" charset="0"/>
                  <a:cs typeface="Arial" pitchFamily="34" charset="0"/>
                </a:rPr>
                <a:t>закону:</a:t>
              </a:r>
              <a:endParaRPr lang="ru-RU" sz="2400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graphicFrame>
          <p:nvGraphicFramePr>
            <p:cNvPr id="10246" name="Object 11"/>
            <p:cNvGraphicFramePr>
              <a:graphicFrameLocks noChangeAspect="1"/>
            </p:cNvGraphicFramePr>
            <p:nvPr/>
          </p:nvGraphicFramePr>
          <p:xfrm>
            <a:off x="210" y="854"/>
            <a:ext cx="2765" cy="532"/>
          </p:xfrm>
          <a:graphic>
            <a:graphicData uri="http://schemas.openxmlformats.org/presentationml/2006/ole">
              <p:oleObj spid="_x0000_s12294" name="Формула" r:id="rId3" imgW="1333440" imgH="228600" progId="Equation.3">
                <p:embed/>
              </p:oleObj>
            </a:graphicData>
          </a:graphic>
        </p:graphicFrame>
        <p:sp>
          <p:nvSpPr>
            <p:cNvPr id="210956" name="Rectangle 12"/>
            <p:cNvSpPr>
              <a:spLocks noChangeArrowheads="1"/>
            </p:cNvSpPr>
            <p:nvPr/>
          </p:nvSpPr>
          <p:spPr bwMode="auto">
            <a:xfrm>
              <a:off x="3181" y="817"/>
              <a:ext cx="639" cy="4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>
                <a:spcBef>
                  <a:spcPct val="50000"/>
                </a:spcBef>
                <a:defRPr/>
              </a:pPr>
              <a:endParaRPr lang="ru-RU" sz="28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endParaRPr>
            </a:p>
          </p:txBody>
        </p:sp>
        <p:sp>
          <p:nvSpPr>
            <p:cNvPr id="210957" name="Text Box 13"/>
            <p:cNvSpPr txBox="1">
              <a:spLocks noChangeArrowheads="1"/>
            </p:cNvSpPr>
            <p:nvPr/>
          </p:nvSpPr>
          <p:spPr bwMode="auto">
            <a:xfrm>
              <a:off x="-31" y="1293"/>
              <a:ext cx="6032" cy="3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ru-RU" sz="2400" b="1" dirty="0">
                  <a:solidFill>
                    <a:schemeClr val="bg2">
                      <a:lumMod val="25000"/>
                    </a:schemeClr>
                  </a:solidFill>
                  <a:latin typeface="Arial" pitchFamily="34" charset="0"/>
                  <a:cs typeface="Arial" pitchFamily="34" charset="0"/>
                </a:rPr>
                <a:t>Чему равно ускорение </a:t>
              </a:r>
              <a:r>
                <a:rPr lang="ru-RU" sz="2400" b="1" dirty="0" smtClean="0">
                  <a:solidFill>
                    <a:schemeClr val="bg2">
                      <a:lumMod val="25000"/>
                    </a:schemeClr>
                  </a:solidFill>
                  <a:latin typeface="Arial" pitchFamily="34" charset="0"/>
                  <a:cs typeface="Arial" pitchFamily="34" charset="0"/>
                </a:rPr>
                <a:t>точки в </a:t>
              </a:r>
              <a:r>
                <a:rPr lang="ru-RU" sz="2400" b="1" dirty="0">
                  <a:solidFill>
                    <a:schemeClr val="bg2">
                      <a:lumMod val="25000"/>
                    </a:schemeClr>
                  </a:solidFill>
                  <a:latin typeface="Arial" pitchFamily="34" charset="0"/>
                  <a:cs typeface="Arial" pitchFamily="34" charset="0"/>
                </a:rPr>
                <a:t>момент  времени </a:t>
              </a:r>
              <a:r>
                <a:rPr lang="en-US" sz="2400" b="1" dirty="0" smtClean="0">
                  <a:solidFill>
                    <a:schemeClr val="bg2">
                      <a:lumMod val="25000"/>
                    </a:schemeClr>
                  </a:solidFill>
                  <a:latin typeface="Arial" pitchFamily="34" charset="0"/>
                  <a:cs typeface="Arial" pitchFamily="34" charset="0"/>
                </a:rPr>
                <a:t>t</a:t>
              </a:r>
              <a:r>
                <a:rPr lang="ru-RU" sz="2400" b="1" dirty="0" smtClean="0">
                  <a:solidFill>
                    <a:schemeClr val="bg2">
                      <a:lumMod val="25000"/>
                    </a:schemeClr>
                  </a:solidFill>
                  <a:latin typeface="Arial" pitchFamily="34" charset="0"/>
                  <a:cs typeface="Arial" pitchFamily="34" charset="0"/>
                </a:rPr>
                <a:t>?</a:t>
              </a:r>
              <a:endParaRPr lang="ru-RU" sz="2400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267" name="Rectangle 14"/>
            <p:cNvSpPr>
              <a:spLocks noChangeArrowheads="1"/>
            </p:cNvSpPr>
            <p:nvPr/>
          </p:nvSpPr>
          <p:spPr bwMode="auto">
            <a:xfrm>
              <a:off x="0" y="2037"/>
              <a:ext cx="5760" cy="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210959" name="Text Box 15"/>
          <p:cNvSpPr txBox="1">
            <a:spLocks noChangeArrowheads="1"/>
          </p:cNvSpPr>
          <p:nvPr/>
        </p:nvSpPr>
        <p:spPr bwMode="auto">
          <a:xfrm>
            <a:off x="285720" y="1785926"/>
            <a:ext cx="250033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 smtClean="0">
                <a:solidFill>
                  <a:srgbClr val="002060"/>
                </a:solidFill>
              </a:rPr>
              <a:t>Решение</a:t>
            </a:r>
            <a:r>
              <a:rPr lang="ru-RU" sz="2800" b="1" dirty="0">
                <a:solidFill>
                  <a:srgbClr val="002060"/>
                </a:solidFill>
              </a:rPr>
              <a:t>:</a:t>
            </a:r>
          </a:p>
        </p:txBody>
      </p:sp>
      <p:grpSp>
        <p:nvGrpSpPr>
          <p:cNvPr id="5" name="Group 21"/>
          <p:cNvGrpSpPr>
            <a:grpSpLocks/>
          </p:cNvGrpSpPr>
          <p:nvPr/>
        </p:nvGrpSpPr>
        <p:grpSpPr bwMode="auto">
          <a:xfrm>
            <a:off x="0" y="2785893"/>
            <a:ext cx="6395864" cy="1015664"/>
            <a:chOff x="388" y="2533"/>
            <a:chExt cx="3805" cy="1844"/>
          </a:xfrm>
        </p:grpSpPr>
        <p:sp>
          <p:nvSpPr>
            <p:cNvPr id="210966" name="Rectangle 22"/>
            <p:cNvSpPr>
              <a:spLocks noChangeArrowheads="1"/>
            </p:cNvSpPr>
            <p:nvPr/>
          </p:nvSpPr>
          <p:spPr bwMode="auto">
            <a:xfrm>
              <a:off x="388" y="2804"/>
              <a:ext cx="1059" cy="8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algn="r">
                <a:defRPr/>
              </a:pPr>
              <a:r>
                <a:rPr lang="en-US" sz="54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rPr>
                <a:t>V </a:t>
              </a:r>
              <a:r>
                <a:rPr lang="ru-RU" sz="54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rPr>
                <a:t>(</a:t>
              </a:r>
              <a:r>
                <a:rPr lang="en-US" sz="54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rPr>
                <a:t>t)</a:t>
              </a:r>
              <a:endParaRPr lang="ru-RU" sz="5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endParaRPr>
            </a:p>
          </p:txBody>
        </p:sp>
        <p:sp>
          <p:nvSpPr>
            <p:cNvPr id="210967" name="Rectangle 23"/>
            <p:cNvSpPr>
              <a:spLocks noChangeArrowheads="1"/>
            </p:cNvSpPr>
            <p:nvPr/>
          </p:nvSpPr>
          <p:spPr bwMode="auto">
            <a:xfrm>
              <a:off x="1447" y="2804"/>
              <a:ext cx="235" cy="7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algn="r">
                <a:defRPr/>
              </a:pPr>
              <a:r>
                <a:rPr lang="ru-RU" sz="50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Symbol" pitchFamily="18" charset="2"/>
                  <a:cs typeface="Arial" charset="0"/>
                </a:rPr>
                <a:t>=</a:t>
              </a:r>
              <a:endPara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endParaRPr>
            </a:p>
          </p:txBody>
        </p:sp>
        <p:sp>
          <p:nvSpPr>
            <p:cNvPr id="210968" name="Rectangle 24"/>
            <p:cNvSpPr>
              <a:spLocks noChangeArrowheads="1"/>
            </p:cNvSpPr>
            <p:nvPr/>
          </p:nvSpPr>
          <p:spPr bwMode="auto">
            <a:xfrm>
              <a:off x="1055" y="2663"/>
              <a:ext cx="118" cy="7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algn="r">
                <a:defRPr/>
              </a:pPr>
              <a:r>
                <a:rPr lang="ru-RU" sz="50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Symbol" pitchFamily="18" charset="2"/>
                  <a:cs typeface="Arial" charset="0"/>
                </a:rPr>
                <a:t>¢</a:t>
              </a:r>
              <a:endPara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endParaRPr>
            </a:p>
          </p:txBody>
        </p:sp>
        <p:sp>
          <p:nvSpPr>
            <p:cNvPr id="210969" name="Rectangle 25"/>
            <p:cNvSpPr>
              <a:spLocks noChangeArrowheads="1"/>
            </p:cNvSpPr>
            <p:nvPr/>
          </p:nvSpPr>
          <p:spPr bwMode="auto">
            <a:xfrm>
              <a:off x="1493" y="2533"/>
              <a:ext cx="2700" cy="18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algn="r">
                <a:defRPr/>
              </a:pPr>
              <a:r>
                <a:rPr lang="en-US" sz="66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rPr>
                <a:t>a</a:t>
              </a:r>
              <a:r>
                <a:rPr lang="ru-RU" sz="66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rPr>
                <a:t>(</a:t>
              </a:r>
              <a:r>
                <a:rPr lang="en-US" sz="66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rPr>
                <a:t>t</a:t>
              </a:r>
              <a:r>
                <a:rPr lang="en-US" sz="6600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rPr>
                <a:t>)=</a:t>
              </a:r>
              <a:r>
                <a:rPr lang="en-US" sz="6600" dirty="0" smtClean="0">
                  <a:solidFill>
                    <a:srgbClr val="FF0000"/>
                  </a:solidFill>
                </a:rPr>
                <a:t> x</a:t>
              </a:r>
              <a:r>
                <a:rPr lang="en-US" sz="6600" dirty="0" smtClean="0">
                  <a:solidFill>
                    <a:srgbClr val="FF0000"/>
                  </a:solidFill>
                  <a:sym typeface="Symbol"/>
                </a:rPr>
                <a:t>(t)</a:t>
              </a:r>
              <a:r>
                <a:rPr lang="en-US" sz="6600" dirty="0" smtClean="0">
                  <a:solidFill>
                    <a:srgbClr val="C00000"/>
                  </a:solidFill>
                  <a:sym typeface="Symbol"/>
                </a:rPr>
                <a:t> </a:t>
              </a:r>
              <a:endParaRPr lang="ru-RU" sz="66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endParaRPr>
            </a:p>
          </p:txBody>
        </p:sp>
      </p:grpSp>
      <p:graphicFrame>
        <p:nvGraphicFramePr>
          <p:cNvPr id="210970" name="Object 26"/>
          <p:cNvGraphicFramePr>
            <a:graphicFrameLocks noChangeAspect="1"/>
          </p:cNvGraphicFramePr>
          <p:nvPr/>
        </p:nvGraphicFramePr>
        <p:xfrm>
          <a:off x="285720" y="2214554"/>
          <a:ext cx="8358246" cy="714380"/>
        </p:xfrm>
        <a:graphic>
          <a:graphicData uri="http://schemas.openxmlformats.org/presentationml/2006/ole">
            <p:oleObj spid="_x0000_s12290" name="Формула" r:id="rId4" imgW="2438280" imgH="228600" progId="Equation.3">
              <p:embed/>
            </p:oleObj>
          </a:graphicData>
        </a:graphic>
      </p:graphicFrame>
      <p:graphicFrame>
        <p:nvGraphicFramePr>
          <p:cNvPr id="210972" name="Object 28"/>
          <p:cNvGraphicFramePr>
            <a:graphicFrameLocks noChangeAspect="1"/>
          </p:cNvGraphicFramePr>
          <p:nvPr/>
        </p:nvGraphicFramePr>
        <p:xfrm>
          <a:off x="428596" y="4000504"/>
          <a:ext cx="5462618" cy="714383"/>
        </p:xfrm>
        <a:graphic>
          <a:graphicData uri="http://schemas.openxmlformats.org/presentationml/2006/ole">
            <p:oleObj spid="_x0000_s12292" name="Формула" r:id="rId5" imgW="1600200" imgH="203040" progId="Equation.3">
              <p:embed/>
            </p:oleObj>
          </a:graphicData>
        </a:graphic>
      </p:graphicFrame>
      <p:sp>
        <p:nvSpPr>
          <p:cNvPr id="210973" name="AutoShape 29"/>
          <p:cNvSpPr>
            <a:spLocks noChangeArrowheads="1"/>
          </p:cNvSpPr>
          <p:nvPr/>
        </p:nvSpPr>
        <p:spPr bwMode="auto">
          <a:xfrm rot="-5400000">
            <a:off x="6487333" y="3085303"/>
            <a:ext cx="601663" cy="431800"/>
          </a:xfrm>
          <a:prstGeom prst="down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ru-RU" dirty="0">
              <a:solidFill>
                <a:srgbClr val="002060"/>
              </a:solidFill>
            </a:endParaRPr>
          </a:p>
        </p:txBody>
      </p:sp>
      <p:graphicFrame>
        <p:nvGraphicFramePr>
          <p:cNvPr id="210974" name="Object 30"/>
          <p:cNvGraphicFramePr>
            <a:graphicFrameLocks noChangeAspect="1"/>
          </p:cNvGraphicFramePr>
          <p:nvPr/>
        </p:nvGraphicFramePr>
        <p:xfrm>
          <a:off x="428596" y="4714884"/>
          <a:ext cx="3313113" cy="857255"/>
        </p:xfrm>
        <a:graphic>
          <a:graphicData uri="http://schemas.openxmlformats.org/presentationml/2006/ole">
            <p:oleObj spid="_x0000_s12293" name="Формула" r:id="rId6" imgW="914400" imgH="228600" progId="Equation.3">
              <p:embed/>
            </p:oleObj>
          </a:graphicData>
        </a:graphic>
      </p:graphicFrame>
      <p:sp>
        <p:nvSpPr>
          <p:cNvPr id="210975" name="Rectangle 31"/>
          <p:cNvSpPr>
            <a:spLocks noChangeArrowheads="1"/>
          </p:cNvSpPr>
          <p:nvPr/>
        </p:nvSpPr>
        <p:spPr bwMode="auto">
          <a:xfrm>
            <a:off x="2214546" y="5929330"/>
            <a:ext cx="651351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  <a:cs typeface="Arial" charset="0"/>
              </a:rPr>
              <a:t>Ускорение равно</a:t>
            </a:r>
            <a:r>
              <a:rPr lang="en-US" sz="2400" b="1" i="1" dirty="0">
                <a:solidFill>
                  <a:srgbClr val="C00000"/>
                </a:solidFill>
                <a:latin typeface="Bookman Old Style" pitchFamily="18" charset="0"/>
                <a:cs typeface="Arial" charset="0"/>
              </a:rPr>
              <a:t> </a:t>
            </a:r>
            <a:r>
              <a:rPr lang="ru-RU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  <a:cs typeface="Arial" charset="0"/>
              </a:rPr>
              <a:t>1 м/с</a:t>
            </a:r>
            <a:r>
              <a:rPr lang="en-US" sz="2400" b="1" i="1" baseline="30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  <a:cs typeface="Arial" charset="0"/>
              </a:rPr>
              <a:t>2</a:t>
            </a:r>
            <a:endParaRPr lang="ru-RU" sz="2400" b="1" i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man Old Style" pitchFamily="18" charset="0"/>
              <a:cs typeface="Arial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10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09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09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1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10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210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2109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2109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2109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959" grpId="0"/>
      <p:bldP spid="21097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1785926"/>
            <a:ext cx="8183880" cy="92869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14290"/>
            <a:ext cx="8858280" cy="6286544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Производная в курсе физики</a:t>
            </a: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1071549"/>
          <a:ext cx="8715435" cy="5343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7586"/>
                <a:gridCol w="2452704"/>
                <a:gridCol w="2905145"/>
              </a:tblGrid>
              <a:tr h="7654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Функция</a:t>
                      </a:r>
                      <a:endParaRPr lang="ru-RU" sz="2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Формула</a:t>
                      </a:r>
                      <a:endParaRPr lang="ru-RU" sz="2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Вывод</a:t>
                      </a:r>
                      <a:endParaRPr lang="ru-RU" sz="2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654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m</a:t>
                      </a:r>
                      <a:r>
                        <a:rPr lang="ru-RU" sz="18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(</a:t>
                      </a:r>
                      <a:r>
                        <a:rPr lang="ru-RU" sz="1800" b="1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</a:t>
                      </a:r>
                      <a:r>
                        <a:rPr lang="ru-RU" sz="18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)</a:t>
                      </a:r>
                      <a:r>
                        <a:rPr lang="ru-RU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– зависимость массы расходуемого горючего от времени.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m</a:t>
                      </a:r>
                      <a:r>
                        <a:rPr lang="el-GR" sz="28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΄</a:t>
                      </a:r>
                      <a:r>
                        <a:rPr lang="en-US" sz="28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(t)</a:t>
                      </a:r>
                      <a:r>
                        <a:rPr lang="en-US" sz="2800" b="1" baseline="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= v(t)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Производная массы по времени есть скорость расхода горючего.</a:t>
                      </a:r>
                    </a:p>
                  </a:txBody>
                  <a:tcPr marL="68580" marR="68580" marT="0" marB="0"/>
                </a:tc>
              </a:tr>
              <a:tr h="12885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q</a:t>
                      </a:r>
                      <a:r>
                        <a:rPr lang="ru-RU" sz="18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(</a:t>
                      </a:r>
                      <a:r>
                        <a:rPr lang="ru-RU" sz="1800" b="1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</a:t>
                      </a:r>
                      <a:r>
                        <a:rPr lang="ru-RU" sz="18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)</a:t>
                      </a:r>
                      <a:r>
                        <a:rPr lang="ru-RU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– зависимость количества электричества, протекающего через проводник, от времени	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q</a:t>
                      </a:r>
                      <a:r>
                        <a:rPr lang="el-GR" sz="28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΄</a:t>
                      </a:r>
                      <a:r>
                        <a:rPr lang="en-US" sz="28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(t) = I(t)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Производная количества электричества по времени есть сила тока.</a:t>
                      </a:r>
                    </a:p>
                  </a:txBody>
                  <a:tcPr marL="68580" marR="68580" marT="0" marB="0"/>
                </a:tc>
              </a:tr>
              <a:tr h="7654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A(</a:t>
                      </a:r>
                      <a:r>
                        <a:rPr lang="ru-RU" sz="1800" b="1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</a:t>
                      </a:r>
                      <a:r>
                        <a:rPr lang="ru-RU" sz="18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)</a:t>
                      </a:r>
                      <a:r>
                        <a:rPr lang="ru-RU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– зависимость работы от времени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A′(t) = N(t)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Производная работы по времени есть мощность.</a:t>
                      </a:r>
                    </a:p>
                  </a:txBody>
                  <a:tcPr marL="68580" marR="68580" marT="0" marB="0"/>
                </a:tc>
              </a:tr>
              <a:tr h="7654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m</a:t>
                      </a:r>
                      <a:r>
                        <a:rPr lang="ru-RU" sz="18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(</a:t>
                      </a:r>
                      <a:r>
                        <a:rPr lang="ru-RU" sz="1800" b="1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</a:t>
                      </a:r>
                      <a:r>
                        <a:rPr lang="ru-RU" sz="18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)</a:t>
                      </a:r>
                      <a:r>
                        <a:rPr lang="ru-RU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– зависимость массы при распаде радиоактивного вещества от времени.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m</a:t>
                      </a:r>
                      <a:r>
                        <a:rPr lang="el-GR" sz="28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΄</a:t>
                      </a:r>
                      <a:r>
                        <a:rPr lang="en-US" sz="28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(t) = u(t)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Производная массы радиоактивного вещества по времени есть скорость радиоактивного распада.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Задача 1</a:t>
            </a: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 algn="just">
              <a:buNone/>
            </a:pPr>
            <a:r>
              <a:rPr lang="ru-RU" dirty="0"/>
              <a:t>Количество электричества, протекающего через проводник, начиная с момента времени </a:t>
            </a:r>
            <a:r>
              <a:rPr lang="ru-RU" dirty="0" err="1"/>
              <a:t>t</a:t>
            </a:r>
            <a:r>
              <a:rPr lang="ru-RU" dirty="0"/>
              <a:t> = 0 </a:t>
            </a:r>
            <a:r>
              <a:rPr lang="ru-RU" dirty="0" err="1"/>
              <a:t>c</a:t>
            </a:r>
            <a:r>
              <a:rPr lang="ru-RU" dirty="0"/>
              <a:t>, задаётся </a:t>
            </a:r>
            <a:r>
              <a:rPr lang="ru-RU" dirty="0" smtClean="0"/>
              <a:t>формулой</a:t>
            </a:r>
          </a:p>
          <a:p>
            <a:pPr algn="ctr">
              <a:buNone/>
            </a:pPr>
            <a:r>
              <a:rPr lang="ru-RU" dirty="0" smtClean="0"/>
              <a:t> </a:t>
            </a:r>
            <a:r>
              <a:rPr lang="ru-RU" sz="3600" b="1" dirty="0" err="1">
                <a:solidFill>
                  <a:srgbClr val="002060"/>
                </a:solidFill>
              </a:rPr>
              <a:t>q</a:t>
            </a:r>
            <a:r>
              <a:rPr lang="ru-RU" sz="3600" b="1" dirty="0">
                <a:solidFill>
                  <a:srgbClr val="002060"/>
                </a:solidFill>
              </a:rPr>
              <a:t>(</a:t>
            </a:r>
            <a:r>
              <a:rPr lang="ru-RU" sz="3600" b="1" dirty="0" err="1">
                <a:solidFill>
                  <a:srgbClr val="002060"/>
                </a:solidFill>
              </a:rPr>
              <a:t>t</a:t>
            </a:r>
            <a:r>
              <a:rPr lang="ru-RU" sz="3600" b="1" dirty="0">
                <a:solidFill>
                  <a:srgbClr val="002060"/>
                </a:solidFill>
              </a:rPr>
              <a:t>) = 2t</a:t>
            </a:r>
            <a:r>
              <a:rPr lang="ru-RU" sz="3600" b="1" baseline="30000" dirty="0">
                <a:solidFill>
                  <a:srgbClr val="002060"/>
                </a:solidFill>
              </a:rPr>
              <a:t>2</a:t>
            </a:r>
            <a:r>
              <a:rPr lang="ru-RU" sz="3600" b="1" dirty="0">
                <a:solidFill>
                  <a:srgbClr val="002060"/>
                </a:solidFill>
              </a:rPr>
              <a:t> + 3t + 1 (Кл</a:t>
            </a:r>
            <a:r>
              <a:rPr lang="ru-RU" sz="3600" b="1" dirty="0" smtClean="0">
                <a:solidFill>
                  <a:srgbClr val="002060"/>
                </a:solidFill>
              </a:rPr>
              <a:t>).</a:t>
            </a:r>
          </a:p>
          <a:p>
            <a:pPr>
              <a:buNone/>
            </a:pPr>
            <a:r>
              <a:rPr lang="ru-RU" dirty="0" smtClean="0"/>
              <a:t>Найдите </a:t>
            </a:r>
            <a:r>
              <a:rPr lang="ru-RU" dirty="0"/>
              <a:t>силу тока в конце пятой секунды.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Решение:</a:t>
            </a:r>
          </a:p>
          <a:p>
            <a:pPr>
              <a:buNone/>
            </a:pPr>
            <a:r>
              <a:rPr lang="ru-RU" b="1" dirty="0" err="1" smtClean="0">
                <a:solidFill>
                  <a:srgbClr val="002060"/>
                </a:solidFill>
              </a:rPr>
              <a:t>q</a:t>
            </a:r>
            <a:r>
              <a:rPr lang="el-GR" b="1" dirty="0" smtClean="0">
                <a:solidFill>
                  <a:srgbClr val="002060"/>
                </a:solidFill>
              </a:rPr>
              <a:t>΄</a:t>
            </a:r>
            <a:r>
              <a:rPr lang="ru-RU" b="1" dirty="0" smtClean="0">
                <a:solidFill>
                  <a:srgbClr val="002060"/>
                </a:solidFill>
              </a:rPr>
              <a:t>(</a:t>
            </a:r>
            <a:r>
              <a:rPr lang="ru-RU" b="1" dirty="0" err="1" smtClean="0">
                <a:solidFill>
                  <a:srgbClr val="002060"/>
                </a:solidFill>
              </a:rPr>
              <a:t>t</a:t>
            </a:r>
            <a:r>
              <a:rPr lang="ru-RU" b="1" dirty="0" smtClean="0">
                <a:solidFill>
                  <a:srgbClr val="002060"/>
                </a:solidFill>
              </a:rPr>
              <a:t>) = 4t + 3=</a:t>
            </a:r>
            <a:r>
              <a:rPr lang="en-US" b="1" dirty="0" smtClean="0">
                <a:solidFill>
                  <a:srgbClr val="002060"/>
                </a:solidFill>
              </a:rPr>
              <a:t>I(t)</a:t>
            </a:r>
          </a:p>
          <a:p>
            <a:pPr>
              <a:buNone/>
            </a:pPr>
            <a:r>
              <a:rPr lang="en-US" b="1" dirty="0" smtClean="0">
                <a:solidFill>
                  <a:srgbClr val="002060"/>
                </a:solidFill>
              </a:rPr>
              <a:t>I(5) = 4·5 + 3 = 23 (</a:t>
            </a:r>
            <a:r>
              <a:rPr lang="ru-RU" b="1" dirty="0" smtClean="0">
                <a:solidFill>
                  <a:srgbClr val="002060"/>
                </a:solidFill>
              </a:rPr>
              <a:t>А)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Задача 2</a:t>
            </a: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57216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800" dirty="0"/>
              <a:t>Тело, масса которого </a:t>
            </a:r>
            <a:r>
              <a:rPr lang="ru-RU" sz="2800" dirty="0" smtClean="0"/>
              <a:t>m=0,5кг</a:t>
            </a:r>
            <a:r>
              <a:rPr lang="ru-RU" sz="2800" dirty="0"/>
              <a:t>, движется прямолинейно по </a:t>
            </a:r>
            <a:r>
              <a:rPr lang="ru-RU" sz="2800" dirty="0" smtClean="0"/>
              <a:t>закону:</a:t>
            </a:r>
            <a:endParaRPr lang="ru-RU" sz="2800" dirty="0"/>
          </a:p>
          <a:p>
            <a:pPr algn="ctr">
              <a:buNone/>
            </a:pPr>
            <a:r>
              <a:rPr lang="ru-RU" dirty="0" smtClean="0"/>
              <a:t> </a:t>
            </a:r>
            <a:r>
              <a:rPr lang="ru-RU" sz="3600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х</a:t>
            </a:r>
            <a:r>
              <a:rPr lang="ru-RU" b="1" dirty="0" smtClean="0">
                <a:solidFill>
                  <a:srgbClr val="002060"/>
                </a:solidFill>
              </a:rPr>
              <a:t>(</a:t>
            </a:r>
            <a:r>
              <a:rPr lang="ru-RU" b="1" dirty="0" err="1" smtClean="0">
                <a:solidFill>
                  <a:srgbClr val="002060"/>
                </a:solidFill>
              </a:rPr>
              <a:t>t</a:t>
            </a:r>
            <a:r>
              <a:rPr lang="ru-RU" b="1" dirty="0" smtClean="0">
                <a:solidFill>
                  <a:srgbClr val="002060"/>
                </a:solidFill>
              </a:rPr>
              <a:t>) = 2t</a:t>
            </a:r>
            <a:r>
              <a:rPr lang="ru-RU" b="1" baseline="30000" dirty="0" smtClean="0">
                <a:solidFill>
                  <a:srgbClr val="002060"/>
                </a:solidFill>
              </a:rPr>
              <a:t>2</a:t>
            </a:r>
            <a:r>
              <a:rPr lang="ru-RU" b="1" dirty="0" smtClean="0">
                <a:solidFill>
                  <a:srgbClr val="002060"/>
                </a:solidFill>
              </a:rPr>
              <a:t> + </a:t>
            </a:r>
            <a:r>
              <a:rPr lang="ru-RU" b="1" dirty="0" err="1" smtClean="0">
                <a:solidFill>
                  <a:srgbClr val="002060"/>
                </a:solidFill>
              </a:rPr>
              <a:t>t</a:t>
            </a:r>
            <a:r>
              <a:rPr lang="ru-RU" b="1" dirty="0" smtClean="0">
                <a:solidFill>
                  <a:srgbClr val="002060"/>
                </a:solidFill>
              </a:rPr>
              <a:t> – 3 (м). </a:t>
            </a:r>
          </a:p>
          <a:p>
            <a:pPr>
              <a:buNone/>
            </a:pPr>
            <a:r>
              <a:rPr lang="ru-RU" sz="2800" dirty="0" smtClean="0"/>
              <a:t>Найдите кинетическую энергию тела через 7 с после начала движения. </a:t>
            </a:r>
            <a:endParaRPr lang="ru-RU" sz="2800" dirty="0"/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Решение:</a:t>
            </a:r>
          </a:p>
          <a:p>
            <a:pPr>
              <a:buNone/>
            </a:pPr>
            <a:r>
              <a:rPr lang="en-US" sz="2800" b="1" dirty="0" smtClean="0">
                <a:solidFill>
                  <a:srgbClr val="002060"/>
                </a:solidFill>
              </a:rPr>
              <a:t>x</a:t>
            </a:r>
            <a:r>
              <a:rPr lang="el-GR" sz="2800" b="1" dirty="0" smtClean="0">
                <a:solidFill>
                  <a:srgbClr val="002060"/>
                </a:solidFill>
              </a:rPr>
              <a:t>΄</a:t>
            </a:r>
            <a:r>
              <a:rPr lang="ru-RU" sz="2800" b="1" dirty="0" smtClean="0">
                <a:solidFill>
                  <a:srgbClr val="002060"/>
                </a:solidFill>
              </a:rPr>
              <a:t>(</a:t>
            </a:r>
            <a:r>
              <a:rPr lang="ru-RU" sz="2800" b="1" dirty="0" err="1" smtClean="0">
                <a:solidFill>
                  <a:srgbClr val="002060"/>
                </a:solidFill>
              </a:rPr>
              <a:t>t</a:t>
            </a:r>
            <a:r>
              <a:rPr lang="ru-RU" sz="2800" b="1" dirty="0" smtClean="0">
                <a:solidFill>
                  <a:srgbClr val="002060"/>
                </a:solidFill>
              </a:rPr>
              <a:t>) = 4t + </a:t>
            </a:r>
            <a:r>
              <a:rPr lang="en-US" sz="2800" b="1" dirty="0" smtClean="0">
                <a:solidFill>
                  <a:srgbClr val="002060"/>
                </a:solidFill>
              </a:rPr>
              <a:t>1</a:t>
            </a:r>
            <a:r>
              <a:rPr lang="ru-RU" sz="2800" b="1" dirty="0" smtClean="0">
                <a:solidFill>
                  <a:srgbClr val="002060"/>
                </a:solidFill>
              </a:rPr>
              <a:t>=</a:t>
            </a:r>
            <a:r>
              <a:rPr lang="en-US" sz="2800" b="1" dirty="0" smtClean="0">
                <a:solidFill>
                  <a:srgbClr val="002060"/>
                </a:solidFill>
              </a:rPr>
              <a:t>v(t)</a:t>
            </a:r>
          </a:p>
          <a:p>
            <a:pPr>
              <a:buNone/>
            </a:pPr>
            <a:r>
              <a:rPr lang="en-US" sz="2800" b="1" dirty="0">
                <a:solidFill>
                  <a:srgbClr val="002060"/>
                </a:solidFill>
              </a:rPr>
              <a:t>v</a:t>
            </a:r>
            <a:r>
              <a:rPr lang="en-US" sz="2800" b="1" dirty="0" smtClean="0">
                <a:solidFill>
                  <a:srgbClr val="002060"/>
                </a:solidFill>
              </a:rPr>
              <a:t>(7) = 4·7 + 1 = 29 (</a:t>
            </a:r>
            <a:r>
              <a:rPr lang="ru-RU" sz="2800" b="1" dirty="0" smtClean="0">
                <a:solidFill>
                  <a:srgbClr val="002060"/>
                </a:solidFill>
              </a:rPr>
              <a:t>м/с</a:t>
            </a:r>
            <a:r>
              <a:rPr lang="ru-RU" sz="2800" b="1" baseline="30000" dirty="0" smtClean="0">
                <a:solidFill>
                  <a:srgbClr val="002060"/>
                </a:solidFill>
              </a:rPr>
              <a:t>2</a:t>
            </a:r>
            <a:r>
              <a:rPr lang="ru-RU" sz="2800" b="1" dirty="0" smtClean="0">
                <a:solidFill>
                  <a:srgbClr val="002060"/>
                </a:solidFill>
              </a:rPr>
              <a:t>)</a:t>
            </a:r>
            <a:endParaRPr lang="en-US" sz="2800" b="1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u-RU" b="1" dirty="0">
              <a:solidFill>
                <a:srgbClr val="C00000"/>
              </a:solidFill>
            </a:endParaRPr>
          </a:p>
        </p:txBody>
      </p:sp>
      <p:graphicFrame>
        <p:nvGraphicFramePr>
          <p:cNvPr id="73731" name="Object 3"/>
          <p:cNvGraphicFramePr>
            <a:graphicFrameLocks noChangeAspect="1"/>
          </p:cNvGraphicFramePr>
          <p:nvPr/>
        </p:nvGraphicFramePr>
        <p:xfrm>
          <a:off x="500034" y="5429264"/>
          <a:ext cx="1571636" cy="1000132"/>
        </p:xfrm>
        <a:graphic>
          <a:graphicData uri="http://schemas.openxmlformats.org/presentationml/2006/ole">
            <p:oleObj spid="_x0000_s73731" name="Equation" r:id="rId3" imgW="634680" imgH="419040" progId="">
              <p:embed/>
            </p:oleObj>
          </a:graphicData>
        </a:graphic>
      </p:graphicFrame>
      <p:graphicFrame>
        <p:nvGraphicFramePr>
          <p:cNvPr id="73732" name="Object 4"/>
          <p:cNvGraphicFramePr>
            <a:graphicFrameLocks noChangeAspect="1"/>
          </p:cNvGraphicFramePr>
          <p:nvPr/>
        </p:nvGraphicFramePr>
        <p:xfrm>
          <a:off x="3071802" y="5286388"/>
          <a:ext cx="5500726" cy="1071570"/>
        </p:xfrm>
        <a:graphic>
          <a:graphicData uri="http://schemas.openxmlformats.org/presentationml/2006/ole">
            <p:oleObj spid="_x0000_s73732" name="Equation" r:id="rId4" imgW="2222280" imgH="57132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Лабораторная работа</a:t>
            </a:r>
            <a:endParaRPr lang="ru-RU" sz="2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rgbClr val="C00000"/>
                </a:solidFill>
              </a:rPr>
              <a:t>Приложения производной к механике</a:t>
            </a:r>
          </a:p>
          <a:p>
            <a:pPr algn="just">
              <a:buNone/>
            </a:pPr>
            <a:r>
              <a:rPr lang="ru-RU" sz="2800" b="1" dirty="0" smtClean="0"/>
              <a:t>Задан закон прямолинейного движения точки </a:t>
            </a:r>
            <a:r>
              <a:rPr lang="en-US" sz="2800" b="1" dirty="0" smtClean="0"/>
              <a:t>x=x(t)</a:t>
            </a:r>
            <a:r>
              <a:rPr lang="ru-RU" sz="2800" b="1" dirty="0" smtClean="0"/>
              <a:t>, </a:t>
            </a:r>
            <a:r>
              <a:rPr lang="en-US" sz="2800" b="1" dirty="0" smtClean="0"/>
              <a:t>t</a:t>
            </a:r>
            <a:r>
              <a:rPr lang="ru-RU" sz="2800" b="1" dirty="0" smtClean="0"/>
              <a:t>Є</a:t>
            </a:r>
            <a:r>
              <a:rPr lang="en-US" sz="2800" b="1" dirty="0" smtClean="0"/>
              <a:t>[0</a:t>
            </a:r>
            <a:r>
              <a:rPr lang="ru-RU" sz="2800" b="1" dirty="0" smtClean="0"/>
              <a:t>;10]. </a:t>
            </a:r>
          </a:p>
          <a:p>
            <a:pPr algn="just">
              <a:buNone/>
            </a:pPr>
            <a:r>
              <a:rPr lang="ru-RU" sz="2800" b="1" dirty="0" smtClean="0"/>
              <a:t>Найдите:</a:t>
            </a:r>
          </a:p>
          <a:p>
            <a:pPr marL="514350" indent="-514350" algn="just">
              <a:buAutoNum type="arabicParenR"/>
            </a:pPr>
            <a:r>
              <a:rPr lang="ru-RU" sz="2800" b="1" dirty="0" smtClean="0"/>
              <a:t>Среднюю скорость движения на указанном отрезке времени;</a:t>
            </a:r>
          </a:p>
          <a:p>
            <a:pPr marL="514350" indent="-514350" algn="just">
              <a:buAutoNum type="arabicParenR"/>
            </a:pPr>
            <a:r>
              <a:rPr lang="ru-RU" sz="2800" b="1" dirty="0" smtClean="0"/>
              <a:t>Скорость и ускорение в момент времени </a:t>
            </a:r>
            <a:r>
              <a:rPr lang="en-US" sz="2800" b="1" dirty="0" smtClean="0"/>
              <a:t>t</a:t>
            </a:r>
            <a:r>
              <a:rPr lang="en-US" sz="2800" b="1" baseline="-25000" dirty="0" smtClean="0"/>
              <a:t>0 </a:t>
            </a:r>
            <a:r>
              <a:rPr lang="ru-RU" sz="2800" b="1" baseline="-25000" dirty="0" smtClean="0"/>
              <a:t>;</a:t>
            </a:r>
          </a:p>
          <a:p>
            <a:pPr marL="514350" indent="-514350" algn="just">
              <a:buAutoNum type="arabicParenR"/>
            </a:pPr>
            <a:r>
              <a:rPr lang="ru-RU" sz="2800" b="1" dirty="0" smtClean="0"/>
              <a:t>Моменты остановки; продолжает ли точка после момента остановки двигаться в том же направлении или начинает двигаться в противоположном направлении;</a:t>
            </a:r>
          </a:p>
          <a:p>
            <a:pPr marL="514350" indent="-514350" algn="just">
              <a:buAutoNum type="arabicParenR"/>
            </a:pPr>
            <a:r>
              <a:rPr lang="ru-RU" sz="2800" b="1" dirty="0" smtClean="0"/>
              <a:t>Наибольшую скорость движения на указанном отрезке времени.</a:t>
            </a:r>
            <a:endParaRPr lang="ru-RU" sz="2800" b="1" baseline="-25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Ответы</a:t>
            </a: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00100" y="1214422"/>
          <a:ext cx="6890400" cy="4028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0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dirty="0" smtClean="0"/>
                        <a:t>Задание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dirty="0" smtClean="0"/>
                        <a:t>Вариант 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dirty="0" smtClean="0"/>
                        <a:t>Вариант 2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800100" lvl="1" indent="-342900">
                        <a:buFont typeface="+mj-lt"/>
                        <a:buNone/>
                      </a:pPr>
                      <a:r>
                        <a:rPr lang="ru-RU" b="1" dirty="0" smtClean="0"/>
                        <a:t>1)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ctr">
                        <a:buFont typeface="+mj-lt"/>
                        <a:buNone/>
                      </a:pPr>
                      <a:endParaRPr lang="ru-RU" b="1" dirty="0" smtClean="0"/>
                    </a:p>
                    <a:p>
                      <a:pPr marL="342900" indent="-342900" algn="ctr">
                        <a:buFont typeface="+mj-lt"/>
                        <a:buNone/>
                      </a:pPr>
                      <a:r>
                        <a:rPr lang="ru-RU" b="1" dirty="0" smtClean="0"/>
                        <a:t>80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endParaRPr lang="ru-RU" b="1" dirty="0" smtClean="0"/>
                    </a:p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b="1" dirty="0" smtClean="0"/>
                        <a:t>190</a:t>
                      </a:r>
                    </a:p>
                    <a:p>
                      <a:pPr marL="342900" indent="-342900">
                        <a:buFont typeface="+mj-lt"/>
                        <a:buNone/>
                      </a:pP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800100" lvl="1" indent="-342900">
                        <a:buFont typeface="+mj-lt"/>
                        <a:buNone/>
                      </a:pPr>
                      <a:r>
                        <a:rPr lang="ru-RU" b="1" dirty="0" smtClean="0"/>
                        <a:t>2)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ctr">
                        <a:buFont typeface="+mj-lt"/>
                        <a:buNone/>
                      </a:pPr>
                      <a:endParaRPr lang="ru-RU" b="1" dirty="0" smtClean="0"/>
                    </a:p>
                    <a:p>
                      <a:pPr marL="342900" indent="-342900" algn="ctr">
                        <a:buFont typeface="+mj-lt"/>
                        <a:buNone/>
                      </a:pPr>
                      <a:r>
                        <a:rPr lang="ru-RU" b="1" dirty="0" smtClean="0"/>
                        <a:t>4; 8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endParaRPr lang="ru-RU" b="1" dirty="0" smtClean="0"/>
                    </a:p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b="1" dirty="0" smtClean="0"/>
                        <a:t>20; 22</a:t>
                      </a:r>
                    </a:p>
                    <a:p>
                      <a:pPr marL="342900" indent="-342900">
                        <a:buFont typeface="+mj-lt"/>
                        <a:buNone/>
                      </a:pP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800100" lvl="1" indent="-342900">
                        <a:buFont typeface="+mj-lt"/>
                        <a:buNone/>
                      </a:pPr>
                      <a:r>
                        <a:rPr lang="ru-RU" b="1" dirty="0" smtClean="0"/>
                        <a:t>3)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indent="-3429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ru-RU" b="1" dirty="0" smtClean="0"/>
                    </a:p>
                    <a:p>
                      <a:pPr marL="342900" marR="0" indent="-3429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ru-RU" b="1" dirty="0" smtClean="0"/>
                        <a:t>0; </a:t>
                      </a:r>
                      <a:endParaRPr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indent="-3429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indent="-342900" algn="ctr">
                        <a:buFont typeface="+mj-lt"/>
                        <a:buNone/>
                      </a:pP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endParaRPr lang="ru-RU" b="1" dirty="0" smtClean="0"/>
                    </a:p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b="1" dirty="0" smtClean="0"/>
                        <a:t>0; 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800100" lvl="1" indent="-342900">
                        <a:buFont typeface="+mj-lt"/>
                        <a:buNone/>
                      </a:pPr>
                      <a:r>
                        <a:rPr lang="ru-RU" b="1" dirty="0" smtClean="0"/>
                        <a:t>4)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ctr">
                        <a:buFont typeface="+mj-lt"/>
                        <a:buNone/>
                      </a:pPr>
                      <a:r>
                        <a:rPr lang="ru-RU" b="1" dirty="0" smtClean="0"/>
                        <a:t>260</a:t>
                      </a:r>
                    </a:p>
                    <a:p>
                      <a:pPr marL="342900" indent="-342900" algn="ctr">
                        <a:buFont typeface="+mj-lt"/>
                        <a:buNone/>
                      </a:pP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b="1" dirty="0" smtClean="0"/>
                        <a:t>580</a:t>
                      </a:r>
                    </a:p>
                    <a:p>
                      <a:pPr marL="342900" indent="-342900">
                        <a:buFont typeface="+mj-lt"/>
                        <a:buNone/>
                      </a:pPr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88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8849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9058" y="3571876"/>
            <a:ext cx="152400" cy="676275"/>
          </a:xfrm>
          <a:prstGeom prst="rect">
            <a:avLst/>
          </a:prstGeom>
          <a:noFill/>
        </p:spPr>
      </p:pic>
      <p:sp>
        <p:nvSpPr>
          <p:cNvPr id="78851" name="Rectangle 3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88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8852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0694" y="3643314"/>
            <a:ext cx="152400" cy="676275"/>
          </a:xfrm>
          <a:prstGeom prst="rect">
            <a:avLst/>
          </a:prstGeom>
          <a:noFill/>
        </p:spPr>
      </p:pic>
      <p:sp>
        <p:nvSpPr>
          <p:cNvPr id="78854" name="Rectangle 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</a:rPr>
              <a:t>Домашнее задание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Заряд на обкладках конденсатора колебательного контура меняется по закону</a:t>
            </a:r>
          </a:p>
          <a:p>
            <a:pPr algn="ctr">
              <a:buNone/>
            </a:pPr>
            <a:r>
              <a:rPr lang="en-US" b="1" dirty="0" smtClean="0">
                <a:solidFill>
                  <a:srgbClr val="002060"/>
                </a:solidFill>
              </a:rPr>
              <a:t>q(t) = 2·10</a:t>
            </a:r>
            <a:r>
              <a:rPr lang="en-US" b="1" baseline="30000" dirty="0" smtClean="0">
                <a:solidFill>
                  <a:srgbClr val="002060"/>
                </a:solidFill>
              </a:rPr>
              <a:t>-6</a:t>
            </a:r>
            <a:r>
              <a:rPr lang="en-US" b="1" dirty="0" smtClean="0">
                <a:solidFill>
                  <a:srgbClr val="002060"/>
                </a:solidFill>
              </a:rPr>
              <a:t> sin(10</a:t>
            </a:r>
            <a:r>
              <a:rPr lang="en-US" b="1" baseline="30000" dirty="0" smtClean="0">
                <a:solidFill>
                  <a:srgbClr val="002060"/>
                </a:solidFill>
              </a:rPr>
              <a:t>4</a:t>
            </a:r>
            <a:r>
              <a:rPr lang="el-GR" b="1" i="1" dirty="0" smtClean="0">
                <a:solidFill>
                  <a:srgbClr val="002060"/>
                </a:solidFill>
              </a:rPr>
              <a:t>Π</a:t>
            </a:r>
            <a:r>
              <a:rPr lang="en-US" b="1" i="1" dirty="0" smtClean="0">
                <a:solidFill>
                  <a:srgbClr val="002060"/>
                </a:solidFill>
              </a:rPr>
              <a:t>t) </a:t>
            </a:r>
            <a:r>
              <a:rPr lang="ru-RU" b="1" i="1" dirty="0" smtClean="0">
                <a:solidFill>
                  <a:srgbClr val="002060"/>
                </a:solidFill>
              </a:rPr>
              <a:t>Кл.</a:t>
            </a:r>
          </a:p>
          <a:p>
            <a:pPr>
              <a:buNone/>
            </a:pPr>
            <a:r>
              <a:rPr lang="ru-RU" dirty="0" smtClean="0"/>
              <a:t>Запишите уравнение зависимости силы тока в контуре от времени </a:t>
            </a:r>
            <a:r>
              <a:rPr lang="en-US" dirty="0" smtClean="0"/>
              <a:t>I(t) </a:t>
            </a:r>
            <a:r>
              <a:rPr lang="ru-RU" dirty="0" smtClean="0"/>
              <a:t>и определите силу тока в конце 4 секунды.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5" name="Rectangle 1"/>
          <p:cNvSpPr>
            <a:spLocks noChangeArrowheads="1"/>
          </p:cNvSpPr>
          <p:nvPr/>
        </p:nvSpPr>
        <p:spPr bwMode="auto">
          <a:xfrm>
            <a:off x="285720" y="129581"/>
            <a:ext cx="850112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1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1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  <a:cs typeface="Arial" pitchFamily="34" charset="0"/>
            </a:endParaRPr>
          </a:p>
        </p:txBody>
      </p:sp>
      <p:sp>
        <p:nvSpPr>
          <p:cNvPr id="94209" name="Rectangle 1"/>
          <p:cNvSpPr>
            <a:spLocks noChangeArrowheads="1"/>
          </p:cNvSpPr>
          <p:nvPr/>
        </p:nvSpPr>
        <p:spPr bwMode="auto">
          <a:xfrm>
            <a:off x="500033" y="1785926"/>
            <a:ext cx="8286809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Алгебра щедра. Зачастую она дает больше, чем у нее спрашивают.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Ж.Даламбер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Gyro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4929198"/>
            <a:ext cx="2028373" cy="1517191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57158" y="1357298"/>
            <a:ext cx="8358246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i="1" dirty="0" smtClean="0">
                <a:latin typeface="Bookman Old Style" pitchFamily="18" charset="0"/>
              </a:rPr>
              <a:t>     </a:t>
            </a:r>
            <a:r>
              <a:rPr lang="ru-RU" sz="36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Слеп физик без математики.</a:t>
            </a:r>
            <a:endParaRPr lang="ru-RU" sz="3600" b="1" i="1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3600" b="1" i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3600" b="1" i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r"/>
            <a:r>
              <a:rPr lang="ru-RU" sz="3200" b="1" i="1" dirty="0" smtClean="0">
                <a:latin typeface="Bookman Old Style" pitchFamily="18" charset="0"/>
              </a:rPr>
              <a:t>Ломоносов М.В.</a:t>
            </a:r>
            <a:endParaRPr lang="ru-RU" sz="3200" b="1" i="1" dirty="0">
              <a:latin typeface="Bookman Old Style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 descr="http://upload.wikimedia.org/wikipedia/commons/d/d8/Langrange_portrai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357166"/>
            <a:ext cx="3370304" cy="378621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85720" y="785794"/>
            <a:ext cx="51435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Bookman Old Style" pitchFamily="18" charset="0"/>
              </a:rPr>
              <a:t>Жозеф</a:t>
            </a:r>
            <a:r>
              <a:rPr lang="ru-RU" sz="28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ookman Old Style" pitchFamily="18" charset="0"/>
              </a:rPr>
              <a:t> Луи Лагранж</a:t>
            </a:r>
          </a:p>
          <a:p>
            <a:pPr algn="ctr"/>
            <a:r>
              <a:rPr lang="ru-RU" b="1" i="1" dirty="0" smtClean="0">
                <a:solidFill>
                  <a:srgbClr val="C00000"/>
                </a:solidFill>
                <a:latin typeface="Bookman Old Style" pitchFamily="18" charset="0"/>
              </a:rPr>
              <a:t>25.01.1736 – 10.04.1813 </a:t>
            </a: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Bookman Old Style" pitchFamily="18" charset="0"/>
              </a:rPr>
              <a:t>Французский математик, астроном и механик.</a:t>
            </a:r>
            <a:r>
              <a:rPr lang="ru-RU" sz="2400" dirty="0" smtClean="0">
                <a:solidFill>
                  <a:srgbClr val="002060"/>
                </a:solidFill>
              </a:rPr>
              <a:t> </a:t>
            </a:r>
          </a:p>
          <a:p>
            <a:pPr algn="just"/>
            <a:r>
              <a:rPr lang="ru-RU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ookman Old Style" pitchFamily="18" charset="0"/>
              </a:rPr>
              <a:t> </a:t>
            </a:r>
            <a:endParaRPr lang="ru-RU" b="1" i="1" dirty="0">
              <a:solidFill>
                <a:schemeClr val="tx1">
                  <a:lumMod val="85000"/>
                  <a:lumOff val="1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4214818"/>
            <a:ext cx="835824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i="1" dirty="0" smtClean="0">
                <a:latin typeface="Bookman Old Style" pitchFamily="18" charset="0"/>
              </a:rPr>
              <a:t>       В 19 лет он стал профессором в Артиллерийской школе Турина. Именно Лагранж в 1791 г. ввёл термин «производная», ему же мы обязаны и современным обозначением производной (с помощью штриха). Термин «вторая производная» и обозначение (два штриха) также ввёл Лагранж.</a:t>
            </a:r>
            <a:endParaRPr lang="ru-RU" dirty="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643042" y="428604"/>
          <a:ext cx="7143800" cy="5377908"/>
        </p:xfrm>
        <a:graphic>
          <a:graphicData uri="http://schemas.openxmlformats.org/drawingml/2006/table">
            <a:tbl>
              <a:tblPr/>
              <a:tblGrid>
                <a:gridCol w="3571900"/>
                <a:gridCol w="3571900"/>
              </a:tblGrid>
              <a:tr h="5204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100" dirty="0">
                          <a:latin typeface="Times New Roman"/>
                          <a:ea typeface="Calibri"/>
                          <a:cs typeface="Times New Roman"/>
                        </a:rPr>
                        <a:t>I</a:t>
                      </a:r>
                      <a:r>
                        <a:rPr lang="en-US" sz="2100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100" dirty="0">
                          <a:latin typeface="Calibri"/>
                          <a:ea typeface="Calibri"/>
                          <a:cs typeface="Times New Roman"/>
                        </a:rPr>
                        <a:t>вариант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334" marR="503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100">
                          <a:latin typeface="Times New Roman"/>
                          <a:ea typeface="Calibri"/>
                          <a:cs typeface="Times New Roman"/>
                        </a:rPr>
                        <a:t>II </a:t>
                      </a:r>
                      <a:r>
                        <a:rPr lang="ru-RU" sz="2100">
                          <a:latin typeface="Calibri"/>
                          <a:ea typeface="Calibri"/>
                          <a:cs typeface="Times New Roman"/>
                        </a:rPr>
                        <a:t>вариант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334" marR="503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3732">
                <a:tc>
                  <a:txBody>
                    <a:bodyPr/>
                    <a:lstStyle/>
                    <a:p>
                      <a:pPr marL="514350" lvl="0" indent="-51435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800"/>
                        <a:buFont typeface="+mj-lt"/>
                        <a:buAutoNum type="arabicPeriod"/>
                      </a:pPr>
                      <a:r>
                        <a:rPr lang="ru-RU" sz="2800" b="1" i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ru-RU" sz="2400" b="1" i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  <a:sym typeface="Symbol"/>
                        </a:rPr>
                        <a:t></a:t>
                      </a:r>
                      <a:r>
                        <a:rPr lang="ru-RU" sz="2800" b="1" i="1" baseline="3000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2800" b="1" i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)</a:t>
                      </a:r>
                      <a:r>
                        <a:rPr lang="ru-RU" sz="2800" b="1" i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  <a:sym typeface="Symbol"/>
                        </a:rPr>
                        <a:t></a:t>
                      </a:r>
                      <a:endParaRPr lang="ru-RU" sz="2800" b="1" i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50334" marR="503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800"/>
                        <a:buFont typeface="Times New Roman"/>
                        <a:buAutoNum type="arabicPeriod"/>
                      </a:pPr>
                      <a:r>
                        <a:rPr lang="en-US" sz="2800" b="1" i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(X </a:t>
                      </a:r>
                      <a:r>
                        <a:rPr lang="en-US" sz="3200" b="1" i="1" baseline="3000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n</a:t>
                      </a:r>
                      <a:r>
                        <a:rPr lang="en-US" sz="2800" b="1" i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)</a:t>
                      </a:r>
                      <a:r>
                        <a:rPr lang="en-US" sz="2800" b="1" i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  <a:sym typeface="Symbol"/>
                        </a:rPr>
                        <a:t></a:t>
                      </a:r>
                      <a:endParaRPr lang="ru-RU" sz="2800" b="1" i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50334" marR="503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0418">
                <a:tc>
                  <a:txBody>
                    <a:bodyPr/>
                    <a:lstStyle/>
                    <a:p>
                      <a:pPr marL="514350" lvl="0" indent="-51435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800"/>
                        <a:buFont typeface="+mj-lt"/>
                        <a:buAutoNum type="arabicPeriod" startAt="2"/>
                      </a:pPr>
                      <a:r>
                        <a:rPr lang="en-US" sz="2800" b="1" i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  <a:sym typeface="Symbol"/>
                        </a:rPr>
                        <a:t></a:t>
                      </a:r>
                      <a:r>
                        <a:rPr lang="en-US" sz="2800" b="1" i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x</a:t>
                      </a:r>
                      <a:r>
                        <a:rPr lang="en-US" sz="2800" b="1" i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  <a:sym typeface="Symbol"/>
                        </a:rPr>
                        <a:t></a:t>
                      </a:r>
                      <a:endParaRPr lang="ru-RU" sz="2800" b="1" i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50334" marR="503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14350" lvl="0" indent="-51435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800"/>
                        <a:buFont typeface="+mj-lt"/>
                        <a:buAutoNum type="arabicPeriod" startAt="2"/>
                      </a:pPr>
                      <a:r>
                        <a:rPr lang="ru-RU" sz="2800" b="1" i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  <a:sym typeface="Symbol"/>
                        </a:rPr>
                        <a:t></a:t>
                      </a:r>
                      <a:r>
                        <a:rPr lang="en-US" sz="2800" b="1" i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x</a:t>
                      </a:r>
                      <a:r>
                        <a:rPr lang="ru-RU" sz="2800" b="1" i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  <a:sym typeface="Symbol"/>
                        </a:rPr>
                        <a:t></a:t>
                      </a:r>
                      <a:endParaRPr lang="ru-RU" sz="2800" b="1" i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50334" marR="503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0418">
                <a:tc>
                  <a:txBody>
                    <a:bodyPr/>
                    <a:lstStyle/>
                    <a:p>
                      <a:pPr marL="514350" lvl="0" indent="-51435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800"/>
                        <a:buFont typeface="+mj-lt"/>
                        <a:buAutoNum type="arabicPeriod" startAt="3"/>
                      </a:pPr>
                      <a:r>
                        <a:rPr lang="en-US" sz="2800" b="1" i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ru-RU" sz="2800" b="1" i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  <a:sym typeface="Symbol"/>
                        </a:rPr>
                        <a:t></a:t>
                      </a:r>
                      <a:r>
                        <a:rPr lang="ru-RU" sz="1800" b="1" i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  <a:sym typeface="Symbol"/>
                        </a:rPr>
                        <a:t>•</a:t>
                      </a:r>
                      <a:r>
                        <a:rPr lang="ru-RU" sz="2800" b="1" i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  <a:sym typeface="Symbol"/>
                        </a:rPr>
                        <a:t></a:t>
                      </a:r>
                      <a:r>
                        <a:rPr lang="en-US" sz="2800" b="1" i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ru-RU" sz="2800" b="1" i="1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en-US" sz="2800" b="1" i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))</a:t>
                      </a:r>
                      <a:r>
                        <a:rPr lang="en-US" sz="2800" b="1" i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  <a:sym typeface="Symbol"/>
                        </a:rPr>
                        <a:t></a:t>
                      </a:r>
                      <a:endParaRPr lang="ru-RU" sz="2800" b="1" i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50334" marR="503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14350" lvl="0" indent="-51435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800"/>
                        <a:buFont typeface="+mj-lt"/>
                        <a:buAutoNum type="arabicPeriod" startAt="3"/>
                      </a:pPr>
                      <a:r>
                        <a:rPr lang="en-US" sz="2800" b="1" i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en-US" sz="2800" b="1" i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u(x)</a:t>
                      </a:r>
                      <a:r>
                        <a:rPr lang="en-US" sz="1800" b="1" i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•</a:t>
                      </a:r>
                      <a:r>
                        <a:rPr lang="en-US" sz="2800" b="1" i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v(x</a:t>
                      </a:r>
                      <a:r>
                        <a:rPr lang="en-US" sz="2800" b="1" i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))</a:t>
                      </a:r>
                      <a:r>
                        <a:rPr lang="en-US" sz="2800" b="1" i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  <a:sym typeface="Symbol"/>
                        </a:rPr>
                        <a:t></a:t>
                      </a:r>
                      <a:endParaRPr lang="ru-RU" sz="2800" b="1" i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50334" marR="503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0418">
                <a:tc>
                  <a:txBody>
                    <a:bodyPr/>
                    <a:lstStyle/>
                    <a:p>
                      <a:pPr marL="514350" lvl="0" indent="-51435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800"/>
                        <a:buFont typeface="+mj-lt"/>
                        <a:buAutoNum type="arabicPeriod" startAt="4"/>
                      </a:pPr>
                      <a:r>
                        <a:rPr lang="en-US" sz="2800" b="1" i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en-US" sz="2800" b="1" i="1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ctg</a:t>
                      </a:r>
                      <a:r>
                        <a:rPr lang="en-US" sz="2800" b="1" i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 x)</a:t>
                      </a:r>
                      <a:r>
                        <a:rPr lang="en-US" sz="2800" b="1" i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  <a:sym typeface="Symbol"/>
                        </a:rPr>
                        <a:t></a:t>
                      </a:r>
                      <a:endParaRPr lang="ru-RU" sz="2800" b="1" i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50334" marR="503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14350" lvl="0" indent="-51435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800"/>
                        <a:buFont typeface="+mj-lt"/>
                        <a:buAutoNum type="arabicPeriod" startAt="4"/>
                      </a:pPr>
                      <a:r>
                        <a:rPr lang="en-US" sz="2800" b="1" i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en-US" sz="2800" b="1" i="1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cos</a:t>
                      </a:r>
                      <a:r>
                        <a:rPr lang="en-US" sz="2800" b="1" i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 x)</a:t>
                      </a:r>
                      <a:r>
                        <a:rPr lang="en-US" sz="2800" b="1" i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  <a:sym typeface="Symbol"/>
                        </a:rPr>
                        <a:t></a:t>
                      </a:r>
                      <a:endParaRPr lang="ru-RU" sz="2800" b="1" i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50334" marR="503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0418">
                <a:tc>
                  <a:txBody>
                    <a:bodyPr/>
                    <a:lstStyle/>
                    <a:p>
                      <a:pPr marL="514350" lvl="0" indent="-51435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800"/>
                        <a:buFont typeface="+mj-lt"/>
                        <a:buAutoNum type="arabicPeriod" startAt="5"/>
                      </a:pPr>
                      <a:r>
                        <a:rPr lang="en-US" sz="2800" b="1" i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(X </a:t>
                      </a:r>
                      <a:r>
                        <a:rPr lang="en-US" sz="2800" b="1" i="1" baseline="3000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n</a:t>
                      </a:r>
                      <a:r>
                        <a:rPr lang="en-US" sz="2800" b="1" i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)</a:t>
                      </a:r>
                      <a:r>
                        <a:rPr lang="en-US" sz="2800" b="1" i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  <a:sym typeface="Symbol"/>
                        </a:rPr>
                        <a:t></a:t>
                      </a:r>
                      <a:endParaRPr lang="ru-RU" sz="2800" b="1" i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50334" marR="503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14350" lvl="0" indent="-51435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800"/>
                        <a:buFont typeface="+mj-lt"/>
                        <a:buAutoNum type="arabicPeriod" startAt="5"/>
                      </a:pPr>
                      <a:r>
                        <a:rPr lang="en-US" sz="2800" b="1" i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(c)</a:t>
                      </a:r>
                      <a:r>
                        <a:rPr lang="en-US" sz="2800" b="1" i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  <a:sym typeface="Symbol"/>
                        </a:rPr>
                        <a:t></a:t>
                      </a:r>
                      <a:endParaRPr lang="ru-RU" sz="2800" b="1" i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50334" marR="503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0418">
                <a:tc>
                  <a:txBody>
                    <a:bodyPr/>
                    <a:lstStyle/>
                    <a:p>
                      <a:pPr marL="514350" lvl="0" indent="-51435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800"/>
                        <a:buFont typeface="+mj-lt"/>
                        <a:buAutoNum type="arabicPeriod" startAt="6"/>
                      </a:pPr>
                      <a:r>
                        <a:rPr lang="en-US" sz="2800" b="1" i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en-US" sz="2800" b="1" i="1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tg</a:t>
                      </a:r>
                      <a:r>
                        <a:rPr lang="en-US" sz="2800" b="1" i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 x)</a:t>
                      </a:r>
                      <a:r>
                        <a:rPr lang="en-US" sz="2800" b="1" i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  <a:sym typeface="Symbol"/>
                        </a:rPr>
                        <a:t></a:t>
                      </a:r>
                      <a:endParaRPr lang="ru-RU" sz="2800" b="1" i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50334" marR="503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14350" lvl="0" indent="-51435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800"/>
                        <a:buFont typeface="+mj-lt"/>
                        <a:buAutoNum type="arabicPeriod" startAt="6"/>
                      </a:pPr>
                      <a:r>
                        <a:rPr lang="en-US" sz="2800" b="1" i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(u(x) + v(x))</a:t>
                      </a:r>
                      <a:r>
                        <a:rPr lang="en-US" sz="2800" b="1" i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  <a:sym typeface="Symbol"/>
                        </a:rPr>
                        <a:t></a:t>
                      </a:r>
                      <a:endParaRPr lang="ru-RU" sz="2800" b="1" i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50334" marR="503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0418">
                <a:tc>
                  <a:txBody>
                    <a:bodyPr/>
                    <a:lstStyle/>
                    <a:p>
                      <a:pPr marL="514350" lvl="0" indent="-51435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800"/>
                        <a:buFont typeface="+mj-lt"/>
                        <a:buAutoNum type="arabicPeriod" startAt="7"/>
                      </a:pPr>
                      <a:r>
                        <a:rPr lang="en-US" sz="2800" b="1" i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(g(f(x</a:t>
                      </a:r>
                      <a:r>
                        <a:rPr lang="en-US" sz="2800" b="1" i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)))</a:t>
                      </a:r>
                      <a:r>
                        <a:rPr lang="en-US" sz="2800" b="1" i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  <a:sym typeface="Symbol"/>
                        </a:rPr>
                        <a:t></a:t>
                      </a:r>
                      <a:endParaRPr lang="ru-RU" sz="2800" b="1" i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50334" marR="503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14350" lvl="0" indent="-51435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800"/>
                        <a:buFont typeface="+mj-lt"/>
                        <a:buAutoNum type="arabicPeriod" startAt="7"/>
                      </a:pPr>
                      <a:r>
                        <a:rPr lang="en-US" sz="2800" b="1" i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(sin x)</a:t>
                      </a:r>
                      <a:r>
                        <a:rPr lang="en-US" sz="2800" b="1" i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  <a:sym typeface="Symbol"/>
                        </a:rPr>
                        <a:t></a:t>
                      </a:r>
                      <a:endParaRPr lang="ru-RU" sz="2800" b="1" i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50334" marR="503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0418">
                <a:tc>
                  <a:txBody>
                    <a:bodyPr/>
                    <a:lstStyle/>
                    <a:p>
                      <a:pPr marL="514350" lvl="0" indent="-51435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800"/>
                        <a:buFont typeface="+mj-lt"/>
                        <a:buAutoNum type="arabicPeriod" startAt="8"/>
                      </a:pPr>
                      <a:r>
                        <a:rPr lang="en-US" sz="2800" b="1" i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(x)</a:t>
                      </a:r>
                      <a:r>
                        <a:rPr lang="en-US" sz="2800" b="1" i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  <a:sym typeface="Symbol"/>
                        </a:rPr>
                        <a:t></a:t>
                      </a:r>
                      <a:endParaRPr lang="ru-RU" sz="2800" b="1" i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50334" marR="503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14350" lvl="0" indent="-51435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800"/>
                        <a:buFont typeface="+mj-lt"/>
                        <a:buAutoNum type="arabicPeriod" startAt="8"/>
                      </a:pPr>
                      <a:r>
                        <a:rPr lang="en-US" sz="2800" b="1" i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(u(x)</a:t>
                      </a:r>
                      <a:r>
                        <a:rPr lang="en-US" sz="3200" b="1" i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  <a:sym typeface="Symbol"/>
                        </a:rPr>
                        <a:t></a:t>
                      </a:r>
                      <a:r>
                        <a:rPr lang="en-US" sz="2800" b="1" i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v(x))</a:t>
                      </a:r>
                      <a:r>
                        <a:rPr lang="en-US" sz="2800" b="1" i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  <a:sym typeface="Symbol"/>
                        </a:rPr>
                        <a:t></a:t>
                      </a:r>
                      <a:endParaRPr lang="ru-RU" sz="2800" b="1" i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50334" marR="503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0418">
                <a:tc>
                  <a:txBody>
                    <a:bodyPr/>
                    <a:lstStyle/>
                    <a:p>
                      <a:pPr marL="514350" lvl="0" indent="-51435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800"/>
                        <a:buFont typeface="+mj-lt"/>
                        <a:buAutoNum type="arabicPeriod" startAt="9"/>
                      </a:pPr>
                      <a:r>
                        <a:rPr lang="en-US" sz="2800" b="1" i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en-US" sz="2800" b="1" i="1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kx</a:t>
                      </a:r>
                      <a:r>
                        <a:rPr lang="en-US" sz="2800" b="1" i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 + m)</a:t>
                      </a:r>
                      <a:r>
                        <a:rPr lang="en-US" sz="2800" b="1" i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  <a:sym typeface="Symbol"/>
                        </a:rPr>
                        <a:t></a:t>
                      </a:r>
                      <a:endParaRPr lang="ru-RU" sz="2800" b="1" i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50334" marR="503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14350" lvl="0" indent="-51435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800"/>
                        <a:buFont typeface="+mj-lt"/>
                        <a:buAutoNum type="arabicPeriod" startAt="9"/>
                      </a:pPr>
                      <a:r>
                        <a:rPr lang="en-US" sz="2800" b="1" i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en-US" sz="2800" b="1" i="1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lnx</a:t>
                      </a:r>
                      <a:r>
                        <a:rPr lang="en-US" sz="2800" b="1" i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)</a:t>
                      </a:r>
                      <a:r>
                        <a:rPr lang="en-US" sz="2800" b="1" i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  <a:sym typeface="Symbol"/>
                        </a:rPr>
                        <a:t></a:t>
                      </a:r>
                      <a:endParaRPr lang="ru-RU" sz="2800" b="1" i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50334" marR="503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214810" y="0"/>
            <a:ext cx="1739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Вычислите:</a:t>
            </a:r>
            <a:endParaRPr lang="ru-RU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428597" y="1071563"/>
            <a:ext cx="8715404" cy="3857625"/>
          </a:xfrm>
        </p:spPr>
        <p:txBody>
          <a:bodyPr>
            <a:normAutofit/>
          </a:bodyPr>
          <a:lstStyle/>
          <a:p>
            <a:pPr marL="533400" indent="-533400">
              <a:buFont typeface="Wingdings" pitchFamily="2" charset="2"/>
              <a:buNone/>
            </a:pPr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1вариант			          2вариант</a:t>
            </a:r>
          </a:p>
          <a:p>
            <a:pPr marL="533400" indent="-533400">
              <a:buFont typeface="Wingdings" pitchFamily="2" charset="2"/>
              <a:buNone/>
            </a:pPr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1) 2</a:t>
            </a:r>
            <a:r>
              <a:rPr lang="en-US" sz="2400" b="1" i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x				</a:t>
            </a:r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  1)  </a:t>
            </a:r>
            <a:r>
              <a:rPr lang="en-US" sz="2400" b="1" i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nx</a:t>
            </a:r>
            <a:r>
              <a:rPr lang="en-US" sz="2400" b="1" i="1" baseline="60000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n-1</a:t>
            </a:r>
          </a:p>
          <a:p>
            <a:pPr marL="533400" indent="-533400">
              <a:buFont typeface="Wingdings" pitchFamily="2" charset="2"/>
              <a:buNone/>
            </a:pPr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2) </a:t>
            </a:r>
            <a:r>
              <a:rPr lang="en-US" sz="2400" b="1" i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-1/x</a:t>
            </a:r>
            <a:r>
              <a:rPr lang="en-US" sz="2400" b="1" i="1" baseline="30000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2</a:t>
            </a:r>
            <a:r>
              <a:rPr lang="en-US" sz="2400" b="1" i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	</a:t>
            </a:r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                    2) </a:t>
            </a:r>
            <a:r>
              <a:rPr lang="en-US" sz="2400" b="1" i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1/</a:t>
            </a:r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(</a:t>
            </a:r>
            <a:r>
              <a:rPr lang="en-US" sz="2400" b="1" i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2</a:t>
            </a:r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√</a:t>
            </a:r>
            <a:r>
              <a:rPr lang="en-US" sz="2400" b="1" i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x</a:t>
            </a:r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)</a:t>
            </a:r>
            <a:endParaRPr lang="en-US" sz="2400" b="1" i="1" dirty="0" smtClean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  <a:p>
            <a:pPr marL="533400" indent="-533400">
              <a:buFont typeface="Wingdings" pitchFamily="2" charset="2"/>
              <a:buNone/>
            </a:pPr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3) </a:t>
            </a:r>
            <a:r>
              <a:rPr lang="en-US" sz="2400" b="1" i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K</a:t>
            </a:r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en-US" sz="2400" b="1" i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f</a:t>
            </a:r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en-US" sz="2400" b="1" i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’(x)			</a:t>
            </a:r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  3) </a:t>
            </a:r>
            <a:r>
              <a:rPr lang="en-US" sz="2400" b="1" i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u’(x) </a:t>
            </a:r>
            <a:r>
              <a:rPr lang="he-IL" sz="2400" b="1" i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  <a:cs typeface="Arial" pitchFamily="34" charset="0"/>
              </a:rPr>
              <a:t>ט</a:t>
            </a:r>
            <a:r>
              <a:rPr lang="en-US" sz="2400" b="1" i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en-US" sz="2400" b="1" i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  <a:cs typeface="Arial" pitchFamily="34" charset="0"/>
              </a:rPr>
              <a:t>(x)+</a:t>
            </a:r>
            <a:r>
              <a:rPr lang="he-IL" sz="2400" b="1" i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  <a:cs typeface="Arial" pitchFamily="34" charset="0"/>
              </a:rPr>
              <a:t>ט</a:t>
            </a:r>
            <a:r>
              <a:rPr lang="en-US" sz="2400" b="1" i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  <a:cs typeface="Arial" pitchFamily="34" charset="0"/>
              </a:rPr>
              <a:t>‘(x)u(x)</a:t>
            </a:r>
          </a:p>
          <a:p>
            <a:pPr marL="533400" indent="-533400">
              <a:buFont typeface="Wingdings" pitchFamily="2" charset="2"/>
              <a:buNone/>
            </a:pPr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  <a:cs typeface="Arial" pitchFamily="34" charset="0"/>
              </a:rPr>
              <a:t>4) </a:t>
            </a:r>
            <a:r>
              <a:rPr lang="en-US" sz="2400" b="1" i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  <a:cs typeface="Arial" pitchFamily="34" charset="0"/>
              </a:rPr>
              <a:t>-1/sin</a:t>
            </a:r>
            <a:r>
              <a:rPr lang="en-US" sz="2400" b="1" i="1" baseline="60000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  <a:cs typeface="Arial" pitchFamily="34" charset="0"/>
              </a:rPr>
              <a:t>2</a:t>
            </a:r>
            <a:r>
              <a:rPr lang="en-US" sz="2400" b="1" i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  <a:cs typeface="Arial" pitchFamily="34" charset="0"/>
              </a:rPr>
              <a:t>x			</a:t>
            </a:r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  <a:cs typeface="Arial" pitchFamily="34" charset="0"/>
              </a:rPr>
              <a:t>   4) </a:t>
            </a:r>
            <a:r>
              <a:rPr lang="en-US" sz="2400" b="1" i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  <a:cs typeface="Arial" pitchFamily="34" charset="0"/>
              </a:rPr>
              <a:t>–sin</a:t>
            </a:r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  <a:cs typeface="Arial" pitchFamily="34" charset="0"/>
              </a:rPr>
              <a:t> х</a:t>
            </a:r>
            <a:endParaRPr lang="en-US" sz="2400" b="1" i="1" dirty="0" smtClean="0">
              <a:solidFill>
                <a:schemeClr val="accent5">
                  <a:lumMod val="50000"/>
                </a:schemeClr>
              </a:solidFill>
              <a:latin typeface="Bookman Old Style" pitchFamily="18" charset="0"/>
              <a:cs typeface="Arial" pitchFamily="34" charset="0"/>
            </a:endParaRPr>
          </a:p>
          <a:p>
            <a:pPr marL="533400" indent="-533400">
              <a:buFont typeface="Wingdings" pitchFamily="2" charset="2"/>
              <a:buNone/>
            </a:pPr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  <a:cs typeface="Arial" pitchFamily="34" charset="0"/>
              </a:rPr>
              <a:t>5) </a:t>
            </a:r>
            <a:r>
              <a:rPr lang="en-US" sz="2400" b="1" i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  <a:cs typeface="Arial" pitchFamily="34" charset="0"/>
              </a:rPr>
              <a:t>nx</a:t>
            </a:r>
            <a:r>
              <a:rPr lang="en-US" sz="2400" b="1" i="1" baseline="30000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  <a:cs typeface="Arial" pitchFamily="34" charset="0"/>
              </a:rPr>
              <a:t>n-1</a:t>
            </a:r>
            <a:r>
              <a:rPr lang="ru-RU" sz="2400" b="1" i="1" baseline="30000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  <a:cs typeface="Arial" pitchFamily="34" charset="0"/>
              </a:rPr>
              <a:t>                                         </a:t>
            </a:r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  <a:cs typeface="Arial" pitchFamily="34" charset="0"/>
              </a:rPr>
              <a:t>5)</a:t>
            </a:r>
            <a:r>
              <a:rPr lang="ru-RU" sz="2400" b="1" i="1" baseline="30000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  <a:cs typeface="Arial" pitchFamily="34" charset="0"/>
              </a:rPr>
              <a:t>  </a:t>
            </a:r>
            <a:r>
              <a:rPr lang="en-US" sz="2400" b="1" i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  <a:cs typeface="Arial" pitchFamily="34" charset="0"/>
              </a:rPr>
              <a:t>0</a:t>
            </a:r>
          </a:p>
          <a:p>
            <a:pPr marL="533400" indent="-533400">
              <a:buFont typeface="Wingdings" pitchFamily="2" charset="2"/>
              <a:buNone/>
            </a:pP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428604"/>
            <a:ext cx="8858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800080"/>
                </a:solidFill>
                <a:latin typeface="Bookman Old Style" pitchFamily="18" charset="0"/>
              </a:rPr>
              <a:t>Оценка результата выполнения диктанта:</a:t>
            </a:r>
          </a:p>
          <a:p>
            <a:pPr algn="ctr"/>
            <a:r>
              <a:rPr lang="ru-RU" sz="2000" b="1" i="1" dirty="0" smtClean="0">
                <a:solidFill>
                  <a:srgbClr val="800080"/>
                </a:solidFill>
                <a:latin typeface="Bookman Old Style" pitchFamily="18" charset="0"/>
              </a:rPr>
              <a:t> </a:t>
            </a:r>
            <a:r>
              <a:rPr lang="ru-RU" sz="2400" b="1" i="1" dirty="0" smtClean="0">
                <a:solidFill>
                  <a:srgbClr val="C00000"/>
                </a:solidFill>
                <a:latin typeface="Bookman Old Style" pitchFamily="18" charset="0"/>
              </a:rPr>
              <a:t>«3»</a:t>
            </a:r>
            <a:r>
              <a:rPr lang="ru-RU" sz="2400" b="1" i="1" dirty="0" smtClean="0">
                <a:latin typeface="Bookman Old Style" pitchFamily="18" charset="0"/>
              </a:rPr>
              <a:t> </a:t>
            </a:r>
            <a:r>
              <a:rPr lang="ru-RU" sz="2000" b="1" i="1" dirty="0" smtClean="0">
                <a:latin typeface="Bookman Old Style" pitchFamily="18" charset="0"/>
              </a:rPr>
              <a:t>- 5 заданий,</a:t>
            </a:r>
            <a:r>
              <a:rPr lang="ru-RU" sz="2000" b="1" i="1" dirty="0" smtClean="0">
                <a:solidFill>
                  <a:srgbClr val="C00000"/>
                </a:solidFill>
                <a:latin typeface="Bookman Old Style" pitchFamily="18" charset="0"/>
              </a:rPr>
              <a:t> </a:t>
            </a:r>
            <a:r>
              <a:rPr lang="ru-RU" sz="2400" b="1" i="1" dirty="0" smtClean="0">
                <a:solidFill>
                  <a:srgbClr val="C00000"/>
                </a:solidFill>
                <a:latin typeface="Bookman Old Style" pitchFamily="18" charset="0"/>
              </a:rPr>
              <a:t>«4»</a:t>
            </a:r>
            <a:r>
              <a:rPr lang="ru-RU" sz="2000" b="1" i="1" dirty="0" smtClean="0">
                <a:latin typeface="Bookman Old Style" pitchFamily="18" charset="0"/>
              </a:rPr>
              <a:t> </a:t>
            </a:r>
            <a:r>
              <a:rPr lang="ru-RU" sz="2000" b="1" i="1" smtClean="0">
                <a:latin typeface="Bookman Old Style" pitchFamily="18" charset="0"/>
              </a:rPr>
              <a:t>– 6-8 </a:t>
            </a:r>
            <a:r>
              <a:rPr lang="ru-RU" sz="2000" b="1" i="1" dirty="0" smtClean="0">
                <a:latin typeface="Bookman Old Style" pitchFamily="18" charset="0"/>
              </a:rPr>
              <a:t>заданий, </a:t>
            </a:r>
            <a:r>
              <a:rPr lang="ru-RU" sz="2400" b="1" i="1" dirty="0" smtClean="0">
                <a:solidFill>
                  <a:srgbClr val="C00000"/>
                </a:solidFill>
                <a:latin typeface="Bookman Old Style" pitchFamily="18" charset="0"/>
              </a:rPr>
              <a:t>«5»</a:t>
            </a:r>
            <a:r>
              <a:rPr lang="ru-RU" sz="2000" b="1" i="1" dirty="0" smtClean="0">
                <a:latin typeface="Bookman Old Style" pitchFamily="18" charset="0"/>
              </a:rPr>
              <a:t> </a:t>
            </a:r>
            <a:r>
              <a:rPr lang="ru-RU" sz="2000" b="1" i="1" dirty="0" smtClean="0">
                <a:solidFill>
                  <a:srgbClr val="132133"/>
                </a:solidFill>
                <a:latin typeface="Bookman Old Style" pitchFamily="18" charset="0"/>
              </a:rPr>
              <a:t>– 9 заданий</a:t>
            </a:r>
            <a:r>
              <a:rPr lang="ru-RU" sz="2000" b="1" i="1" dirty="0" smtClean="0">
                <a:latin typeface="Bookman Old Style" pitchFamily="18" charset="0"/>
              </a:rPr>
              <a:t> </a:t>
            </a:r>
            <a:endParaRPr lang="ru-RU" sz="2000" b="1" i="1" dirty="0">
              <a:solidFill>
                <a:srgbClr val="132133"/>
              </a:solidFill>
              <a:latin typeface="Bookman Old Style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488" y="0"/>
            <a:ext cx="40687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Ответы к диктанту</a:t>
            </a:r>
            <a:endParaRPr lang="ru-RU" sz="2400" dirty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428596" y="3714752"/>
            <a:ext cx="8286808" cy="2643206"/>
          </a:xfrm>
          <a:prstGeom prst="rect">
            <a:avLst/>
          </a:prstGeom>
        </p:spPr>
        <p:txBody>
          <a:bodyPr/>
          <a:lstStyle/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  <a:cs typeface="Arial" pitchFamily="34" charset="0"/>
              </a:rPr>
              <a:t>6) </a:t>
            </a:r>
            <a:r>
              <a:rPr kumimoji="0" lang="en-US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</a:rPr>
              <a:t>1/cos</a:t>
            </a:r>
            <a:r>
              <a:rPr kumimoji="0" lang="en-US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  <a:cs typeface="Arial" pitchFamily="34" charset="0"/>
              </a:rPr>
              <a:t>²</a:t>
            </a:r>
            <a:r>
              <a:rPr kumimoji="0" lang="en-US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</a:rPr>
              <a:t>x</a:t>
            </a:r>
            <a:r>
              <a:rPr kumimoji="0" lang="en-US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  <a:cs typeface="Arial" pitchFamily="34" charset="0"/>
              </a:rPr>
              <a:t>	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  <a:cs typeface="Arial" pitchFamily="34" charset="0"/>
              </a:rPr>
              <a:t>                     6) 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</a:rPr>
              <a:t>U’(x)+ </a:t>
            </a:r>
            <a:r>
              <a:rPr kumimoji="0" lang="he-IL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</a:rPr>
              <a:t>ט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  <a:sym typeface="Symbol"/>
              </a:rPr>
              <a:t>’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</a:rPr>
              <a:t>(x)</a:t>
            </a: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  <a:cs typeface="Arial" pitchFamily="34" charset="0"/>
              </a:rPr>
              <a:t>7) </a:t>
            </a:r>
            <a:r>
              <a:rPr kumimoji="0" lang="en-US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  <a:cs typeface="Arial" pitchFamily="34" charset="0"/>
              </a:rPr>
              <a:t>g’(f(x)) •f</a:t>
            </a:r>
            <a:r>
              <a:rPr kumimoji="0" lang="en-US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</a:rPr>
              <a:t>’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</a:rPr>
              <a:t>(</a:t>
            </a:r>
            <a:r>
              <a:rPr kumimoji="0" lang="en-US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  <a:cs typeface="Arial" pitchFamily="34" charset="0"/>
              </a:rPr>
              <a:t>x)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  <a:cs typeface="Arial" pitchFamily="34" charset="0"/>
              </a:rPr>
              <a:t>                  7) </a:t>
            </a:r>
            <a:r>
              <a:rPr kumimoji="0" lang="en-US" sz="24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  <a:cs typeface="Arial" pitchFamily="34" charset="0"/>
              </a:rPr>
              <a:t>cos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  <a:cs typeface="Arial" pitchFamily="34" charset="0"/>
              </a:rPr>
              <a:t> </a:t>
            </a:r>
            <a:r>
              <a:rPr kumimoji="0" lang="en-US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  <a:cs typeface="Arial" pitchFamily="34" charset="0"/>
              </a:rPr>
              <a:t>X</a:t>
            </a:r>
            <a:endParaRPr kumimoji="0" lang="ru-RU" sz="2400" b="1" i="1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Bookman Old Style" pitchFamily="18" charset="0"/>
              <a:cs typeface="Arial" pitchFamily="34" charset="0"/>
            </a:endParaRPr>
          </a:p>
          <a:p>
            <a:pPr marL="265176" lvl="0" indent="-265176">
              <a:spcBef>
                <a:spcPts val="250"/>
              </a:spcBef>
              <a:buClr>
                <a:schemeClr val="accent1"/>
              </a:buClr>
              <a:buSzPct val="80000"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  <a:cs typeface="Arial" pitchFamily="34" charset="0"/>
              </a:rPr>
              <a:t>8) </a:t>
            </a:r>
            <a:r>
              <a:rPr kumimoji="0" lang="en-US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  <a:cs typeface="Arial" pitchFamily="34" charset="0"/>
              </a:rPr>
              <a:t>1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  <a:cs typeface="Arial" pitchFamily="34" charset="0"/>
              </a:rPr>
              <a:t>                                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</a:rPr>
              <a:t>8) (</a:t>
            </a:r>
            <a:r>
              <a:rPr kumimoji="0" lang="en-US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</a:rPr>
              <a:t>u’(x) </a:t>
            </a:r>
            <a:r>
              <a:rPr kumimoji="0" lang="he-IL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  <a:cs typeface="Arial" pitchFamily="34" charset="0"/>
              </a:rPr>
              <a:t>ט</a:t>
            </a:r>
            <a:r>
              <a:rPr kumimoji="0" lang="en-US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  <a:cs typeface="Arial" pitchFamily="34" charset="0"/>
              </a:rPr>
              <a:t>(x) –</a:t>
            </a:r>
            <a:r>
              <a:rPr lang="he-IL" sz="2400" b="1" i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  <a:cs typeface="Arial" pitchFamily="34" charset="0"/>
              </a:rPr>
              <a:t>ט</a:t>
            </a:r>
            <a:r>
              <a:rPr kumimoji="0" lang="en-US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  <a:cs typeface="Arial" pitchFamily="34" charset="0"/>
              </a:rPr>
              <a:t>’(x)u(x)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  <a:cs typeface="Arial" pitchFamily="34" charset="0"/>
              </a:rPr>
              <a:t>)</a:t>
            </a:r>
            <a:r>
              <a:rPr kumimoji="0" lang="en-US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  <a:cs typeface="Arial" pitchFamily="34" charset="0"/>
              </a:rPr>
              <a:t>/</a:t>
            </a:r>
            <a:r>
              <a:rPr kumimoji="0" lang="he-IL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  <a:cs typeface="Arial" pitchFamily="34" charset="0"/>
              </a:rPr>
              <a:t>ט</a:t>
            </a:r>
            <a:r>
              <a:rPr kumimoji="0" lang="en-US" sz="2400" b="1" i="1" u="none" strike="noStrike" kern="1200" cap="none" spc="0" normalizeH="0" baseline="3000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  <a:cs typeface="Arial" pitchFamily="34" charset="0"/>
              </a:rPr>
              <a:t>2</a:t>
            </a:r>
            <a:r>
              <a:rPr kumimoji="0" lang="en-US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  <a:cs typeface="Arial" pitchFamily="34" charset="0"/>
              </a:rPr>
              <a:t>(x)</a:t>
            </a:r>
            <a:endParaRPr kumimoji="0" lang="ru-RU" sz="2400" b="1" i="1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Bookman Old Style" pitchFamily="18" charset="0"/>
              <a:cs typeface="Arial" pitchFamily="34" charset="0"/>
            </a:endParaRP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</a:rPr>
              <a:t>9) </a:t>
            </a:r>
            <a:r>
              <a:rPr kumimoji="0" lang="en-US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</a:rPr>
              <a:t>K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</a:rPr>
              <a:t>                       </a:t>
            </a:r>
            <a:r>
              <a:rPr kumimoji="0" lang="en-US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</a:rPr>
              <a:t> 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</a:rPr>
              <a:t>         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  <a:cs typeface="Arial" pitchFamily="34" charset="0"/>
              </a:rPr>
              <a:t>9) </a:t>
            </a:r>
            <a:r>
              <a:rPr kumimoji="0" lang="en-US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  <a:cs typeface="Arial" pitchFamily="34" charset="0"/>
              </a:rPr>
              <a:t>1/x</a:t>
            </a:r>
            <a:endParaRPr kumimoji="0" lang="ru-RU" sz="2400" b="1" i="1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Bookman Old Style" pitchFamily="18" charset="0"/>
            </a:endParaRP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None/>
              <a:tabLst/>
              <a:defRPr/>
            </a:pPr>
            <a:r>
              <a:rPr kumimoji="0" lang="en-US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</a:rPr>
              <a:t>		</a:t>
            </a:r>
            <a:endParaRPr kumimoji="0" lang="ru-RU" sz="2400" b="1" i="1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Bookman Old Style" pitchFamily="18" charset="0"/>
              <a:cs typeface="Arial" pitchFamily="34" charset="0"/>
            </a:endParaRP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5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5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5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5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5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5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5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5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5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5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53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53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347" grpId="0" uiExpand="1" build="p"/>
      <p:bldP spid="4" grpId="0"/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3009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3009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2895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8439" name="Object 7"/>
          <p:cNvGraphicFramePr>
            <a:graphicFrameLocks noChangeAspect="1"/>
          </p:cNvGraphicFramePr>
          <p:nvPr/>
        </p:nvGraphicFramePr>
        <p:xfrm>
          <a:off x="830263" y="1235075"/>
          <a:ext cx="1654175" cy="1366838"/>
        </p:xfrm>
        <a:graphic>
          <a:graphicData uri="http://schemas.openxmlformats.org/presentationml/2006/ole">
            <p:oleObj spid="_x0000_s15362" name="Формула" r:id="rId4" imgW="469800" imgH="393480" progId="Equation.3">
              <p:embed/>
            </p:oleObj>
          </a:graphicData>
        </a:graphic>
      </p:graphicFrame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0" y="3124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8001000" y="5715000"/>
            <a:ext cx="304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 b="0" i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0" y="3086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8443" name="Object 11" descr="Пергамент"/>
          <p:cNvGraphicFramePr>
            <a:graphicFrameLocks noChangeAspect="1"/>
          </p:cNvGraphicFramePr>
          <p:nvPr/>
        </p:nvGraphicFramePr>
        <p:xfrm>
          <a:off x="346075" y="2928934"/>
          <a:ext cx="8378825" cy="1357322"/>
        </p:xfrm>
        <a:graphic>
          <a:graphicData uri="http://schemas.openxmlformats.org/presentationml/2006/ole">
            <p:oleObj spid="_x0000_s15363" name="Equation" r:id="rId5" imgW="3466800" imgH="457200" progId="">
              <p:embed/>
            </p:oleObj>
          </a:graphicData>
        </a:graphic>
      </p:graphicFrame>
      <p:graphicFrame>
        <p:nvGraphicFramePr>
          <p:cNvPr id="18448" name="Object 16" descr="Газетная бумага"/>
          <p:cNvGraphicFramePr>
            <a:graphicFrameLocks noChangeAspect="1"/>
          </p:cNvGraphicFramePr>
          <p:nvPr/>
        </p:nvGraphicFramePr>
        <p:xfrm>
          <a:off x="2285984" y="4714884"/>
          <a:ext cx="4572032" cy="1285884"/>
        </p:xfrm>
        <a:graphic>
          <a:graphicData uri="http://schemas.openxmlformats.org/presentationml/2006/ole">
            <p:oleObj spid="_x0000_s15365" name="Формула" r:id="rId6" imgW="850680" imgH="203040" progId="Equation.3">
              <p:embed/>
            </p:oleObj>
          </a:graphicData>
        </a:graphic>
      </p:graphicFrame>
      <p:sp>
        <p:nvSpPr>
          <p:cNvPr id="18451" name="Text Box 19"/>
          <p:cNvSpPr txBox="1">
            <a:spLocks noChangeArrowheads="1"/>
          </p:cNvSpPr>
          <p:nvPr/>
        </p:nvSpPr>
        <p:spPr bwMode="auto">
          <a:xfrm>
            <a:off x="3132138" y="1125538"/>
            <a:ext cx="448879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l-GR" sz="2400" dirty="0"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изменение координаты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тела</a:t>
            </a:r>
            <a:endParaRPr lang="el-GR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52" name="Text Box 20"/>
          <p:cNvSpPr txBox="1">
            <a:spLocks noChangeArrowheads="1"/>
          </p:cNvSpPr>
          <p:nvPr/>
        </p:nvSpPr>
        <p:spPr bwMode="auto">
          <a:xfrm>
            <a:off x="3132138" y="1628775"/>
            <a:ext cx="536895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l-GR" sz="2400" dirty="0"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– промежуток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времени,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течение которого выполнялось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движение</a:t>
            </a:r>
            <a:endParaRPr lang="el-GR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53" name="WordArt 21"/>
          <p:cNvSpPr>
            <a:spLocks noChangeArrowheads="1" noChangeShapeType="1" noTextEdit="1"/>
          </p:cNvSpPr>
          <p:nvPr/>
        </p:nvSpPr>
        <p:spPr bwMode="auto">
          <a:xfrm>
            <a:off x="357158" y="214290"/>
            <a:ext cx="8429684" cy="714380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prst="angle"/>
          </a:sp3d>
        </p:spPr>
        <p:txBody>
          <a:bodyPr wrap="none" fromWordArt="1">
            <a:prstTxWarp prst="textPlain">
              <a:avLst>
                <a:gd name="adj" fmla="val 50000"/>
              </a:avLst>
            </a:prstTxWarp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kern="10" spc="50" dirty="0" smtClean="0">
                <a:ln w="11430"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002060"/>
                </a:solidFill>
                <a:latin typeface="Impact"/>
              </a:rPr>
              <a:t>Физический </a:t>
            </a:r>
            <a:r>
              <a:rPr lang="ru-RU" sz="3600" b="1" kern="10" spc="50" dirty="0">
                <a:ln w="11430"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002060"/>
                </a:solidFill>
                <a:latin typeface="Impact"/>
              </a:rPr>
              <a:t>смысл </a:t>
            </a:r>
            <a:r>
              <a:rPr lang="ru-RU" sz="3600" b="1" kern="10" spc="50" dirty="0" smtClean="0">
                <a:ln w="11430"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002060"/>
                </a:solidFill>
                <a:latin typeface="Impact"/>
              </a:rPr>
              <a:t>производной</a:t>
            </a:r>
            <a:endParaRPr lang="ru-RU" sz="3600" b="1" kern="10" spc="50" dirty="0">
              <a:ln w="11430">
                <a:solidFill>
                  <a:schemeClr val="tx1">
                    <a:lumMod val="85000"/>
                    <a:lumOff val="15000"/>
                  </a:schemeClr>
                </a:solidFill>
              </a:ln>
              <a:solidFill>
                <a:srgbClr val="002060"/>
              </a:solidFill>
              <a:latin typeface="Impact"/>
            </a:endParaRPr>
          </a:p>
        </p:txBody>
      </p:sp>
    </p:spTree>
  </p:cSld>
  <p:clrMapOvr>
    <a:masterClrMapping/>
  </p:clrMapOvr>
  <p:transition advClick="0" advTm="3000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 стрелкой 2"/>
          <p:cNvCxnSpPr/>
          <p:nvPr/>
        </p:nvCxnSpPr>
        <p:spPr>
          <a:xfrm>
            <a:off x="928662" y="4572008"/>
            <a:ext cx="3214710" cy="1588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rot="5400000" flipH="1" flipV="1">
            <a:off x="-535023" y="3035321"/>
            <a:ext cx="3643338" cy="1588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1285852" y="1785926"/>
            <a:ext cx="2143140" cy="1500198"/>
          </a:xfrm>
          <a:prstGeom prst="line">
            <a:avLst/>
          </a:prstGeom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285852" y="3286124"/>
            <a:ext cx="285752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785918" y="3286124"/>
            <a:ext cx="214314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2143108" y="3286124"/>
            <a:ext cx="285752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2643174" y="3286124"/>
            <a:ext cx="357190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Дуга 24"/>
          <p:cNvSpPr/>
          <p:nvPr/>
        </p:nvSpPr>
        <p:spPr>
          <a:xfrm>
            <a:off x="1643042" y="2928934"/>
            <a:ext cx="214314" cy="714380"/>
          </a:xfrm>
          <a:prstGeom prst="arc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1928794" y="2500306"/>
            <a:ext cx="6429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</a:t>
            </a:r>
            <a:endParaRPr lang="ru-RU" sz="4000" baseline="-25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928662" y="4500570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7030A0"/>
                </a:solidFill>
              </a:rPr>
              <a:t>0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929058" y="4572008"/>
            <a:ext cx="7858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7030A0"/>
                </a:solidFill>
              </a:rPr>
              <a:t>t</a:t>
            </a:r>
            <a:r>
              <a:rPr lang="ru-RU" sz="2800" dirty="0" smtClean="0">
                <a:solidFill>
                  <a:srgbClr val="7030A0"/>
                </a:solidFill>
              </a:rPr>
              <a:t>,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с</a:t>
            </a: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85720" y="785794"/>
            <a:ext cx="19288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7030A0"/>
                </a:solidFill>
              </a:rPr>
              <a:t>V</a:t>
            </a:r>
            <a:r>
              <a:rPr lang="en-US" sz="2400" dirty="0" err="1" smtClean="0">
                <a:solidFill>
                  <a:srgbClr val="7030A0"/>
                </a:solidFill>
              </a:rPr>
              <a:t>x</a:t>
            </a:r>
            <a:r>
              <a:rPr lang="ru-RU" sz="2400" dirty="0" smtClean="0">
                <a:solidFill>
                  <a:srgbClr val="7030A0"/>
                </a:solidFill>
              </a:rPr>
              <a:t>, </a:t>
            </a:r>
            <a:endParaRPr lang="ru-RU" sz="2800" dirty="0">
              <a:solidFill>
                <a:srgbClr val="7030A0"/>
              </a:solidFill>
            </a:endParaRPr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>
            <a:off x="3143240" y="3286124"/>
            <a:ext cx="357190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3286116" y="1857364"/>
            <a:ext cx="10001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CA02AD"/>
                </a:solidFill>
                <a:sym typeface="Symbol"/>
              </a:rPr>
              <a:t></a:t>
            </a:r>
            <a:r>
              <a:rPr lang="en-US" sz="4400" dirty="0" smtClean="0">
                <a:solidFill>
                  <a:srgbClr val="CA02AD"/>
                </a:solidFill>
                <a:sym typeface="Symbol"/>
              </a:rPr>
              <a:t>v</a:t>
            </a:r>
            <a:endParaRPr lang="ru-RU" sz="4400" dirty="0">
              <a:solidFill>
                <a:srgbClr val="CA02AD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857356" y="3357563"/>
            <a:ext cx="785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CA02AD"/>
                </a:solidFill>
                <a:sym typeface="Symbol"/>
              </a:rPr>
              <a:t></a:t>
            </a:r>
            <a:r>
              <a:rPr lang="en-US" sz="3200" dirty="0" smtClean="0">
                <a:solidFill>
                  <a:srgbClr val="CA02AD"/>
                </a:solidFill>
                <a:sym typeface="Symbol"/>
              </a:rPr>
              <a:t>t</a:t>
            </a:r>
            <a:endParaRPr lang="ru-RU" sz="3200" dirty="0">
              <a:solidFill>
                <a:srgbClr val="CA02AD"/>
              </a:solidFill>
            </a:endParaRPr>
          </a:p>
        </p:txBody>
      </p:sp>
      <p:cxnSp>
        <p:nvCxnSpPr>
          <p:cNvPr id="44" name="Прямая соединительная линия 43"/>
          <p:cNvCxnSpPr/>
          <p:nvPr/>
        </p:nvCxnSpPr>
        <p:spPr>
          <a:xfrm rot="10800000">
            <a:off x="3000364" y="1857364"/>
            <a:ext cx="285752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rot="10800000">
            <a:off x="2500298" y="1857364"/>
            <a:ext cx="285752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rot="10800000">
            <a:off x="1928794" y="1857364"/>
            <a:ext cx="357190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rot="10800000">
            <a:off x="1285852" y="1857364"/>
            <a:ext cx="42862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500034" y="1428736"/>
            <a:ext cx="1357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v</a:t>
            </a:r>
            <a:r>
              <a:rPr lang="en-US" dirty="0" smtClean="0"/>
              <a:t>1</a:t>
            </a:r>
            <a:r>
              <a:rPr lang="en-US" sz="2000" dirty="0" smtClean="0"/>
              <a:t>x</a:t>
            </a:r>
            <a:endParaRPr lang="ru-RU" sz="2000" dirty="0"/>
          </a:p>
        </p:txBody>
      </p:sp>
      <p:sp>
        <p:nvSpPr>
          <p:cNvPr id="52" name="TextBox 51"/>
          <p:cNvSpPr txBox="1"/>
          <p:nvPr/>
        </p:nvSpPr>
        <p:spPr>
          <a:xfrm>
            <a:off x="357158" y="2857496"/>
            <a:ext cx="1000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v</a:t>
            </a:r>
            <a:r>
              <a:rPr lang="en-US" sz="2000" dirty="0" smtClean="0"/>
              <a:t>0</a:t>
            </a:r>
            <a:r>
              <a:rPr lang="en-US" sz="2400" dirty="0" smtClean="0"/>
              <a:t>x</a:t>
            </a:r>
            <a:endParaRPr lang="ru-RU" sz="2400" dirty="0"/>
          </a:p>
        </p:txBody>
      </p:sp>
      <p:graphicFrame>
        <p:nvGraphicFramePr>
          <p:cNvPr id="29" name="Объект 28"/>
          <p:cNvGraphicFramePr>
            <a:graphicFrameLocks noChangeAspect="1"/>
          </p:cNvGraphicFramePr>
          <p:nvPr/>
        </p:nvGraphicFramePr>
        <p:xfrm>
          <a:off x="785786" y="857232"/>
          <a:ext cx="500066" cy="571504"/>
        </p:xfrm>
        <a:graphic>
          <a:graphicData uri="http://schemas.openxmlformats.org/presentationml/2006/ole">
            <p:oleObj spid="_x0000_s31745" name="Формула" r:id="rId4" imgW="177480" imgH="393480" progId="Equation.3">
              <p:embed/>
            </p:oleObj>
          </a:graphicData>
        </a:graphic>
      </p:graphicFrame>
      <p:cxnSp>
        <p:nvCxnSpPr>
          <p:cNvPr id="56" name="Прямая соединительная линия 55"/>
          <p:cNvCxnSpPr/>
          <p:nvPr/>
        </p:nvCxnSpPr>
        <p:spPr>
          <a:xfrm rot="5400000" flipH="1" flipV="1">
            <a:off x="3286116" y="1857364"/>
            <a:ext cx="158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rot="16200000" flipH="1">
            <a:off x="1964513" y="3178967"/>
            <a:ext cx="2714644" cy="7143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3214678" y="442913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t</a:t>
            </a:r>
            <a:endParaRPr lang="ru-RU" sz="3200" dirty="0"/>
          </a:p>
        </p:txBody>
      </p:sp>
      <p:graphicFrame>
        <p:nvGraphicFramePr>
          <p:cNvPr id="60" name="Объект 59"/>
          <p:cNvGraphicFramePr>
            <a:graphicFrameLocks noChangeAspect="1"/>
          </p:cNvGraphicFramePr>
          <p:nvPr/>
        </p:nvGraphicFramePr>
        <p:xfrm>
          <a:off x="5572132" y="2571744"/>
          <a:ext cx="3071834" cy="1643074"/>
        </p:xfrm>
        <a:graphic>
          <a:graphicData uri="http://schemas.openxmlformats.org/presentationml/2006/ole">
            <p:oleObj spid="_x0000_s31746" name="Формула" r:id="rId5" imgW="698400" imgH="419040" progId="Equation.3">
              <p:embed/>
            </p:oleObj>
          </a:graphicData>
        </a:graphic>
      </p:graphicFrame>
      <p:sp>
        <p:nvSpPr>
          <p:cNvPr id="31" name="WordArt 10"/>
          <p:cNvSpPr>
            <a:spLocks noChangeArrowheads="1" noChangeShapeType="1" noTextEdit="1"/>
          </p:cNvSpPr>
          <p:nvPr/>
        </p:nvSpPr>
        <p:spPr bwMode="auto">
          <a:xfrm>
            <a:off x="1428728" y="214290"/>
            <a:ext cx="6929486" cy="4286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185"/>
              </a:avLst>
            </a:prstTxWarp>
          </a:bodyPr>
          <a:lstStyle/>
          <a:p>
            <a:pPr algn="ctr"/>
            <a:r>
              <a:rPr lang="ru-RU" sz="2400" b="1" kern="10" dirty="0" smtClean="0">
                <a:ln w="3175">
                  <a:solidFill>
                    <a:srgbClr val="1C1C1C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Физический смысл </a:t>
            </a:r>
            <a:r>
              <a:rPr lang="ru-RU" sz="2400" b="1" kern="10" dirty="0">
                <a:ln w="3175">
                  <a:solidFill>
                    <a:srgbClr val="1C1C1C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производной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2" grpId="0"/>
      <p:bldP spid="34" grpId="0"/>
      <p:bldP spid="35" grpId="0"/>
      <p:bldP spid="36" grpId="0"/>
      <p:bldP spid="41" grpId="0"/>
      <p:bldP spid="42" grpId="0"/>
      <p:bldP spid="51" grpId="0"/>
      <p:bldP spid="52" grpId="0"/>
      <p:bldP spid="59" grpId="0"/>
      <p:bldP spid="3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Прямая со стрелкой 1"/>
          <p:cNvCxnSpPr/>
          <p:nvPr/>
        </p:nvCxnSpPr>
        <p:spPr>
          <a:xfrm>
            <a:off x="928662" y="4572008"/>
            <a:ext cx="3214710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Прямая со стрелкой 2"/>
          <p:cNvCxnSpPr/>
          <p:nvPr/>
        </p:nvCxnSpPr>
        <p:spPr>
          <a:xfrm rot="5400000" flipH="1" flipV="1">
            <a:off x="-535023" y="3035321"/>
            <a:ext cx="3643338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/>
          <p:cNvCxnSpPr/>
          <p:nvPr/>
        </p:nvCxnSpPr>
        <p:spPr>
          <a:xfrm flipV="1">
            <a:off x="1285852" y="1785926"/>
            <a:ext cx="2071702" cy="1500198"/>
          </a:xfrm>
          <a:prstGeom prst="line">
            <a:avLst/>
          </a:prstGeom>
          <a:ln w="28575">
            <a:solidFill>
              <a:srgbClr val="61B2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285852" y="3286124"/>
            <a:ext cx="285752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785918" y="3286124"/>
            <a:ext cx="214314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143108" y="3286124"/>
            <a:ext cx="285752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643174" y="3286124"/>
            <a:ext cx="357190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Дуга 9"/>
          <p:cNvSpPr/>
          <p:nvPr/>
        </p:nvSpPr>
        <p:spPr>
          <a:xfrm>
            <a:off x="1714480" y="2928934"/>
            <a:ext cx="214314" cy="714380"/>
          </a:xfrm>
          <a:prstGeom prst="arc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928794" y="2571744"/>
            <a:ext cx="6429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</a:t>
            </a:r>
            <a:endParaRPr lang="ru-RU" sz="4000" baseline="-25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28662" y="4500570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7030A0"/>
                </a:solidFill>
              </a:rPr>
              <a:t>0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29058" y="4572008"/>
            <a:ext cx="7858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7030A0"/>
                </a:solidFill>
              </a:rPr>
              <a:t>t</a:t>
            </a:r>
            <a:r>
              <a:rPr lang="ru-RU" sz="2800" dirty="0" smtClean="0">
                <a:solidFill>
                  <a:srgbClr val="7030A0"/>
                </a:solidFill>
              </a:rPr>
              <a:t>,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с</a:t>
            </a: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5720" y="785794"/>
            <a:ext cx="19288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7030A0"/>
                </a:solidFill>
              </a:rPr>
              <a:t>V</a:t>
            </a:r>
            <a:r>
              <a:rPr lang="en-US" sz="2400" dirty="0" err="1" smtClean="0">
                <a:solidFill>
                  <a:srgbClr val="7030A0"/>
                </a:solidFill>
              </a:rPr>
              <a:t>x</a:t>
            </a:r>
            <a:r>
              <a:rPr lang="ru-RU" sz="2400" dirty="0" smtClean="0">
                <a:solidFill>
                  <a:srgbClr val="7030A0"/>
                </a:solidFill>
              </a:rPr>
              <a:t>, </a:t>
            </a:r>
            <a:endParaRPr lang="ru-RU" sz="2800" dirty="0">
              <a:solidFill>
                <a:srgbClr val="7030A0"/>
              </a:solidFill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3143240" y="3286124"/>
            <a:ext cx="357190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286116" y="2143116"/>
            <a:ext cx="10715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CA02AD"/>
                </a:solidFill>
                <a:sym typeface="Symbol"/>
              </a:rPr>
              <a:t></a:t>
            </a:r>
            <a:r>
              <a:rPr lang="en-US" sz="4400" dirty="0" smtClean="0">
                <a:solidFill>
                  <a:srgbClr val="CA02AD"/>
                </a:solidFill>
                <a:sym typeface="Symbol"/>
              </a:rPr>
              <a:t>v</a:t>
            </a:r>
            <a:endParaRPr lang="ru-RU" sz="4400" dirty="0">
              <a:solidFill>
                <a:srgbClr val="CA02AD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857356" y="4500571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CA02AD"/>
                </a:solidFill>
                <a:sym typeface="Symbol"/>
              </a:rPr>
              <a:t></a:t>
            </a:r>
            <a:r>
              <a:rPr lang="en-US" sz="3200" dirty="0" smtClean="0">
                <a:solidFill>
                  <a:srgbClr val="CA02AD"/>
                </a:solidFill>
                <a:sym typeface="Symbol"/>
              </a:rPr>
              <a:t>t</a:t>
            </a:r>
            <a:endParaRPr lang="ru-RU" sz="3200" dirty="0">
              <a:solidFill>
                <a:srgbClr val="CA02AD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5720" y="2857496"/>
            <a:ext cx="10715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v</a:t>
            </a:r>
            <a:r>
              <a:rPr lang="en-US" sz="2000" dirty="0" smtClean="0"/>
              <a:t>0</a:t>
            </a:r>
            <a:r>
              <a:rPr lang="en-US" sz="2400" dirty="0" smtClean="0"/>
              <a:t>x</a:t>
            </a:r>
            <a:endParaRPr lang="ru-RU" sz="2400" dirty="0"/>
          </a:p>
        </p:txBody>
      </p:sp>
      <p:graphicFrame>
        <p:nvGraphicFramePr>
          <p:cNvPr id="25" name="Объект 24"/>
          <p:cNvGraphicFramePr>
            <a:graphicFrameLocks noChangeAspect="1"/>
          </p:cNvGraphicFramePr>
          <p:nvPr/>
        </p:nvGraphicFramePr>
        <p:xfrm>
          <a:off x="785786" y="857232"/>
          <a:ext cx="500066" cy="571504"/>
        </p:xfrm>
        <a:graphic>
          <a:graphicData uri="http://schemas.openxmlformats.org/presentationml/2006/ole">
            <p:oleObj spid="_x0000_s67586" name="Формула" r:id="rId4" imgW="177480" imgH="393480" progId="Equation.3">
              <p:embed/>
            </p:oleObj>
          </a:graphicData>
        </a:graphic>
      </p:graphicFrame>
      <p:cxnSp>
        <p:nvCxnSpPr>
          <p:cNvPr id="28" name="Прямая соединительная линия 27"/>
          <p:cNvCxnSpPr/>
          <p:nvPr/>
        </p:nvCxnSpPr>
        <p:spPr>
          <a:xfrm rot="5400000" flipH="1" flipV="1">
            <a:off x="3286116" y="1857364"/>
            <a:ext cx="158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5400000">
            <a:off x="2571736" y="2571744"/>
            <a:ext cx="1428760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7587" name="Object 3"/>
          <p:cNvGraphicFramePr>
            <a:graphicFrameLocks noChangeAspect="1"/>
          </p:cNvGraphicFramePr>
          <p:nvPr/>
        </p:nvGraphicFramePr>
        <p:xfrm>
          <a:off x="5572125" y="1928813"/>
          <a:ext cx="3429000" cy="1357312"/>
        </p:xfrm>
        <a:graphic>
          <a:graphicData uri="http://schemas.openxmlformats.org/presentationml/2006/ole">
            <p:oleObj spid="_x0000_s67587" name="Формула" r:id="rId5" imgW="990360" imgH="419040" progId="Equation.3">
              <p:embed/>
            </p:oleObj>
          </a:graphicData>
        </a:graphic>
      </p:graphicFrame>
      <p:graphicFrame>
        <p:nvGraphicFramePr>
          <p:cNvPr id="67588" name="Object 4"/>
          <p:cNvGraphicFramePr>
            <a:graphicFrameLocks noChangeAspect="1"/>
          </p:cNvGraphicFramePr>
          <p:nvPr/>
        </p:nvGraphicFramePr>
        <p:xfrm>
          <a:off x="5286380" y="5286388"/>
          <a:ext cx="3143250" cy="714375"/>
        </p:xfrm>
        <a:graphic>
          <a:graphicData uri="http://schemas.openxmlformats.org/presentationml/2006/ole">
            <p:oleObj spid="_x0000_s67588" name="Формула" r:id="rId6" imgW="749160" imgH="241200" progId="Equation.3">
              <p:embed/>
            </p:oleObj>
          </a:graphicData>
        </a:graphic>
      </p:graphicFrame>
      <p:graphicFrame>
        <p:nvGraphicFramePr>
          <p:cNvPr id="67589" name="Object 5"/>
          <p:cNvGraphicFramePr>
            <a:graphicFrameLocks noChangeAspect="1"/>
          </p:cNvGraphicFramePr>
          <p:nvPr/>
        </p:nvGraphicFramePr>
        <p:xfrm>
          <a:off x="6215074" y="3643314"/>
          <a:ext cx="2000250" cy="1285875"/>
        </p:xfrm>
        <a:graphic>
          <a:graphicData uri="http://schemas.openxmlformats.org/presentationml/2006/ole">
            <p:oleObj spid="_x0000_s67589" name="Формула" r:id="rId7" imgW="520560" imgH="304560" progId="Equation.3">
              <p:embed/>
            </p:oleObj>
          </a:graphicData>
        </a:graphic>
      </p:graphicFrame>
      <p:sp>
        <p:nvSpPr>
          <p:cNvPr id="26" name="Прямоугольник 25"/>
          <p:cNvSpPr/>
          <p:nvPr/>
        </p:nvSpPr>
        <p:spPr>
          <a:xfrm>
            <a:off x="928662" y="142852"/>
            <a:ext cx="76438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kern="10" dirty="0" smtClean="0">
                <a:ln w="3175">
                  <a:solidFill>
                    <a:srgbClr val="1C1C1C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Физический смысл производной</a:t>
            </a:r>
            <a:endParaRPr lang="ru-RU" sz="2800" b="1" kern="10" dirty="0">
              <a:ln w="3175">
                <a:solidFill>
                  <a:srgbClr val="1C1C1C"/>
                </a:solidFill>
                <a:round/>
                <a:headEnd/>
                <a:tailEnd/>
              </a:ln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3" grpId="0"/>
      <p:bldP spid="14" grpId="0"/>
      <p:bldP spid="17" grpId="0"/>
      <p:bldP spid="18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Прямая со стрелкой 1"/>
          <p:cNvCxnSpPr/>
          <p:nvPr/>
        </p:nvCxnSpPr>
        <p:spPr>
          <a:xfrm>
            <a:off x="928662" y="4572008"/>
            <a:ext cx="3214710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Прямая со стрелкой 2"/>
          <p:cNvCxnSpPr/>
          <p:nvPr/>
        </p:nvCxnSpPr>
        <p:spPr>
          <a:xfrm rot="5400000" flipH="1" flipV="1">
            <a:off x="-535023" y="3035321"/>
            <a:ext cx="3643338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rot="16200000" flipH="1">
            <a:off x="1214414" y="3357562"/>
            <a:ext cx="2143140" cy="2000264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 flipH="1">
            <a:off x="2500298" y="3857628"/>
            <a:ext cx="9286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sym typeface="Symbol"/>
              </a:rPr>
              <a:t></a:t>
            </a:r>
            <a:endParaRPr lang="ru-RU" sz="3600" baseline="-25000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28662" y="4500570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7030A0"/>
                </a:solidFill>
              </a:rPr>
              <a:t>0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29058" y="4572008"/>
            <a:ext cx="7858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7030A0"/>
                </a:solidFill>
              </a:rPr>
              <a:t>t</a:t>
            </a:r>
            <a:r>
              <a:rPr lang="ru-RU" sz="2800" dirty="0" smtClean="0">
                <a:solidFill>
                  <a:srgbClr val="7030A0"/>
                </a:solidFill>
              </a:rPr>
              <a:t>,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с</a:t>
            </a: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5720" y="785794"/>
            <a:ext cx="19288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7030A0"/>
                </a:solidFill>
              </a:rPr>
              <a:t>V</a:t>
            </a:r>
            <a:r>
              <a:rPr lang="en-US" sz="2400" dirty="0" err="1" smtClean="0">
                <a:solidFill>
                  <a:srgbClr val="7030A0"/>
                </a:solidFill>
              </a:rPr>
              <a:t>x</a:t>
            </a:r>
            <a:r>
              <a:rPr lang="ru-RU" sz="2400" dirty="0" smtClean="0">
                <a:solidFill>
                  <a:srgbClr val="7030A0"/>
                </a:solidFill>
              </a:rPr>
              <a:t>, 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7158" y="3643314"/>
            <a:ext cx="9286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CA02AD"/>
                </a:solidFill>
                <a:sym typeface="Symbol"/>
              </a:rPr>
              <a:t></a:t>
            </a:r>
            <a:r>
              <a:rPr lang="en-US" sz="4400" dirty="0" smtClean="0">
                <a:solidFill>
                  <a:srgbClr val="CA02AD"/>
                </a:solidFill>
                <a:sym typeface="Symbol"/>
              </a:rPr>
              <a:t>v</a:t>
            </a:r>
            <a:endParaRPr lang="ru-RU" sz="4400" dirty="0">
              <a:solidFill>
                <a:srgbClr val="CA02AD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28728" y="4500571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CA02AD"/>
                </a:solidFill>
                <a:sym typeface="Symbol"/>
              </a:rPr>
              <a:t></a:t>
            </a:r>
            <a:r>
              <a:rPr lang="en-US" sz="3200" dirty="0" smtClean="0">
                <a:solidFill>
                  <a:srgbClr val="CA02AD"/>
                </a:solidFill>
                <a:sym typeface="Symbol"/>
              </a:rPr>
              <a:t>t</a:t>
            </a:r>
            <a:endParaRPr lang="ru-RU" sz="3200" dirty="0">
              <a:solidFill>
                <a:srgbClr val="CA02AD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8596" y="2857496"/>
            <a:ext cx="1214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V</a:t>
            </a:r>
            <a:r>
              <a:rPr lang="en-US" sz="2000" dirty="0" smtClean="0"/>
              <a:t>0</a:t>
            </a:r>
            <a:r>
              <a:rPr lang="en-US" sz="2400" dirty="0" smtClean="0"/>
              <a:t>x</a:t>
            </a:r>
            <a:endParaRPr lang="ru-RU" sz="2400" dirty="0"/>
          </a:p>
        </p:txBody>
      </p:sp>
      <p:graphicFrame>
        <p:nvGraphicFramePr>
          <p:cNvPr id="25" name="Объект 24"/>
          <p:cNvGraphicFramePr>
            <a:graphicFrameLocks noChangeAspect="1"/>
          </p:cNvGraphicFramePr>
          <p:nvPr/>
        </p:nvGraphicFramePr>
        <p:xfrm>
          <a:off x="785786" y="857232"/>
          <a:ext cx="500066" cy="571504"/>
        </p:xfrm>
        <a:graphic>
          <a:graphicData uri="http://schemas.openxmlformats.org/presentationml/2006/ole">
            <p:oleObj spid="_x0000_s66562" name="Формула" r:id="rId4" imgW="177480" imgH="393480" progId="Equation.3">
              <p:embed/>
            </p:oleObj>
          </a:graphicData>
        </a:graphic>
      </p:graphicFrame>
      <p:sp>
        <p:nvSpPr>
          <p:cNvPr id="26" name="Дуга 25"/>
          <p:cNvSpPr/>
          <p:nvPr/>
        </p:nvSpPr>
        <p:spPr>
          <a:xfrm>
            <a:off x="1857356" y="4429132"/>
            <a:ext cx="928694" cy="285752"/>
          </a:xfrm>
          <a:prstGeom prst="arc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7" name="Дуга 26"/>
          <p:cNvSpPr/>
          <p:nvPr/>
        </p:nvSpPr>
        <p:spPr>
          <a:xfrm>
            <a:off x="2214546" y="4500570"/>
            <a:ext cx="428628" cy="142876"/>
          </a:xfrm>
          <a:prstGeom prst="arc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 rot="5400000" flipH="1" flipV="1">
            <a:off x="3286116" y="1857364"/>
            <a:ext cx="158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6563" name="Object 3"/>
          <p:cNvGraphicFramePr>
            <a:graphicFrameLocks noChangeAspect="1"/>
          </p:cNvGraphicFramePr>
          <p:nvPr/>
        </p:nvGraphicFramePr>
        <p:xfrm>
          <a:off x="5857885" y="1643050"/>
          <a:ext cx="2643206" cy="1500198"/>
        </p:xfrm>
        <a:graphic>
          <a:graphicData uri="http://schemas.openxmlformats.org/presentationml/2006/ole">
            <p:oleObj spid="_x0000_s66563" name="Формула" r:id="rId5" imgW="698400" imgH="419040" progId="Equation.3">
              <p:embed/>
            </p:oleObj>
          </a:graphicData>
        </a:graphic>
      </p:graphicFrame>
      <p:graphicFrame>
        <p:nvGraphicFramePr>
          <p:cNvPr id="66564" name="Object 4"/>
          <p:cNvGraphicFramePr>
            <a:graphicFrameLocks noChangeAspect="1"/>
          </p:cNvGraphicFramePr>
          <p:nvPr/>
        </p:nvGraphicFramePr>
        <p:xfrm>
          <a:off x="5786438" y="3500438"/>
          <a:ext cx="3143250" cy="714375"/>
        </p:xfrm>
        <a:graphic>
          <a:graphicData uri="http://schemas.openxmlformats.org/presentationml/2006/ole">
            <p:oleObj spid="_x0000_s66564" name="Формула" r:id="rId6" imgW="749160" imgH="241200" progId="Equation.3">
              <p:embed/>
            </p:oleObj>
          </a:graphicData>
        </a:graphic>
      </p:graphicFrame>
      <p:sp>
        <p:nvSpPr>
          <p:cNvPr id="19" name="Прямоугольник 18"/>
          <p:cNvSpPr/>
          <p:nvPr/>
        </p:nvSpPr>
        <p:spPr>
          <a:xfrm>
            <a:off x="928662" y="285728"/>
            <a:ext cx="76438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kern="10" dirty="0" smtClean="0">
                <a:ln w="3175">
                  <a:solidFill>
                    <a:srgbClr val="1C1C1C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Физический смысл производной</a:t>
            </a:r>
            <a:endParaRPr lang="ru-RU" sz="2800" b="1" kern="10" dirty="0">
              <a:ln w="3175">
                <a:solidFill>
                  <a:srgbClr val="1C1C1C"/>
                </a:solidFill>
                <a:round/>
                <a:headEnd/>
                <a:tailEnd/>
              </a:ln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66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5" grpId="0"/>
      <p:bldP spid="17" grpId="0"/>
      <p:bldP spid="18" grpId="0"/>
      <p:bldP spid="24" grpId="0"/>
      <p:bldP spid="26" grpId="0" animBg="1"/>
      <p:bldP spid="2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Другая 2">
      <a:dk1>
        <a:sysClr val="windowText" lastClr="000000"/>
      </a:dk1>
      <a:lt1>
        <a:sysClr val="window" lastClr="FFFFFF"/>
      </a:lt1>
      <a:dk2>
        <a:srgbClr val="444D26"/>
      </a:dk2>
      <a:lt2>
        <a:srgbClr val="FAF1D4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2202</TotalTime>
  <Words>763</Words>
  <Application>Microsoft Office PowerPoint</Application>
  <PresentationFormat>Экран (4:3)</PresentationFormat>
  <Paragraphs>174</Paragraphs>
  <Slides>18</Slides>
  <Notes>8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18</vt:i4>
      </vt:variant>
    </vt:vector>
  </HeadingPairs>
  <TitlesOfParts>
    <vt:vector size="21" baseType="lpstr">
      <vt:lpstr>Тема Office</vt:lpstr>
      <vt:lpstr>Формула</vt:lpstr>
      <vt:lpstr>Equation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Задача 1</vt:lpstr>
      <vt:lpstr>Задача 2</vt:lpstr>
      <vt:lpstr>Лабораторная работа</vt:lpstr>
      <vt:lpstr>Ответы</vt:lpstr>
      <vt:lpstr>Домашнее задание</vt:lpstr>
      <vt:lpstr>Слайд 18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Оксана Алексеевна</dc:creator>
  <cp:lastModifiedBy>ооо</cp:lastModifiedBy>
  <cp:revision>227</cp:revision>
  <dcterms:created xsi:type="dcterms:W3CDTF">2010-02-24T17:30:27Z</dcterms:created>
  <dcterms:modified xsi:type="dcterms:W3CDTF">2014-11-22T15:27:09Z</dcterms:modified>
</cp:coreProperties>
</file>